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 1" panose="020B0604020202020204" charset="0"/>
      <p:regular r:id="rId17"/>
    </p:embeddedFont>
    <p:embeddedFont>
      <p:font typeface="Canva Sans 1 Bold" panose="020B0604020202020204" charset="0"/>
      <p:regular r:id="rId18"/>
    </p:embeddedFont>
    <p:embeddedFont>
      <p:font typeface="Canva Sans 2" panose="020B0604020202020204" charset="0"/>
      <p:regular r:id="rId19"/>
    </p:embeddedFont>
    <p:embeddedFont>
      <p:font typeface="Canva Sans 2 Bold" panose="020B0604020202020204" charset="0"/>
      <p:regular r:id="rId20"/>
    </p:embeddedFont>
    <p:embeddedFont>
      <p:font typeface="Codec Pro Extra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svg"/><Relationship Id="rId7" Type="http://schemas.openxmlformats.org/officeDocument/2006/relationships/image" Target="../media/image49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10.svg"/><Relationship Id="rId10" Type="http://schemas.openxmlformats.org/officeDocument/2006/relationships/image" Target="../media/image52.png"/><Relationship Id="rId4" Type="http://schemas.openxmlformats.org/officeDocument/2006/relationships/image" Target="../media/image9.png"/><Relationship Id="rId9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87100" y="3086100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10113" y="2652012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9582" y="1028700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0864" y="1427539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2956" y="6564251"/>
            <a:ext cx="8883055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6"/>
              </a:lnSpc>
            </a:pPr>
            <a:r>
              <a:rPr lang="en-US" sz="4230" spc="287">
                <a:solidFill>
                  <a:srgbClr val="F35000"/>
                </a:solidFill>
                <a:latin typeface="Codec Pro ExtraBold"/>
              </a:rPr>
              <a:t>Presentation 2024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719876" y="8513226"/>
            <a:ext cx="2484121" cy="74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2"/>
              </a:lnSpc>
            </a:pPr>
            <a:r>
              <a:rPr lang="en-US" sz="2166" spc="108">
                <a:solidFill>
                  <a:srgbClr val="FFFFFF"/>
                </a:solidFill>
                <a:latin typeface="Canva Sans 1"/>
              </a:rPr>
              <a:t>Presented By: Mohamed Atef</a:t>
            </a:r>
          </a:p>
        </p:txBody>
      </p:sp>
      <p:sp>
        <p:nvSpPr>
          <p:cNvPr id="9" name="Freeform 9"/>
          <p:cNvSpPr/>
          <p:nvPr/>
        </p:nvSpPr>
        <p:spPr>
          <a:xfrm rot="7682761">
            <a:off x="14146738" y="8589103"/>
            <a:ext cx="631420" cy="631420"/>
          </a:xfrm>
          <a:custGeom>
            <a:avLst/>
            <a:gdLst/>
            <a:ahLst/>
            <a:cxnLst/>
            <a:rect l="l" t="t" r="r" b="b"/>
            <a:pathLst>
              <a:path w="631420" h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2956" y="2798727"/>
            <a:ext cx="8883055" cy="3949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</a:rPr>
              <a:t>COVID-19</a:t>
            </a:r>
          </a:p>
          <a:p>
            <a:pPr algn="l">
              <a:lnSpc>
                <a:spcPts val="14847"/>
              </a:lnSpc>
            </a:pPr>
            <a:r>
              <a:rPr lang="en-US" sz="12372" spc="841">
                <a:solidFill>
                  <a:srgbClr val="000000"/>
                </a:solidFill>
                <a:latin typeface="Codec Pro ExtraBold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4483" y="8520018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91032" y="-3824459"/>
            <a:ext cx="19670065" cy="5255628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4" y="0"/>
                </a:lnTo>
                <a:lnTo>
                  <a:pt x="19670064" y="5255629"/>
                </a:lnTo>
                <a:lnTo>
                  <a:pt x="0" y="525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3301380"/>
            <a:ext cx="6127921" cy="5513824"/>
            <a:chOff x="0" y="0"/>
            <a:chExt cx="8170562" cy="7351766"/>
          </a:xfrm>
        </p:grpSpPr>
        <p:grpSp>
          <p:nvGrpSpPr>
            <p:cNvPr id="5" name="Group 5"/>
            <p:cNvGrpSpPr/>
            <p:nvPr/>
          </p:nvGrpSpPr>
          <p:grpSpPr>
            <a:xfrm>
              <a:off x="4148781" y="0"/>
              <a:ext cx="4021781" cy="1378076"/>
              <a:chOff x="0" y="0"/>
              <a:chExt cx="941463" cy="32259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algn="ctr">
                  <a:lnSpc>
                    <a:spcPts val="2792"/>
                  </a:lnSpc>
                </a:pPr>
                <a:r>
                  <a:rPr lang="en-US" sz="1994" spc="19">
                    <a:solidFill>
                      <a:srgbClr val="FFFFFF"/>
                    </a:solidFill>
                    <a:latin typeface="Canva Sans 2"/>
                  </a:rPr>
                  <a:t>Least Death Cases</a:t>
                </a:r>
              </a:p>
              <a:p>
                <a:pPr algn="ctr">
                  <a:lnSpc>
                    <a:spcPts val="2792"/>
                  </a:lnSpc>
                </a:pPr>
                <a:r>
                  <a:rPr lang="en-US" sz="1994" spc="19">
                    <a:solidFill>
                      <a:srgbClr val="FFFFFF"/>
                    </a:solidFill>
                    <a:latin typeface="Canva Sans 2"/>
                  </a:rPr>
                  <a:t>(zero)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0"/>
              <a:ext cx="4021781" cy="1667551"/>
              <a:chOff x="0" y="0"/>
              <a:chExt cx="941463" cy="390359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941463" cy="390359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90359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77525"/>
                    </a:lnTo>
                    <a:cubicBezTo>
                      <a:pt x="941463" y="384613"/>
                      <a:pt x="935717" y="390359"/>
                      <a:pt x="928629" y="390359"/>
                    </a:cubicBezTo>
                    <a:lnTo>
                      <a:pt x="12833" y="390359"/>
                    </a:lnTo>
                    <a:cubicBezTo>
                      <a:pt x="5746" y="390359"/>
                      <a:pt x="0" y="384613"/>
                      <a:pt x="0" y="377525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941463" cy="428459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algn="ctr">
                  <a:lnSpc>
                    <a:spcPts val="2792"/>
                  </a:lnSpc>
                </a:pPr>
                <a:r>
                  <a:rPr lang="en-US" sz="1994" spc="19">
                    <a:solidFill>
                      <a:srgbClr val="FFFFFF"/>
                    </a:solidFill>
                    <a:latin typeface="Canva Sans 2"/>
                  </a:rPr>
                  <a:t>Most Confirmed Cases</a:t>
                </a:r>
              </a:p>
              <a:p>
                <a:pPr algn="ctr">
                  <a:lnSpc>
                    <a:spcPts val="2792"/>
                  </a:lnSpc>
                </a:pPr>
                <a:r>
                  <a:rPr lang="en-US" sz="1994" spc="19">
                    <a:solidFill>
                      <a:srgbClr val="FFFFFF"/>
                    </a:solidFill>
                    <a:latin typeface="Canva Sans 2"/>
                  </a:rPr>
                  <a:t>(33461982)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1870222"/>
              <a:ext cx="4021781" cy="1378076"/>
              <a:chOff x="0" y="0"/>
              <a:chExt cx="941463" cy="32259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algn="ctr">
                  <a:lnSpc>
                    <a:spcPts val="2932"/>
                  </a:lnSpc>
                </a:pPr>
                <a:r>
                  <a:rPr lang="en-US" sz="2094" spc="20">
                    <a:solidFill>
                      <a:srgbClr val="F37221"/>
                    </a:solidFill>
                    <a:latin typeface="Canva Sans 2 Bold"/>
                  </a:rPr>
                  <a:t>USA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4148781" y="1496562"/>
              <a:ext cx="4021781" cy="1378076"/>
              <a:chOff x="0" y="0"/>
              <a:chExt cx="941463" cy="32259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algn="ctr">
                  <a:lnSpc>
                    <a:spcPts val="2932"/>
                  </a:lnSpc>
                </a:pPr>
                <a:r>
                  <a:rPr lang="en-US" sz="2094" spc="20">
                    <a:solidFill>
                      <a:srgbClr val="F37221"/>
                    </a:solidFill>
                    <a:latin typeface="Canva Sans 2 Bold"/>
                  </a:rPr>
                  <a:t>Dominica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4148781" y="2988938"/>
              <a:ext cx="4021781" cy="1378076"/>
              <a:chOff x="0" y="0"/>
              <a:chExt cx="941463" cy="32259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marL="0" lvl="0" indent="0" algn="ctr">
                  <a:lnSpc>
                    <a:spcPts val="2932"/>
                  </a:lnSpc>
                  <a:spcBef>
                    <a:spcPct val="0"/>
                  </a:spcBef>
                </a:pPr>
                <a:r>
                  <a:rPr lang="en-US" sz="2094" spc="20">
                    <a:solidFill>
                      <a:srgbClr val="F37221"/>
                    </a:solidFill>
                    <a:latin typeface="Canva Sans 2 Bold"/>
                  </a:rPr>
                  <a:t>Marshall Islands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148781" y="4481314"/>
              <a:ext cx="4021781" cy="1378076"/>
              <a:chOff x="0" y="0"/>
              <a:chExt cx="941463" cy="32259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marL="0" lvl="0" indent="0" algn="ctr">
                  <a:lnSpc>
                    <a:spcPts val="2932"/>
                  </a:lnSpc>
                  <a:spcBef>
                    <a:spcPct val="0"/>
                  </a:spcBef>
                </a:pPr>
                <a:r>
                  <a:rPr lang="en-US" sz="2094" spc="20">
                    <a:solidFill>
                      <a:srgbClr val="F37221"/>
                    </a:solidFill>
                    <a:latin typeface="Canva Sans 2 Bold"/>
                  </a:rPr>
                  <a:t>Kiribati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148781" y="5973690"/>
              <a:ext cx="4021781" cy="1378076"/>
              <a:chOff x="0" y="0"/>
              <a:chExt cx="941463" cy="322595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941463" cy="322595"/>
              </a:xfrm>
              <a:custGeom>
                <a:avLst/>
                <a:gdLst/>
                <a:ahLst/>
                <a:cxnLst/>
                <a:rect l="l" t="t" r="r" b="b"/>
                <a:pathLst>
                  <a:path w="941463" h="322595">
                    <a:moveTo>
                      <a:pt x="12833" y="0"/>
                    </a:moveTo>
                    <a:lnTo>
                      <a:pt x="928629" y="0"/>
                    </a:lnTo>
                    <a:cubicBezTo>
                      <a:pt x="935717" y="0"/>
                      <a:pt x="941463" y="5746"/>
                      <a:pt x="941463" y="12833"/>
                    </a:cubicBezTo>
                    <a:lnTo>
                      <a:pt x="941463" y="309762"/>
                    </a:lnTo>
                    <a:cubicBezTo>
                      <a:pt x="941463" y="316850"/>
                      <a:pt x="935717" y="322595"/>
                      <a:pt x="928629" y="322595"/>
                    </a:cubicBezTo>
                    <a:lnTo>
                      <a:pt x="12833" y="322595"/>
                    </a:lnTo>
                    <a:cubicBezTo>
                      <a:pt x="5746" y="322595"/>
                      <a:pt x="0" y="316850"/>
                      <a:pt x="0" y="309762"/>
                    </a:cubicBezTo>
                    <a:lnTo>
                      <a:pt x="0" y="12833"/>
                    </a:lnTo>
                    <a:cubicBezTo>
                      <a:pt x="0" y="5746"/>
                      <a:pt x="5746" y="0"/>
                      <a:pt x="128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47C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941463" cy="360695"/>
              </a:xfrm>
              <a:prstGeom prst="rect">
                <a:avLst/>
              </a:prstGeom>
            </p:spPr>
            <p:txBody>
              <a:bodyPr lIns="101600" tIns="101600" rIns="101600" bIns="101600" rtlCol="0" anchor="ctr"/>
              <a:lstStyle/>
              <a:p>
                <a:pPr marL="0" lvl="0" indent="0" algn="ctr">
                  <a:lnSpc>
                    <a:spcPts val="2932"/>
                  </a:lnSpc>
                  <a:spcBef>
                    <a:spcPct val="0"/>
                  </a:spcBef>
                </a:pPr>
                <a:r>
                  <a:rPr lang="en-US" sz="2094" spc="20">
                    <a:solidFill>
                      <a:srgbClr val="F37221"/>
                    </a:solidFill>
                    <a:latin typeface="Canva Sans 2 Bold"/>
                  </a:rPr>
                  <a:t>Samoa</a:t>
                </a:r>
              </a:p>
            </p:txBody>
          </p:sp>
        </p:grpSp>
      </p:grpSp>
      <p:sp>
        <p:nvSpPr>
          <p:cNvPr id="26" name="Freeform 26"/>
          <p:cNvSpPr/>
          <p:nvPr/>
        </p:nvSpPr>
        <p:spPr>
          <a:xfrm>
            <a:off x="8438197" y="3301380"/>
            <a:ext cx="8821103" cy="5412270"/>
          </a:xfrm>
          <a:custGeom>
            <a:avLst/>
            <a:gdLst/>
            <a:ahLst/>
            <a:cxnLst/>
            <a:rect l="l" t="t" r="r" b="b"/>
            <a:pathLst>
              <a:path w="8821103" h="5412270">
                <a:moveTo>
                  <a:pt x="0" y="0"/>
                </a:moveTo>
                <a:lnTo>
                  <a:pt x="8821103" y="0"/>
                </a:lnTo>
                <a:lnTo>
                  <a:pt x="8821103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4692459" y="2509079"/>
            <a:ext cx="922866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2278" spc="113">
                <a:solidFill>
                  <a:srgbClr val="000000"/>
                </a:solidFill>
                <a:latin typeface="Canva Sans 1"/>
              </a:rPr>
              <a:t>Countries with distinguishable numbers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278312" y="1543735"/>
            <a:ext cx="8056958" cy="917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37"/>
              </a:lnSpc>
              <a:spcBef>
                <a:spcPct val="0"/>
              </a:spcBef>
            </a:pPr>
            <a:r>
              <a:rPr lang="en-US" sz="5462" spc="273">
                <a:solidFill>
                  <a:srgbClr val="F47C00"/>
                </a:solidFill>
                <a:latin typeface="Canva Sans 1 Bold"/>
              </a:rPr>
              <a:t>Unique Countries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58345" y="1569227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062443" y="7598882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24836" y="4469305"/>
            <a:ext cx="7322997" cy="1468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60"/>
              </a:lnSpc>
            </a:pPr>
            <a:r>
              <a:rPr lang="en-US" sz="9581" spc="201">
                <a:solidFill>
                  <a:srgbClr val="000000"/>
                </a:solidFill>
                <a:latin typeface="Codec Pro Extra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1163607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70654" y="7410579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61936" y="7809418"/>
            <a:ext cx="482144" cy="467032"/>
          </a:xfrm>
          <a:custGeom>
            <a:avLst/>
            <a:gdLst/>
            <a:ahLst/>
            <a:cxnLst/>
            <a:rect l="l" t="t" r="r" b="b"/>
            <a:pathLst>
              <a:path w="482144" h="467032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-3606480" y="7586669"/>
            <a:ext cx="3606480" cy="81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anva Sans 1"/>
              </a:rPr>
              <a:t>Calle Cualquiera 123, Cualquier Lugar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3062" y="2887743"/>
            <a:ext cx="6559375" cy="3345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</a:rPr>
              <a:t>Dataset Overview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</a:rPr>
              <a:t>Monthly Analysis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</a:rPr>
              <a:t>Spread Analysis</a:t>
            </a:r>
          </a:p>
          <a:p>
            <a:pPr marL="706335" lvl="1" indent="-353167" algn="l">
              <a:lnSpc>
                <a:spcPts val="5332"/>
              </a:lnSpc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</a:rPr>
              <a:t>2020 vs 2021</a:t>
            </a:r>
          </a:p>
          <a:p>
            <a:pPr marL="706335" lvl="1" indent="-353167" algn="l">
              <a:lnSpc>
                <a:spcPts val="5332"/>
              </a:lnSpc>
              <a:spcBef>
                <a:spcPct val="0"/>
              </a:spcBef>
              <a:buAutoNum type="arabicPeriod"/>
            </a:pPr>
            <a:r>
              <a:rPr lang="en-US" sz="3271" spc="19">
                <a:solidFill>
                  <a:srgbClr val="231F20"/>
                </a:solidFill>
                <a:latin typeface="Canva Sans 1"/>
              </a:rPr>
              <a:t>Unique Countries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033062" y="1894618"/>
            <a:ext cx="4122555" cy="864127"/>
            <a:chOff x="0" y="0"/>
            <a:chExt cx="1085776" cy="2275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5776" cy="227589"/>
            </a:xfrm>
            <a:custGeom>
              <a:avLst/>
              <a:gdLst/>
              <a:ahLst/>
              <a:cxnLst/>
              <a:rect l="l" t="t" r="r" b="b"/>
              <a:pathLst>
                <a:path w="1085776" h="227589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085776" cy="303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34"/>
                </a:lnSpc>
                <a:spcBef>
                  <a:spcPct val="0"/>
                </a:spcBef>
              </a:pPr>
              <a:r>
                <a:rPr lang="en-US" sz="4010" spc="862">
                  <a:solidFill>
                    <a:srgbClr val="FFFFFF"/>
                  </a:solidFill>
                  <a:latin typeface="Canva Sans 1"/>
                </a:rPr>
                <a:t>Agenda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8275376" y="5431056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121754">
            <a:off x="14196449" y="953069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6399378" y="-227355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25081" y="4009079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7" y="0"/>
                </a:lnTo>
                <a:lnTo>
                  <a:pt x="1598197" y="1598197"/>
                </a:lnTo>
                <a:lnTo>
                  <a:pt x="0" y="15981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825081" y="5833304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7" y="0"/>
                </a:lnTo>
                <a:lnTo>
                  <a:pt x="1598197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25081" y="7660102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7" y="0"/>
                </a:lnTo>
                <a:lnTo>
                  <a:pt x="1598197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162514" y="4339698"/>
            <a:ext cx="923330" cy="936959"/>
          </a:xfrm>
          <a:custGeom>
            <a:avLst/>
            <a:gdLst/>
            <a:ahLst/>
            <a:cxnLst/>
            <a:rect l="l" t="t" r="r" b="b"/>
            <a:pathLst>
              <a:path w="923330" h="936959">
                <a:moveTo>
                  <a:pt x="0" y="0"/>
                </a:moveTo>
                <a:lnTo>
                  <a:pt x="923330" y="0"/>
                </a:lnTo>
                <a:lnTo>
                  <a:pt x="923330" y="936959"/>
                </a:lnTo>
                <a:lnTo>
                  <a:pt x="0" y="9369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62514" y="7955377"/>
            <a:ext cx="899560" cy="1080258"/>
          </a:xfrm>
          <a:custGeom>
            <a:avLst/>
            <a:gdLst/>
            <a:ahLst/>
            <a:cxnLst/>
            <a:rect l="l" t="t" r="r" b="b"/>
            <a:pathLst>
              <a:path w="899560" h="1080258">
                <a:moveTo>
                  <a:pt x="0" y="0"/>
                </a:moveTo>
                <a:lnTo>
                  <a:pt x="899560" y="0"/>
                </a:lnTo>
                <a:lnTo>
                  <a:pt x="899560" y="1080258"/>
                </a:lnTo>
                <a:lnTo>
                  <a:pt x="0" y="10802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066797" y="6093150"/>
            <a:ext cx="1090996" cy="1081078"/>
          </a:xfrm>
          <a:custGeom>
            <a:avLst/>
            <a:gdLst/>
            <a:ahLst/>
            <a:cxnLst/>
            <a:rect l="l" t="t" r="r" b="b"/>
            <a:pathLst>
              <a:path w="1090996" h="1081078">
                <a:moveTo>
                  <a:pt x="0" y="0"/>
                </a:moveTo>
                <a:lnTo>
                  <a:pt x="1090995" y="0"/>
                </a:lnTo>
                <a:lnTo>
                  <a:pt x="1090995" y="1081078"/>
                </a:lnTo>
                <a:lnTo>
                  <a:pt x="0" y="10810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77262" y="4367054"/>
            <a:ext cx="7101394" cy="1240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3"/>
              </a:lnSpc>
            </a:pPr>
            <a:r>
              <a:rPr lang="en-US" sz="1802" spc="18">
                <a:solidFill>
                  <a:srgbClr val="231F20"/>
                </a:solidFill>
                <a:latin typeface="Canva Sans 1"/>
              </a:rPr>
              <a:t>The dataset included 8 columns representing the number of confirmed, dead, and recovery cases with the date of the observation. There were also columns about the location like country_region, province, latitude, and longitude.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77262" y="3951674"/>
            <a:ext cx="5521514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spc="25">
                <a:solidFill>
                  <a:srgbClr val="231F20"/>
                </a:solidFill>
                <a:latin typeface="Canva Sans 1 Bold"/>
              </a:rPr>
              <a:t>Present Columns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7262" y="6191279"/>
            <a:ext cx="7101394" cy="1240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3"/>
              </a:lnSpc>
            </a:pPr>
            <a:r>
              <a:rPr lang="en-US" sz="1802" spc="18">
                <a:solidFill>
                  <a:srgbClr val="231F20"/>
                </a:solidFill>
                <a:latin typeface="Canva Sans 1"/>
              </a:rPr>
              <a:t>There was a total of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78386 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observations and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121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 different countries so there should be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647 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observations per country. No NULL values were present, but a restriction for the NULL values was added for more safety.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77262" y="5775900"/>
            <a:ext cx="4955474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spc="25">
                <a:solidFill>
                  <a:srgbClr val="231F20"/>
                </a:solidFill>
                <a:latin typeface="Canva Sans 1 Bold"/>
              </a:rPr>
              <a:t>Total Observations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77262" y="8018077"/>
            <a:ext cx="7101394" cy="92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3"/>
              </a:lnSpc>
            </a:pPr>
            <a:r>
              <a:rPr lang="en-US" sz="1802" spc="18">
                <a:solidFill>
                  <a:srgbClr val="231F20"/>
                </a:solidFill>
                <a:latin typeface="Canva Sans 1"/>
              </a:rPr>
              <a:t>All the observations are between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1/22/2020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 and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6/13/2021 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so 18 months were covered while COVID-19 started in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November 2019</a:t>
            </a:r>
            <a:r>
              <a:rPr lang="en-US" sz="1802" spc="18">
                <a:solidFill>
                  <a:srgbClr val="231F20"/>
                </a:solidFill>
                <a:latin typeface="Canva Sans 1"/>
              </a:rPr>
              <a:t> and officially ended </a:t>
            </a:r>
            <a:r>
              <a:rPr lang="en-US" sz="1802" spc="18">
                <a:solidFill>
                  <a:srgbClr val="231F20"/>
                </a:solidFill>
                <a:latin typeface="Canva Sans 1 Bold"/>
              </a:rPr>
              <a:t>May 5th, 2023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77262" y="7602698"/>
            <a:ext cx="4709370" cy="44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2"/>
              </a:lnSpc>
            </a:pPr>
            <a:r>
              <a:rPr lang="en-US" sz="2594" spc="25">
                <a:solidFill>
                  <a:srgbClr val="231F20"/>
                </a:solidFill>
                <a:latin typeface="Canva Sans 1 Bold"/>
              </a:rPr>
              <a:t>Temporal Coverage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37893" y="904875"/>
            <a:ext cx="9412214" cy="117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spc="348">
                <a:solidFill>
                  <a:srgbClr val="F35000"/>
                </a:solidFill>
                <a:latin typeface="Canva Sans 1 Bold"/>
              </a:rPr>
              <a:t>Dataset 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54972" y="2246655"/>
            <a:ext cx="6978055" cy="352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4"/>
              </a:lnSpc>
            </a:pPr>
            <a:r>
              <a:rPr lang="en-US" sz="2110" spc="21">
                <a:solidFill>
                  <a:srgbClr val="231F20"/>
                </a:solidFill>
                <a:latin typeface="Canva Sans 1"/>
              </a:rPr>
              <a:t>A brief introduction to the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94964" y="3843419"/>
            <a:ext cx="8830881" cy="5414881"/>
          </a:xfrm>
          <a:custGeom>
            <a:avLst/>
            <a:gdLst/>
            <a:ahLst/>
            <a:cxnLst/>
            <a:rect l="l" t="t" r="r" b="b"/>
            <a:pathLst>
              <a:path w="8830881" h="5414881">
                <a:moveTo>
                  <a:pt x="0" y="0"/>
                </a:moveTo>
                <a:lnTo>
                  <a:pt x="8830881" y="0"/>
                </a:lnTo>
                <a:lnTo>
                  <a:pt x="8830881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3518" y="2198006"/>
            <a:ext cx="6109290" cy="80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FFFFF"/>
                </a:solidFill>
                <a:latin typeface="Canva Sans 1 Bold"/>
              </a:rPr>
              <a:t>Monthly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3518" y="3048538"/>
            <a:ext cx="5583343" cy="78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 spc="22">
                <a:solidFill>
                  <a:srgbClr val="FFFFFF"/>
                </a:solidFill>
                <a:latin typeface="Canva Sans 2"/>
              </a:rPr>
              <a:t>The graph shows how the average of cases changed during the pandemic.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23518" y="4486157"/>
            <a:ext cx="5958145" cy="1141870"/>
            <a:chOff x="0" y="0"/>
            <a:chExt cx="7944193" cy="1522493"/>
          </a:xfrm>
        </p:grpSpPr>
        <p:sp>
          <p:nvSpPr>
            <p:cNvPr id="8" name="TextBox 8"/>
            <p:cNvSpPr txBox="1"/>
            <p:nvPr/>
          </p:nvSpPr>
          <p:spPr>
            <a:xfrm>
              <a:off x="0" y="-79375"/>
              <a:ext cx="1345828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60483" y="-47625"/>
              <a:ext cx="6583710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Rapid increase in confirmed  caseson October 2020 &amp; February 2021.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23518" y="5866050"/>
            <a:ext cx="5958145" cy="1141870"/>
            <a:chOff x="0" y="0"/>
            <a:chExt cx="7944193" cy="152249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56821" y="-47625"/>
              <a:ext cx="6487372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On April 2021 a sudden drop is noticeable. It may be because of vaccines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23518" y="7138818"/>
            <a:ext cx="5958145" cy="1141870"/>
            <a:chOff x="0" y="0"/>
            <a:chExt cx="7944193" cy="152249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03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456821" y="-47625"/>
              <a:ext cx="6487372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As any virus it starts to spread slowly then increases dramatically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299091" y="8414038"/>
            <a:ext cx="5958145" cy="1141870"/>
            <a:chOff x="0" y="0"/>
            <a:chExt cx="7944193" cy="152249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79375"/>
              <a:ext cx="1166310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04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79010" y="-47625"/>
              <a:ext cx="6765183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revoered cases line seems to follow the same trend as the confirmed cases.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99853" y="3826980"/>
            <a:ext cx="8821103" cy="5412270"/>
          </a:xfrm>
          <a:custGeom>
            <a:avLst/>
            <a:gdLst/>
            <a:ahLst/>
            <a:cxnLst/>
            <a:rect l="l" t="t" r="r" b="b"/>
            <a:pathLst>
              <a:path w="8821103" h="5412270">
                <a:moveTo>
                  <a:pt x="0" y="0"/>
                </a:moveTo>
                <a:lnTo>
                  <a:pt x="8821103" y="0"/>
                </a:lnTo>
                <a:lnTo>
                  <a:pt x="8821103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3518" y="2198006"/>
            <a:ext cx="6109290" cy="80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FFFFF"/>
                </a:solidFill>
                <a:latin typeface="Canva Sans 1 Bold"/>
              </a:rPr>
              <a:t>Total of 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3518" y="3048538"/>
            <a:ext cx="4529050" cy="118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 spc="22">
                <a:solidFill>
                  <a:srgbClr val="FFFFFF"/>
                </a:solidFill>
                <a:latin typeface="Canva Sans 2"/>
              </a:rPr>
              <a:t>The graph shows how the total of cases changed during the pandemic.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223518" y="4486157"/>
            <a:ext cx="5958145" cy="1141870"/>
            <a:chOff x="0" y="0"/>
            <a:chExt cx="7944193" cy="1522493"/>
          </a:xfrm>
        </p:grpSpPr>
        <p:sp>
          <p:nvSpPr>
            <p:cNvPr id="8" name="TextBox 8"/>
            <p:cNvSpPr txBox="1"/>
            <p:nvPr/>
          </p:nvSpPr>
          <p:spPr>
            <a:xfrm>
              <a:off x="0" y="-79375"/>
              <a:ext cx="1345828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60483" y="-47625"/>
              <a:ext cx="6583710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previous graph seems to summarize show the general trend of this graph.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223518" y="6184458"/>
            <a:ext cx="5958145" cy="1141870"/>
            <a:chOff x="0" y="0"/>
            <a:chExt cx="7944193" cy="152249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56821" y="-47625"/>
              <a:ext cx="6487372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Notice how low the deaths graph is compared to the others indicated the low fatality rate 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223518" y="7882759"/>
            <a:ext cx="5958145" cy="1541920"/>
            <a:chOff x="0" y="0"/>
            <a:chExt cx="7944193" cy="205589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79375"/>
              <a:ext cx="1166310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03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79010" y="-47625"/>
              <a:ext cx="6765183" cy="2103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Notice the significant change of y axis scale compared to the last graph indicated rapid spread of Corona virus.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94964" y="3843419"/>
            <a:ext cx="8830881" cy="5414881"/>
          </a:xfrm>
          <a:custGeom>
            <a:avLst/>
            <a:gdLst/>
            <a:ahLst/>
            <a:cxnLst/>
            <a:rect l="l" t="t" r="r" b="b"/>
            <a:pathLst>
              <a:path w="8830881" h="5414881">
                <a:moveTo>
                  <a:pt x="0" y="0"/>
                </a:moveTo>
                <a:lnTo>
                  <a:pt x="8830881" y="0"/>
                </a:lnTo>
                <a:lnTo>
                  <a:pt x="8830881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3518" y="2198006"/>
            <a:ext cx="6109290" cy="164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FFFFF"/>
                </a:solidFill>
                <a:latin typeface="Canva Sans 1 Bold"/>
              </a:rPr>
              <a:t>Confirmed Cases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23518" y="4486157"/>
            <a:ext cx="5958145" cy="1541920"/>
            <a:chOff x="0" y="0"/>
            <a:chExt cx="7944193" cy="20558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79375"/>
              <a:ext cx="1345828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60483" y="-47625"/>
              <a:ext cx="6583710" cy="2103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average line is shown before however the standard deviation shows that different countries had similar results.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23518" y="6124927"/>
            <a:ext cx="5958145" cy="1228245"/>
            <a:chOff x="0" y="-79375"/>
            <a:chExt cx="7944193" cy="163765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56821" y="-47624"/>
              <a:ext cx="6487372" cy="1605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 dirty="0">
                  <a:solidFill>
                    <a:srgbClr val="FFFFFF"/>
                  </a:solidFill>
                  <a:latin typeface="Canva Sans 2"/>
                </a:rPr>
                <a:t>We notice that there’s a significant change in the std curve.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23518" y="7823228"/>
            <a:ext cx="5958145" cy="1228245"/>
            <a:chOff x="0" y="-79375"/>
            <a:chExt cx="7944193" cy="163765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9375"/>
              <a:ext cx="1166310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79011" y="-47625"/>
              <a:ext cx="6765182" cy="16059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 dirty="0">
                  <a:solidFill>
                    <a:srgbClr val="FFFFFF"/>
                  </a:solidFill>
                  <a:latin typeface="Canva Sans 2"/>
                </a:rPr>
                <a:t>A good conclusion can be that Corona virus </a:t>
              </a: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spread differently </a:t>
              </a:r>
              <a:r>
                <a:rPr lang="en-US" sz="2294" spc="22" dirty="0">
                  <a:solidFill>
                    <a:srgbClr val="FFFFFF"/>
                  </a:solidFill>
                  <a:latin typeface="Canva Sans 2"/>
                </a:rPr>
                <a:t>all around the world.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84902" y="3846030"/>
            <a:ext cx="8851005" cy="5412270"/>
          </a:xfrm>
          <a:custGeom>
            <a:avLst/>
            <a:gdLst/>
            <a:ahLst/>
            <a:cxnLst/>
            <a:rect l="l" t="t" r="r" b="b"/>
            <a:pathLst>
              <a:path w="8851005" h="5412270">
                <a:moveTo>
                  <a:pt x="0" y="0"/>
                </a:moveTo>
                <a:lnTo>
                  <a:pt x="8851005" y="0"/>
                </a:lnTo>
                <a:lnTo>
                  <a:pt x="8851005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3518" y="2198006"/>
            <a:ext cx="6109290" cy="164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FFFFF"/>
                </a:solidFill>
                <a:latin typeface="Canva Sans 1 Bold"/>
              </a:rPr>
              <a:t>Death Cases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23518" y="4486157"/>
            <a:ext cx="5958145" cy="1141870"/>
            <a:chOff x="0" y="0"/>
            <a:chExt cx="7944193" cy="15224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79375"/>
              <a:ext cx="1345828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60483" y="-47625"/>
              <a:ext cx="6583710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low fatality rate of Corona virus can be seen here from the scale of the Y axis.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23518" y="6184458"/>
            <a:ext cx="5958145" cy="1141870"/>
            <a:chOff x="0" y="0"/>
            <a:chExt cx="7944193" cy="152249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56821" y="-47625"/>
              <a:ext cx="6487372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A new peak is noticed on March 2020 that’s not in the previous graphs.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223518" y="7882759"/>
            <a:ext cx="5958145" cy="1541920"/>
            <a:chOff x="0" y="0"/>
            <a:chExt cx="7944193" cy="205589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9375"/>
              <a:ext cx="1166310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03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79010" y="-47625"/>
              <a:ext cx="6765183" cy="2103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peak may be caused by infected people that didn’t know they had a serious disease or misclassified with a common cold.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32809" y="600359"/>
            <a:ext cx="9955191" cy="9955191"/>
          </a:xfrm>
          <a:custGeom>
            <a:avLst/>
            <a:gdLst/>
            <a:ahLst/>
            <a:cxnLst/>
            <a:rect l="l" t="t" r="r" b="b"/>
            <a:pathLst>
              <a:path w="9955191" h="9955191">
                <a:moveTo>
                  <a:pt x="0" y="0"/>
                </a:moveTo>
                <a:lnTo>
                  <a:pt x="9955191" y="0"/>
                </a:lnTo>
                <a:lnTo>
                  <a:pt x="9955191" y="9955191"/>
                </a:lnTo>
                <a:lnTo>
                  <a:pt x="0" y="995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98755" y="1962392"/>
            <a:ext cx="2222506" cy="8794090"/>
          </a:xfrm>
          <a:custGeom>
            <a:avLst/>
            <a:gdLst/>
            <a:ahLst/>
            <a:cxnLst/>
            <a:rect l="l" t="t" r="r" b="b"/>
            <a:pathLst>
              <a:path w="2222506" h="8794090">
                <a:moveTo>
                  <a:pt x="0" y="0"/>
                </a:moveTo>
                <a:lnTo>
                  <a:pt x="2222507" y="0"/>
                </a:lnTo>
                <a:lnTo>
                  <a:pt x="2222507" y="8794089"/>
                </a:lnTo>
                <a:lnTo>
                  <a:pt x="0" y="879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84902" y="3846030"/>
            <a:ext cx="8851005" cy="5412270"/>
          </a:xfrm>
          <a:custGeom>
            <a:avLst/>
            <a:gdLst/>
            <a:ahLst/>
            <a:cxnLst/>
            <a:rect l="l" t="t" r="r" b="b"/>
            <a:pathLst>
              <a:path w="8851005" h="5412270">
                <a:moveTo>
                  <a:pt x="0" y="0"/>
                </a:moveTo>
                <a:lnTo>
                  <a:pt x="8851005" y="0"/>
                </a:lnTo>
                <a:lnTo>
                  <a:pt x="8851005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23518" y="2198006"/>
            <a:ext cx="6109290" cy="164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FFFFF"/>
                </a:solidFill>
                <a:latin typeface="Canva Sans 1 Bold"/>
              </a:rPr>
              <a:t>Recovered Cases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23518" y="5577955"/>
            <a:ext cx="5958145" cy="1141870"/>
            <a:chOff x="0" y="0"/>
            <a:chExt cx="7944193" cy="1522493"/>
          </a:xfrm>
        </p:grpSpPr>
        <p:sp>
          <p:nvSpPr>
            <p:cNvPr id="7" name="TextBox 7"/>
            <p:cNvSpPr txBox="1"/>
            <p:nvPr/>
          </p:nvSpPr>
          <p:spPr>
            <a:xfrm>
              <a:off x="0" y="-79375"/>
              <a:ext cx="1345828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01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60483" y="-47625"/>
              <a:ext cx="6583710" cy="1570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 two peaks shown can indicate the effectiveness of the introduced vaccines.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23518" y="7361343"/>
            <a:ext cx="5958145" cy="1541920"/>
            <a:chOff x="0" y="0"/>
            <a:chExt cx="7944193" cy="205589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9375"/>
              <a:ext cx="1441129" cy="1001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92"/>
                </a:lnSpc>
                <a:spcBef>
                  <a:spcPct val="0"/>
                </a:spcBef>
              </a:pPr>
              <a:r>
                <a:rPr lang="en-US" sz="4280">
                  <a:solidFill>
                    <a:srgbClr val="FFFFFF"/>
                  </a:solidFill>
                  <a:latin typeface="Codec Pro ExtraBold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456821" y="-47625"/>
              <a:ext cx="6487372" cy="21035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2"/>
                </a:lnSpc>
                <a:spcBef>
                  <a:spcPct val="0"/>
                </a:spcBef>
              </a:pPr>
              <a:r>
                <a:rPr lang="en-US" sz="2294" spc="22">
                  <a:solidFill>
                    <a:srgbClr val="FFFFFF"/>
                  </a:solidFill>
                  <a:latin typeface="Canva Sans 2"/>
                </a:rPr>
                <a:t>They can also indicate that with more experience with the virus medical institutions learned how to deal with it.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53748" y="2503970"/>
            <a:ext cx="2059846" cy="2059846"/>
          </a:xfrm>
          <a:custGeom>
            <a:avLst/>
            <a:gdLst/>
            <a:ahLst/>
            <a:cxnLst/>
            <a:rect l="l" t="t" r="r" b="b"/>
            <a:pathLst>
              <a:path w="2059846" h="2059846">
                <a:moveTo>
                  <a:pt x="0" y="0"/>
                </a:moveTo>
                <a:lnTo>
                  <a:pt x="2059845" y="0"/>
                </a:lnTo>
                <a:lnTo>
                  <a:pt x="2059845" y="2059845"/>
                </a:lnTo>
                <a:lnTo>
                  <a:pt x="0" y="20598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234880"/>
            <a:ext cx="6132760" cy="6132760"/>
          </a:xfrm>
          <a:custGeom>
            <a:avLst/>
            <a:gdLst/>
            <a:ahLst/>
            <a:cxnLst/>
            <a:rect l="l" t="t" r="r" b="b"/>
            <a:pathLst>
              <a:path w="6132760" h="6132760">
                <a:moveTo>
                  <a:pt x="0" y="0"/>
                </a:moveTo>
                <a:lnTo>
                  <a:pt x="6132760" y="0"/>
                </a:lnTo>
                <a:lnTo>
                  <a:pt x="6132760" y="6132760"/>
                </a:lnTo>
                <a:lnTo>
                  <a:pt x="0" y="61327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027072" y="-871408"/>
            <a:ext cx="3471959" cy="1900108"/>
          </a:xfrm>
          <a:custGeom>
            <a:avLst/>
            <a:gdLst/>
            <a:ahLst/>
            <a:cxnLst/>
            <a:rect l="l" t="t" r="r" b="b"/>
            <a:pathLst>
              <a:path w="3471959" h="1900108">
                <a:moveTo>
                  <a:pt x="0" y="0"/>
                </a:moveTo>
                <a:lnTo>
                  <a:pt x="3471959" y="0"/>
                </a:lnTo>
                <a:lnTo>
                  <a:pt x="3471959" y="1900108"/>
                </a:lnTo>
                <a:lnTo>
                  <a:pt x="0" y="1900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882925" y="2833389"/>
            <a:ext cx="1401491" cy="1401491"/>
          </a:xfrm>
          <a:custGeom>
            <a:avLst/>
            <a:gdLst/>
            <a:ahLst/>
            <a:cxnLst/>
            <a:rect l="l" t="t" r="r" b="b"/>
            <a:pathLst>
              <a:path w="1401491" h="1401491">
                <a:moveTo>
                  <a:pt x="0" y="0"/>
                </a:moveTo>
                <a:lnTo>
                  <a:pt x="1401491" y="0"/>
                </a:lnTo>
                <a:lnTo>
                  <a:pt x="1401491" y="1401491"/>
                </a:lnTo>
                <a:lnTo>
                  <a:pt x="0" y="14014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17254" y="1856375"/>
            <a:ext cx="8845798" cy="5414881"/>
          </a:xfrm>
          <a:custGeom>
            <a:avLst/>
            <a:gdLst/>
            <a:ahLst/>
            <a:cxnLst/>
            <a:rect l="l" t="t" r="r" b="b"/>
            <a:pathLst>
              <a:path w="8845798" h="5414881">
                <a:moveTo>
                  <a:pt x="0" y="0"/>
                </a:moveTo>
                <a:lnTo>
                  <a:pt x="8845797" y="0"/>
                </a:lnTo>
                <a:lnTo>
                  <a:pt x="8845797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28479" y="5878941"/>
            <a:ext cx="5710383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</a:pPr>
            <a:r>
              <a:rPr lang="en-US" sz="2278" spc="113">
                <a:solidFill>
                  <a:srgbClr val="000000"/>
                </a:solidFill>
                <a:latin typeface="Canva Sans 1"/>
              </a:rPr>
              <a:t>A significant decrease in the maximum number of cases is shown and upon further inspection, we discover that vaccines for COVID-19 were introduced in 2020 which can cause the decrease we’re seeing.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82021" y="4881557"/>
            <a:ext cx="7483515" cy="80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4833" spc="241">
                <a:solidFill>
                  <a:srgbClr val="F47C00"/>
                </a:solidFill>
                <a:latin typeface="Canva Sans 1 Bold"/>
              </a:rPr>
              <a:t>2020 vs 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505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Canva Sans 2</vt:lpstr>
      <vt:lpstr>Calibri</vt:lpstr>
      <vt:lpstr>Arial</vt:lpstr>
      <vt:lpstr>Canva Sans 1 Bold</vt:lpstr>
      <vt:lpstr>Codec Pro ExtraBold</vt:lpstr>
      <vt:lpstr>Canva Sans 2 Bold</vt:lpstr>
      <vt:lpstr>Canva Sans 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Case Study</dc:title>
  <cp:lastModifiedBy>Mohamed Atef</cp:lastModifiedBy>
  <cp:revision>2</cp:revision>
  <dcterms:created xsi:type="dcterms:W3CDTF">2006-08-16T00:00:00Z</dcterms:created>
  <dcterms:modified xsi:type="dcterms:W3CDTF">2024-05-06T20:29:59Z</dcterms:modified>
  <dc:identifier>DAGDujNJwlY</dc:identifier>
</cp:coreProperties>
</file>