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Montserrat Classic Bold" charset="1" panose="00000800000000000000"/>
      <p:regular r:id="rId17"/>
    </p:embeddedFont>
    <p:embeddedFont>
      <p:font typeface="Montserrat Classic" charset="1" panose="000005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png" Type="http://schemas.openxmlformats.org/officeDocument/2006/relationships/image"/><Relationship Id="rId7" Target="../media/image2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4.svg" Type="http://schemas.openxmlformats.org/officeDocument/2006/relationships/image"/><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675462" cy="824630"/>
          </a:xfrm>
          <a:custGeom>
            <a:avLst/>
            <a:gdLst/>
            <a:ahLst/>
            <a:cxnLst/>
            <a:rect r="r" b="b" t="t" l="l"/>
            <a:pathLst>
              <a:path h="824630" w="675462">
                <a:moveTo>
                  <a:pt x="0" y="0"/>
                </a:moveTo>
                <a:lnTo>
                  <a:pt x="675462" y="0"/>
                </a:lnTo>
                <a:lnTo>
                  <a:pt x="675462" y="824630"/>
                </a:lnTo>
                <a:lnTo>
                  <a:pt x="0" y="8246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111642">
            <a:off x="11120480" y="1055557"/>
            <a:ext cx="10443683" cy="8487866"/>
          </a:xfrm>
          <a:custGeom>
            <a:avLst/>
            <a:gdLst/>
            <a:ahLst/>
            <a:cxnLst/>
            <a:rect r="r" b="b" t="t" l="l"/>
            <a:pathLst>
              <a:path h="8487866" w="10443683">
                <a:moveTo>
                  <a:pt x="0" y="0"/>
                </a:moveTo>
                <a:lnTo>
                  <a:pt x="10443683" y="0"/>
                </a:lnTo>
                <a:lnTo>
                  <a:pt x="10443683" y="8487866"/>
                </a:lnTo>
                <a:lnTo>
                  <a:pt x="0" y="848786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318441" y="9258300"/>
            <a:ext cx="9727319" cy="3106962"/>
          </a:xfrm>
          <a:custGeom>
            <a:avLst/>
            <a:gdLst/>
            <a:ahLst/>
            <a:cxnLst/>
            <a:rect r="r" b="b" t="t" l="l"/>
            <a:pathLst>
              <a:path h="3106962" w="9727319">
                <a:moveTo>
                  <a:pt x="0" y="0"/>
                </a:moveTo>
                <a:lnTo>
                  <a:pt x="9727318" y="0"/>
                </a:lnTo>
                <a:lnTo>
                  <a:pt x="9727318" y="3106962"/>
                </a:lnTo>
                <a:lnTo>
                  <a:pt x="0" y="31069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19175" y="3377960"/>
            <a:ext cx="10271095" cy="1597654"/>
          </a:xfrm>
          <a:prstGeom prst="rect">
            <a:avLst/>
          </a:prstGeom>
        </p:spPr>
        <p:txBody>
          <a:bodyPr anchor="t" rtlCol="false" tIns="0" lIns="0" bIns="0" rIns="0">
            <a:spAutoFit/>
          </a:bodyPr>
          <a:lstStyle/>
          <a:p>
            <a:pPr algn="l">
              <a:lnSpc>
                <a:spcPts val="11926"/>
              </a:lnSpc>
            </a:pPr>
            <a:r>
              <a:rPr lang="en-US" sz="12047">
                <a:solidFill>
                  <a:srgbClr val="004AAD"/>
                </a:solidFill>
                <a:latin typeface="Montserrat Classic Bold"/>
              </a:rPr>
              <a:t>HOTEL DATA</a:t>
            </a:r>
          </a:p>
        </p:txBody>
      </p:sp>
      <p:sp>
        <p:nvSpPr>
          <p:cNvPr name="TextBox 6" id="6"/>
          <p:cNvSpPr txBox="true"/>
          <p:nvPr/>
        </p:nvSpPr>
        <p:spPr>
          <a:xfrm rot="0">
            <a:off x="1028700" y="4863860"/>
            <a:ext cx="8544752" cy="1597654"/>
          </a:xfrm>
          <a:prstGeom prst="rect">
            <a:avLst/>
          </a:prstGeom>
        </p:spPr>
        <p:txBody>
          <a:bodyPr anchor="t" rtlCol="false" tIns="0" lIns="0" bIns="0" rIns="0">
            <a:spAutoFit/>
          </a:bodyPr>
          <a:lstStyle/>
          <a:p>
            <a:pPr algn="l">
              <a:lnSpc>
                <a:spcPts val="11926"/>
              </a:lnSpc>
            </a:pPr>
            <a:r>
              <a:rPr lang="en-US" sz="12047">
                <a:solidFill>
                  <a:srgbClr val="2BB4D4"/>
                </a:solidFill>
                <a:latin typeface="Montserrat Classic Bold"/>
              </a:rPr>
              <a:t>ANALYSIS</a:t>
            </a:r>
          </a:p>
        </p:txBody>
      </p:sp>
      <p:sp>
        <p:nvSpPr>
          <p:cNvPr name="TextBox 7" id="7"/>
          <p:cNvSpPr txBox="true"/>
          <p:nvPr/>
        </p:nvSpPr>
        <p:spPr>
          <a:xfrm rot="0">
            <a:off x="1704162" y="1078950"/>
            <a:ext cx="2614278" cy="504825"/>
          </a:xfrm>
          <a:prstGeom prst="rect">
            <a:avLst/>
          </a:prstGeom>
        </p:spPr>
        <p:txBody>
          <a:bodyPr anchor="t" rtlCol="false" tIns="0" lIns="0" bIns="0" rIns="0">
            <a:spAutoFit/>
          </a:bodyPr>
          <a:lstStyle/>
          <a:p>
            <a:pPr algn="l">
              <a:lnSpc>
                <a:spcPts val="4199"/>
              </a:lnSpc>
            </a:pPr>
            <a:r>
              <a:rPr lang="en-US" sz="2999">
                <a:solidFill>
                  <a:srgbClr val="004AAD"/>
                </a:solidFill>
                <a:latin typeface="Montserrat Classic Bold Italics"/>
              </a:rPr>
              <a:t>Mentorness</a:t>
            </a:r>
          </a:p>
        </p:txBody>
      </p:sp>
      <p:sp>
        <p:nvSpPr>
          <p:cNvPr name="TextBox 8" id="8"/>
          <p:cNvSpPr txBox="true"/>
          <p:nvPr/>
        </p:nvSpPr>
        <p:spPr>
          <a:xfrm rot="0">
            <a:off x="1028700" y="8150262"/>
            <a:ext cx="5750522" cy="422275"/>
          </a:xfrm>
          <a:prstGeom prst="rect">
            <a:avLst/>
          </a:prstGeom>
        </p:spPr>
        <p:txBody>
          <a:bodyPr anchor="t" rtlCol="false" tIns="0" lIns="0" bIns="0" rIns="0">
            <a:spAutoFit/>
          </a:bodyPr>
          <a:lstStyle/>
          <a:p>
            <a:pPr algn="l">
              <a:lnSpc>
                <a:spcPts val="3499"/>
              </a:lnSpc>
            </a:pPr>
            <a:r>
              <a:rPr lang="en-US" sz="2499" spc="124">
                <a:solidFill>
                  <a:srgbClr val="2E2E2E"/>
                </a:solidFill>
                <a:latin typeface="Montserrat Classic"/>
              </a:rPr>
              <a:t>Presented By </a:t>
            </a:r>
            <a:r>
              <a:rPr lang="en-US" sz="2499" spc="124">
                <a:solidFill>
                  <a:srgbClr val="2E2E2E"/>
                </a:solidFill>
                <a:latin typeface="Montserrat Classic Bold"/>
              </a:rPr>
              <a:t>Mohamed Atef</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085749">
            <a:off x="-5690637" y="-3861861"/>
            <a:ext cx="14345355" cy="14345355"/>
          </a:xfrm>
          <a:custGeom>
            <a:avLst/>
            <a:gdLst/>
            <a:ahLst/>
            <a:cxnLst/>
            <a:rect r="r" b="b" t="t" l="l"/>
            <a:pathLst>
              <a:path h="14345355" w="14345355">
                <a:moveTo>
                  <a:pt x="0" y="0"/>
                </a:moveTo>
                <a:lnTo>
                  <a:pt x="14345355" y="0"/>
                </a:lnTo>
                <a:lnTo>
                  <a:pt x="14345355" y="14345355"/>
                </a:lnTo>
                <a:lnTo>
                  <a:pt x="0" y="14345355"/>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99293">
            <a:off x="12170918" y="-745657"/>
            <a:ext cx="6885296" cy="11055409"/>
          </a:xfrm>
          <a:custGeom>
            <a:avLst/>
            <a:gdLst/>
            <a:ahLst/>
            <a:cxnLst/>
            <a:rect r="r" b="b" t="t" l="l"/>
            <a:pathLst>
              <a:path h="11055409" w="6885296">
                <a:moveTo>
                  <a:pt x="0" y="0"/>
                </a:moveTo>
                <a:lnTo>
                  <a:pt x="6885296" y="0"/>
                </a:lnTo>
                <a:lnTo>
                  <a:pt x="6885296" y="11055409"/>
                </a:lnTo>
                <a:lnTo>
                  <a:pt x="0" y="11055409"/>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001183" y="2281814"/>
            <a:ext cx="8258117" cy="5778936"/>
          </a:xfrm>
          <a:custGeom>
            <a:avLst/>
            <a:gdLst/>
            <a:ahLst/>
            <a:cxnLst/>
            <a:rect r="r" b="b" t="t" l="l"/>
            <a:pathLst>
              <a:path h="5778936" w="8258117">
                <a:moveTo>
                  <a:pt x="0" y="0"/>
                </a:moveTo>
                <a:lnTo>
                  <a:pt x="8258117" y="0"/>
                </a:lnTo>
                <a:lnTo>
                  <a:pt x="8258117" y="5778937"/>
                </a:lnTo>
                <a:lnTo>
                  <a:pt x="0" y="5778937"/>
                </a:lnTo>
                <a:lnTo>
                  <a:pt x="0" y="0"/>
                </a:lnTo>
                <a:close/>
              </a:path>
            </a:pathLst>
          </a:custGeom>
          <a:blipFill>
            <a:blip r:embed="rId6"/>
            <a:stretch>
              <a:fillRect l="0" t="0" r="0" b="0"/>
            </a:stretch>
          </a:blipFill>
        </p:spPr>
      </p:sp>
      <p:sp>
        <p:nvSpPr>
          <p:cNvPr name="Freeform 5" id="5"/>
          <p:cNvSpPr/>
          <p:nvPr/>
        </p:nvSpPr>
        <p:spPr>
          <a:xfrm flipH="false" flipV="false" rot="0">
            <a:off x="8907172" y="2254032"/>
            <a:ext cx="8446138" cy="5778936"/>
          </a:xfrm>
          <a:custGeom>
            <a:avLst/>
            <a:gdLst/>
            <a:ahLst/>
            <a:cxnLst/>
            <a:rect r="r" b="b" t="t" l="l"/>
            <a:pathLst>
              <a:path h="5778936" w="8446138">
                <a:moveTo>
                  <a:pt x="0" y="0"/>
                </a:moveTo>
                <a:lnTo>
                  <a:pt x="8446138" y="0"/>
                </a:lnTo>
                <a:lnTo>
                  <a:pt x="8446138" y="5778936"/>
                </a:lnTo>
                <a:lnTo>
                  <a:pt x="0" y="5778936"/>
                </a:lnTo>
                <a:lnTo>
                  <a:pt x="0" y="0"/>
                </a:lnTo>
                <a:close/>
              </a:path>
            </a:pathLst>
          </a:custGeom>
          <a:blipFill>
            <a:blip r:embed="rId7"/>
            <a:stretch>
              <a:fillRect l="0" t="0" r="0" b="0"/>
            </a:stretch>
          </a:blipFill>
        </p:spPr>
      </p:sp>
      <p:sp>
        <p:nvSpPr>
          <p:cNvPr name="TextBox 6" id="6"/>
          <p:cNvSpPr txBox="true"/>
          <p:nvPr/>
        </p:nvSpPr>
        <p:spPr>
          <a:xfrm rot="0">
            <a:off x="1028700" y="1329939"/>
            <a:ext cx="14271583" cy="951875"/>
          </a:xfrm>
          <a:prstGeom prst="rect">
            <a:avLst/>
          </a:prstGeom>
        </p:spPr>
        <p:txBody>
          <a:bodyPr anchor="t" rtlCol="false" tIns="0" lIns="0" bIns="0" rIns="0">
            <a:spAutoFit/>
          </a:bodyPr>
          <a:lstStyle/>
          <a:p>
            <a:pPr algn="l">
              <a:lnSpc>
                <a:spcPts val="7100"/>
              </a:lnSpc>
            </a:pPr>
            <a:r>
              <a:rPr lang="en-US" sz="7100">
                <a:solidFill>
                  <a:srgbClr val="004AAD"/>
                </a:solidFill>
                <a:latin typeface="Montserrat Classic Bold"/>
              </a:rPr>
              <a:t>PROPERTIES DISTRIBUTIONS</a:t>
            </a:r>
          </a:p>
        </p:txBody>
      </p:sp>
      <p:sp>
        <p:nvSpPr>
          <p:cNvPr name="TextBox 7" id="7"/>
          <p:cNvSpPr txBox="true"/>
          <p:nvPr/>
        </p:nvSpPr>
        <p:spPr>
          <a:xfrm rot="0">
            <a:off x="1028700" y="2728912"/>
            <a:ext cx="5663817" cy="4752975"/>
          </a:xfrm>
          <a:prstGeom prst="rect">
            <a:avLst/>
          </a:prstGeom>
        </p:spPr>
        <p:txBody>
          <a:bodyPr anchor="t" rtlCol="false" tIns="0" lIns="0" bIns="0" rIns="0">
            <a:spAutoFit/>
          </a:bodyPr>
          <a:lstStyle/>
          <a:p>
            <a:pPr algn="l" marL="539749" indent="-269875" lvl="1">
              <a:lnSpc>
                <a:spcPts val="3799"/>
              </a:lnSpc>
              <a:buFont typeface="Arial"/>
              <a:buChar char="•"/>
            </a:pPr>
            <a:r>
              <a:rPr lang="en-US" sz="2499">
                <a:solidFill>
                  <a:srgbClr val="2E2E2E"/>
                </a:solidFill>
                <a:latin typeface="Montserrat Classic"/>
              </a:rPr>
              <a:t>Entire rental units are concentrated downtown.</a:t>
            </a:r>
          </a:p>
          <a:p>
            <a:pPr algn="l">
              <a:lnSpc>
                <a:spcPts val="3799"/>
              </a:lnSpc>
            </a:pPr>
            <a:r>
              <a:rPr lang="en-US" sz="2499">
                <a:solidFill>
                  <a:srgbClr val="2E2E2E"/>
                </a:solidFill>
                <a:latin typeface="Montserrat Classic"/>
              </a:rPr>
              <a:t> </a:t>
            </a:r>
          </a:p>
          <a:p>
            <a:pPr algn="l" marL="539749" indent="-269875" lvl="1">
              <a:lnSpc>
                <a:spcPts val="3799"/>
              </a:lnSpc>
              <a:buFont typeface="Arial"/>
              <a:buChar char="•"/>
            </a:pPr>
            <a:r>
              <a:rPr lang="en-US" sz="2499">
                <a:solidFill>
                  <a:srgbClr val="2E2E2E"/>
                </a:solidFill>
                <a:latin typeface="Montserrat Classic"/>
              </a:rPr>
              <a:t>Private rooms are around downtown and near Werribee.</a:t>
            </a:r>
          </a:p>
          <a:p>
            <a:pPr algn="l">
              <a:lnSpc>
                <a:spcPts val="3799"/>
              </a:lnSpc>
            </a:pPr>
          </a:p>
          <a:p>
            <a:pPr algn="l" marL="539749" indent="-269875" lvl="1">
              <a:lnSpc>
                <a:spcPts val="3799"/>
              </a:lnSpc>
              <a:buFont typeface="Arial"/>
              <a:buChar char="•"/>
            </a:pPr>
            <a:r>
              <a:rPr lang="en-US" sz="2499">
                <a:solidFill>
                  <a:srgbClr val="2E2E2E"/>
                </a:solidFill>
                <a:latin typeface="Montserrat Classic"/>
              </a:rPr>
              <a:t>Entire homes are very sparse in the dataset but they're near Healesville.</a:t>
            </a:r>
          </a:p>
          <a:p>
            <a:pPr algn="l">
              <a:lnSpc>
                <a:spcPts val="399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401750"/>
            <a:ext cx="11390220" cy="1731150"/>
          </a:xfrm>
          <a:prstGeom prst="rect">
            <a:avLst/>
          </a:prstGeom>
        </p:spPr>
        <p:txBody>
          <a:bodyPr anchor="t" rtlCol="false" tIns="0" lIns="0" bIns="0" rIns="0">
            <a:spAutoFit/>
          </a:bodyPr>
          <a:lstStyle/>
          <a:p>
            <a:pPr algn="l">
              <a:lnSpc>
                <a:spcPts val="13030"/>
              </a:lnSpc>
            </a:pPr>
            <a:r>
              <a:rPr lang="en-US" sz="13030" spc="-443">
                <a:solidFill>
                  <a:srgbClr val="004AAD"/>
                </a:solidFill>
                <a:latin typeface="Montserrat Classic Bold"/>
              </a:rPr>
              <a:t>THANK YOU</a:t>
            </a:r>
          </a:p>
        </p:txBody>
      </p:sp>
      <p:sp>
        <p:nvSpPr>
          <p:cNvPr name="Freeform 3" id="3"/>
          <p:cNvSpPr/>
          <p:nvPr/>
        </p:nvSpPr>
        <p:spPr>
          <a:xfrm flipH="false" flipV="false" rot="-1766807">
            <a:off x="10460579" y="2341404"/>
            <a:ext cx="12112141" cy="9843868"/>
          </a:xfrm>
          <a:custGeom>
            <a:avLst/>
            <a:gdLst/>
            <a:ahLst/>
            <a:cxnLst/>
            <a:rect r="r" b="b" t="t" l="l"/>
            <a:pathLst>
              <a:path h="9843868" w="12112141">
                <a:moveTo>
                  <a:pt x="0" y="0"/>
                </a:moveTo>
                <a:lnTo>
                  <a:pt x="12112141" y="0"/>
                </a:lnTo>
                <a:lnTo>
                  <a:pt x="12112141" y="9843868"/>
                </a:lnTo>
                <a:lnTo>
                  <a:pt x="0" y="984386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190625"/>
            <a:ext cx="12230230" cy="1209675"/>
          </a:xfrm>
          <a:prstGeom prst="rect">
            <a:avLst/>
          </a:prstGeom>
        </p:spPr>
        <p:txBody>
          <a:bodyPr anchor="t" rtlCol="false" tIns="0" lIns="0" bIns="0" rIns="0">
            <a:spAutoFit/>
          </a:bodyPr>
          <a:lstStyle/>
          <a:p>
            <a:pPr algn="l">
              <a:lnSpc>
                <a:spcPts val="9000"/>
              </a:lnSpc>
            </a:pPr>
            <a:r>
              <a:rPr lang="en-US" sz="9000">
                <a:solidFill>
                  <a:srgbClr val="004AAD"/>
                </a:solidFill>
                <a:latin typeface="Montserrat Classic Bold"/>
              </a:rPr>
              <a:t>AGENDA</a:t>
            </a:r>
          </a:p>
        </p:txBody>
      </p:sp>
      <p:sp>
        <p:nvSpPr>
          <p:cNvPr name="TextBox 3" id="3"/>
          <p:cNvSpPr txBox="true"/>
          <p:nvPr/>
        </p:nvSpPr>
        <p:spPr>
          <a:xfrm rot="0">
            <a:off x="1028700" y="2887348"/>
            <a:ext cx="10382378" cy="5257800"/>
          </a:xfrm>
          <a:prstGeom prst="rect">
            <a:avLst/>
          </a:prstGeom>
        </p:spPr>
        <p:txBody>
          <a:bodyPr anchor="t" rtlCol="false" tIns="0" lIns="0" bIns="0" rIns="0">
            <a:spAutoFit/>
          </a:bodyPr>
          <a:lstStyle/>
          <a:p>
            <a:pPr algn="l" marL="539749" indent="-269875" lvl="1">
              <a:lnSpc>
                <a:spcPts val="6249"/>
              </a:lnSpc>
              <a:buFont typeface="Arial"/>
              <a:buChar char="•"/>
            </a:pPr>
            <a:r>
              <a:rPr lang="en-US" sz="2499">
                <a:solidFill>
                  <a:srgbClr val="2E2E2E"/>
                </a:solidFill>
                <a:latin typeface="Montserrat Classic"/>
              </a:rPr>
              <a:t>Problem Statement</a:t>
            </a:r>
          </a:p>
          <a:p>
            <a:pPr algn="l" marL="539749" indent="-269875" lvl="1">
              <a:lnSpc>
                <a:spcPts val="6249"/>
              </a:lnSpc>
              <a:buFont typeface="Arial"/>
              <a:buChar char="•"/>
            </a:pPr>
            <a:r>
              <a:rPr lang="en-US" sz="2499">
                <a:solidFill>
                  <a:srgbClr val="2E2E2E"/>
                </a:solidFill>
                <a:latin typeface="Montserrat Classic"/>
              </a:rPr>
              <a:t>Geographical Insights</a:t>
            </a:r>
          </a:p>
          <a:p>
            <a:pPr algn="l" marL="539749" indent="-269875" lvl="1">
              <a:lnSpc>
                <a:spcPts val="6249"/>
              </a:lnSpc>
              <a:buFont typeface="Arial"/>
              <a:buChar char="•"/>
            </a:pPr>
            <a:r>
              <a:rPr lang="en-US" sz="2499">
                <a:solidFill>
                  <a:srgbClr val="2E2E2E"/>
                </a:solidFill>
                <a:latin typeface="Montserrat Classic"/>
              </a:rPr>
              <a:t>Pricing and Availability Analysis</a:t>
            </a:r>
          </a:p>
          <a:p>
            <a:pPr algn="l" marL="539749" indent="-269875" lvl="1">
              <a:lnSpc>
                <a:spcPts val="6249"/>
              </a:lnSpc>
              <a:buFont typeface="Arial"/>
              <a:buChar char="•"/>
            </a:pPr>
            <a:r>
              <a:rPr lang="en-US" sz="2499">
                <a:solidFill>
                  <a:srgbClr val="2E2E2E"/>
                </a:solidFill>
                <a:latin typeface="Montserrat Classic"/>
              </a:rPr>
              <a:t>Superhosts</a:t>
            </a:r>
          </a:p>
          <a:p>
            <a:pPr algn="l" marL="539749" indent="-269875" lvl="1">
              <a:lnSpc>
                <a:spcPts val="6249"/>
              </a:lnSpc>
              <a:buFont typeface="Arial"/>
              <a:buChar char="•"/>
            </a:pPr>
            <a:r>
              <a:rPr lang="en-US" sz="2499">
                <a:solidFill>
                  <a:srgbClr val="2E2E2E"/>
                </a:solidFill>
                <a:latin typeface="Montserrat Classic"/>
              </a:rPr>
              <a:t>Host Performance</a:t>
            </a:r>
          </a:p>
          <a:p>
            <a:pPr algn="l" marL="539749" indent="-269875" lvl="1">
              <a:lnSpc>
                <a:spcPts val="6249"/>
              </a:lnSpc>
              <a:buFont typeface="Arial"/>
              <a:buChar char="•"/>
            </a:pPr>
            <a:r>
              <a:rPr lang="en-US" sz="2499">
                <a:solidFill>
                  <a:srgbClr val="2E2E2E"/>
                </a:solidFill>
                <a:latin typeface="Montserrat Classic"/>
              </a:rPr>
              <a:t>Review Scores and Guest Satisfaction</a:t>
            </a:r>
          </a:p>
          <a:p>
            <a:pPr algn="l" marL="539749" indent="-269875" lvl="1">
              <a:lnSpc>
                <a:spcPts val="3499"/>
              </a:lnSpc>
              <a:buFont typeface="Arial"/>
              <a:buChar char="•"/>
            </a:pPr>
            <a:r>
              <a:rPr lang="en-US" sz="2499">
                <a:solidFill>
                  <a:srgbClr val="2E2E2E"/>
                </a:solidFill>
                <a:latin typeface="Montserrat Classic"/>
              </a:rPr>
              <a:t>Property Type and Room Analysis</a:t>
            </a:r>
          </a:p>
        </p:txBody>
      </p:sp>
      <p:sp>
        <p:nvSpPr>
          <p:cNvPr name="Freeform 4" id="4"/>
          <p:cNvSpPr/>
          <p:nvPr/>
        </p:nvSpPr>
        <p:spPr>
          <a:xfrm flipH="false" flipV="false" rot="-1625759">
            <a:off x="10837013" y="-4312634"/>
            <a:ext cx="9495369" cy="7717145"/>
          </a:xfrm>
          <a:custGeom>
            <a:avLst/>
            <a:gdLst/>
            <a:ahLst/>
            <a:cxnLst/>
            <a:rect r="r" b="b" t="t" l="l"/>
            <a:pathLst>
              <a:path h="7717145" w="9495369">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625759">
            <a:off x="7878598" y="2149852"/>
            <a:ext cx="10884489" cy="8846121"/>
          </a:xfrm>
          <a:custGeom>
            <a:avLst/>
            <a:gdLst/>
            <a:ahLst/>
            <a:cxnLst/>
            <a:rect r="r" b="b" t="t" l="l"/>
            <a:pathLst>
              <a:path h="8846121" w="10884489">
                <a:moveTo>
                  <a:pt x="0" y="0"/>
                </a:moveTo>
                <a:lnTo>
                  <a:pt x="10884489" y="0"/>
                </a:lnTo>
                <a:lnTo>
                  <a:pt x="10884489" y="8846120"/>
                </a:lnTo>
                <a:lnTo>
                  <a:pt x="0" y="8846120"/>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626730"/>
            <a:ext cx="14005989" cy="1209675"/>
          </a:xfrm>
          <a:prstGeom prst="rect">
            <a:avLst/>
          </a:prstGeom>
        </p:spPr>
        <p:txBody>
          <a:bodyPr anchor="t" rtlCol="false" tIns="0" lIns="0" bIns="0" rIns="0">
            <a:spAutoFit/>
          </a:bodyPr>
          <a:lstStyle/>
          <a:p>
            <a:pPr algn="l">
              <a:lnSpc>
                <a:spcPts val="9000"/>
              </a:lnSpc>
            </a:pPr>
            <a:r>
              <a:rPr lang="en-US" sz="9000">
                <a:solidFill>
                  <a:srgbClr val="004AAD"/>
                </a:solidFill>
                <a:latin typeface="Montserrat Classic Bold"/>
              </a:rPr>
              <a:t>PROBLEM STATEMENT</a:t>
            </a:r>
          </a:p>
        </p:txBody>
      </p:sp>
      <p:sp>
        <p:nvSpPr>
          <p:cNvPr name="TextBox 4" id="4"/>
          <p:cNvSpPr txBox="true"/>
          <p:nvPr/>
        </p:nvSpPr>
        <p:spPr>
          <a:xfrm rot="0">
            <a:off x="1028700" y="3468966"/>
            <a:ext cx="6008785" cy="4006850"/>
          </a:xfrm>
          <a:prstGeom prst="rect">
            <a:avLst/>
          </a:prstGeom>
        </p:spPr>
        <p:txBody>
          <a:bodyPr anchor="t" rtlCol="false" tIns="0" lIns="0" bIns="0" rIns="0">
            <a:spAutoFit/>
          </a:bodyPr>
          <a:lstStyle/>
          <a:p>
            <a:pPr algn="l">
              <a:lnSpc>
                <a:spcPts val="3999"/>
              </a:lnSpc>
            </a:pPr>
            <a:r>
              <a:rPr lang="en-US" sz="2499">
                <a:solidFill>
                  <a:srgbClr val="2E2E2E"/>
                </a:solidFill>
                <a:latin typeface="Montserrat Classic"/>
              </a:rPr>
              <a:t>The given dataset shows data about different hosts for travelers in Australia. It shows hotels, apartments, hotels, private rooms, etc. The dataset also includes the hosts review, total listing counts and multiple other columns that can be used as metrics to identify the host’s performance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3446592"/>
            <a:ext cx="5990272" cy="6026150"/>
          </a:xfrm>
          <a:prstGeom prst="rect">
            <a:avLst/>
          </a:prstGeom>
        </p:spPr>
        <p:txBody>
          <a:bodyPr anchor="t" rtlCol="false" tIns="0" lIns="0" bIns="0" rIns="0">
            <a:spAutoFit/>
          </a:bodyPr>
          <a:lstStyle/>
          <a:p>
            <a:pPr algn="l">
              <a:lnSpc>
                <a:spcPts val="3999"/>
              </a:lnSpc>
            </a:pPr>
            <a:r>
              <a:rPr lang="en-US" sz="2499">
                <a:solidFill>
                  <a:srgbClr val="2E2E2E"/>
                </a:solidFill>
                <a:latin typeface="Montserrat Classic"/>
              </a:rPr>
              <a:t>After plotting the data on a map it showed that </a:t>
            </a:r>
            <a:r>
              <a:rPr lang="en-US" sz="2499">
                <a:solidFill>
                  <a:srgbClr val="2E2E2E"/>
                </a:solidFill>
                <a:latin typeface="Montserrat Classic Bold"/>
              </a:rPr>
              <a:t>Melbourne</a:t>
            </a:r>
            <a:r>
              <a:rPr lang="en-US" sz="2499">
                <a:solidFill>
                  <a:srgbClr val="2E2E2E"/>
                </a:solidFill>
                <a:latin typeface="Montserrat Classic"/>
              </a:rPr>
              <a:t> has the most number of properties but they're not the most expensive. </a:t>
            </a:r>
            <a:r>
              <a:rPr lang="en-US" sz="2499">
                <a:solidFill>
                  <a:srgbClr val="2E2E2E"/>
                </a:solidFill>
                <a:latin typeface="Montserrat Classic Bold"/>
              </a:rPr>
              <a:t>Dockland</a:t>
            </a:r>
            <a:r>
              <a:rPr lang="en-US" sz="2499">
                <a:solidFill>
                  <a:srgbClr val="2E2E2E"/>
                </a:solidFill>
                <a:latin typeface="Montserrat Classic"/>
              </a:rPr>
              <a:t> is the most expensive with an average price of </a:t>
            </a:r>
            <a:r>
              <a:rPr lang="en-US" sz="2499">
                <a:solidFill>
                  <a:srgbClr val="2E2E2E"/>
                </a:solidFill>
                <a:latin typeface="Montserrat Classic Bold"/>
              </a:rPr>
              <a:t>510$</a:t>
            </a:r>
            <a:r>
              <a:rPr lang="en-US" sz="2499">
                <a:solidFill>
                  <a:srgbClr val="2E2E2E"/>
                </a:solidFill>
                <a:latin typeface="Montserrat Classic"/>
              </a:rPr>
              <a:t>.</a:t>
            </a:r>
          </a:p>
          <a:p>
            <a:pPr algn="l">
              <a:lnSpc>
                <a:spcPts val="3999"/>
              </a:lnSpc>
            </a:pPr>
          </a:p>
          <a:p>
            <a:pPr algn="l">
              <a:lnSpc>
                <a:spcPts val="3999"/>
              </a:lnSpc>
            </a:pPr>
            <a:r>
              <a:rPr lang="en-US" sz="2499">
                <a:solidFill>
                  <a:srgbClr val="2E2E2E"/>
                </a:solidFill>
                <a:latin typeface="Montserrat Classic"/>
              </a:rPr>
              <a:t>Hosts aren't only in Australia as they're spread around the world but most of them are in </a:t>
            </a:r>
            <a:r>
              <a:rPr lang="en-US" sz="2499">
                <a:solidFill>
                  <a:srgbClr val="2E2E2E"/>
                </a:solidFill>
                <a:latin typeface="Montserrat Classic Bold"/>
              </a:rPr>
              <a:t>Australia and Europe</a:t>
            </a:r>
            <a:r>
              <a:rPr lang="en-US" sz="2499">
                <a:solidFill>
                  <a:srgbClr val="2E2E2E"/>
                </a:solidFill>
                <a:latin typeface="Montserrat Classic"/>
              </a:rPr>
              <a:t>.</a:t>
            </a:r>
          </a:p>
          <a:p>
            <a:pPr algn="l">
              <a:lnSpc>
                <a:spcPts val="3999"/>
              </a:lnSpc>
            </a:pPr>
          </a:p>
        </p:txBody>
      </p:sp>
      <p:sp>
        <p:nvSpPr>
          <p:cNvPr name="Freeform 3" id="3"/>
          <p:cNvSpPr/>
          <p:nvPr/>
        </p:nvSpPr>
        <p:spPr>
          <a:xfrm flipH="true" flipV="false" rot="8243363">
            <a:off x="-3237743" y="-2068773"/>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563890" y="3161668"/>
            <a:ext cx="10124089" cy="5657579"/>
          </a:xfrm>
          <a:custGeom>
            <a:avLst/>
            <a:gdLst/>
            <a:ahLst/>
            <a:cxnLst/>
            <a:rect r="r" b="b" t="t" l="l"/>
            <a:pathLst>
              <a:path h="5657579" w="10124089">
                <a:moveTo>
                  <a:pt x="0" y="0"/>
                </a:moveTo>
                <a:lnTo>
                  <a:pt x="10124089" y="0"/>
                </a:lnTo>
                <a:lnTo>
                  <a:pt x="10124089" y="5657579"/>
                </a:lnTo>
                <a:lnTo>
                  <a:pt x="0" y="5657579"/>
                </a:lnTo>
                <a:lnTo>
                  <a:pt x="0" y="0"/>
                </a:lnTo>
                <a:close/>
              </a:path>
            </a:pathLst>
          </a:custGeom>
          <a:blipFill>
            <a:blip r:embed="rId4"/>
            <a:stretch>
              <a:fillRect l="0" t="0" r="0" b="0"/>
            </a:stretch>
          </a:blipFill>
        </p:spPr>
      </p:sp>
      <p:sp>
        <p:nvSpPr>
          <p:cNvPr name="TextBox 5" id="5"/>
          <p:cNvSpPr txBox="true"/>
          <p:nvPr/>
        </p:nvSpPr>
        <p:spPr>
          <a:xfrm rot="0">
            <a:off x="1028700" y="1350649"/>
            <a:ext cx="14151102" cy="1069981"/>
          </a:xfrm>
          <a:prstGeom prst="rect">
            <a:avLst/>
          </a:prstGeom>
        </p:spPr>
        <p:txBody>
          <a:bodyPr anchor="t" rtlCol="false" tIns="0" lIns="0" bIns="0" rIns="0">
            <a:spAutoFit/>
          </a:bodyPr>
          <a:lstStyle/>
          <a:p>
            <a:pPr algn="l">
              <a:lnSpc>
                <a:spcPts val="8000"/>
              </a:lnSpc>
            </a:pPr>
            <a:r>
              <a:rPr lang="en-US" sz="8000">
                <a:solidFill>
                  <a:srgbClr val="004AAD"/>
                </a:solidFill>
                <a:latin typeface="Montserrat Classic Bold"/>
              </a:rPr>
              <a:t>GEOGRAPHICAL INSIGHTS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3446592"/>
            <a:ext cx="5990272" cy="4006850"/>
          </a:xfrm>
          <a:prstGeom prst="rect">
            <a:avLst/>
          </a:prstGeom>
        </p:spPr>
        <p:txBody>
          <a:bodyPr anchor="t" rtlCol="false" tIns="0" lIns="0" bIns="0" rIns="0">
            <a:spAutoFit/>
          </a:bodyPr>
          <a:lstStyle/>
          <a:p>
            <a:pPr algn="l">
              <a:lnSpc>
                <a:spcPts val="3999"/>
              </a:lnSpc>
            </a:pPr>
            <a:r>
              <a:rPr lang="en-US" sz="2499">
                <a:solidFill>
                  <a:srgbClr val="2E2E2E"/>
                </a:solidFill>
                <a:latin typeface="Montserrat Classic Bold"/>
              </a:rPr>
              <a:t>Casa Particular</a:t>
            </a:r>
            <a:r>
              <a:rPr lang="en-US" sz="2499">
                <a:solidFill>
                  <a:srgbClr val="2E2E2E"/>
                </a:solidFill>
                <a:latin typeface="Montserrat Classic"/>
              </a:rPr>
              <a:t> is shown to be the most expensive property type with an average of </a:t>
            </a:r>
            <a:r>
              <a:rPr lang="en-US" sz="2499">
                <a:solidFill>
                  <a:srgbClr val="2E2E2E"/>
                </a:solidFill>
                <a:latin typeface="Montserrat Classic Bold"/>
              </a:rPr>
              <a:t>9,652$</a:t>
            </a:r>
            <a:r>
              <a:rPr lang="en-US" sz="2499">
                <a:solidFill>
                  <a:srgbClr val="2E2E2E"/>
                </a:solidFill>
                <a:latin typeface="Montserrat Classic"/>
              </a:rPr>
              <a:t>.</a:t>
            </a:r>
          </a:p>
          <a:p>
            <a:pPr algn="l">
              <a:lnSpc>
                <a:spcPts val="3999"/>
              </a:lnSpc>
            </a:pPr>
          </a:p>
          <a:p>
            <a:pPr algn="l">
              <a:lnSpc>
                <a:spcPts val="3999"/>
              </a:lnSpc>
            </a:pPr>
            <a:r>
              <a:rPr lang="en-US" sz="2499">
                <a:solidFill>
                  <a:srgbClr val="2E2E2E"/>
                </a:solidFill>
                <a:latin typeface="Montserrat Classic"/>
              </a:rPr>
              <a:t>The most expensive type of room was the </a:t>
            </a:r>
            <a:r>
              <a:rPr lang="en-US" sz="2499">
                <a:solidFill>
                  <a:srgbClr val="2E2E2E"/>
                </a:solidFill>
                <a:latin typeface="Montserrat Classic Bold"/>
              </a:rPr>
              <a:t>Entire home/apt </a:t>
            </a:r>
            <a:r>
              <a:rPr lang="en-US" sz="2499">
                <a:solidFill>
                  <a:srgbClr val="2E2E2E"/>
                </a:solidFill>
                <a:latin typeface="Montserrat Classic"/>
              </a:rPr>
              <a:t>as it includes most of the expensive properties, especially </a:t>
            </a:r>
            <a:r>
              <a:rPr lang="en-US" sz="2499">
                <a:solidFill>
                  <a:srgbClr val="2E2E2E"/>
                </a:solidFill>
                <a:latin typeface="Montserrat Classic Bold"/>
              </a:rPr>
              <a:t>Casa Particular</a:t>
            </a:r>
          </a:p>
        </p:txBody>
      </p:sp>
      <p:sp>
        <p:nvSpPr>
          <p:cNvPr name="Freeform 3" id="3"/>
          <p:cNvSpPr/>
          <p:nvPr/>
        </p:nvSpPr>
        <p:spPr>
          <a:xfrm flipH="true" flipV="false" rot="8243363">
            <a:off x="-3237743" y="-2068773"/>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294774" y="3035306"/>
            <a:ext cx="8713576" cy="3471986"/>
          </a:xfrm>
          <a:custGeom>
            <a:avLst/>
            <a:gdLst/>
            <a:ahLst/>
            <a:cxnLst/>
            <a:rect r="r" b="b" t="t" l="l"/>
            <a:pathLst>
              <a:path h="3471986" w="8713576">
                <a:moveTo>
                  <a:pt x="0" y="0"/>
                </a:moveTo>
                <a:lnTo>
                  <a:pt x="8713576" y="0"/>
                </a:lnTo>
                <a:lnTo>
                  <a:pt x="8713576" y="3471986"/>
                </a:lnTo>
                <a:lnTo>
                  <a:pt x="0" y="3471986"/>
                </a:lnTo>
                <a:lnTo>
                  <a:pt x="0" y="0"/>
                </a:lnTo>
                <a:close/>
              </a:path>
            </a:pathLst>
          </a:custGeom>
          <a:blipFill>
            <a:blip r:embed="rId4"/>
            <a:stretch>
              <a:fillRect l="0" t="-244" r="0" b="-244"/>
            </a:stretch>
          </a:blipFill>
        </p:spPr>
      </p:sp>
      <p:sp>
        <p:nvSpPr>
          <p:cNvPr name="Freeform 5" id="5"/>
          <p:cNvSpPr/>
          <p:nvPr/>
        </p:nvSpPr>
        <p:spPr>
          <a:xfrm flipH="false" flipV="false" rot="0">
            <a:off x="8294774" y="6507292"/>
            <a:ext cx="8713576" cy="3412817"/>
          </a:xfrm>
          <a:custGeom>
            <a:avLst/>
            <a:gdLst/>
            <a:ahLst/>
            <a:cxnLst/>
            <a:rect r="r" b="b" t="t" l="l"/>
            <a:pathLst>
              <a:path h="3412817" w="8713576">
                <a:moveTo>
                  <a:pt x="0" y="0"/>
                </a:moveTo>
                <a:lnTo>
                  <a:pt x="8713576" y="0"/>
                </a:lnTo>
                <a:lnTo>
                  <a:pt x="8713576" y="3412817"/>
                </a:lnTo>
                <a:lnTo>
                  <a:pt x="0" y="3412817"/>
                </a:lnTo>
                <a:lnTo>
                  <a:pt x="0" y="0"/>
                </a:lnTo>
                <a:close/>
              </a:path>
            </a:pathLst>
          </a:custGeom>
          <a:blipFill>
            <a:blip r:embed="rId5"/>
            <a:stretch>
              <a:fillRect l="0" t="0" r="0" b="0"/>
            </a:stretch>
          </a:blipFill>
        </p:spPr>
      </p:sp>
      <p:sp>
        <p:nvSpPr>
          <p:cNvPr name="TextBox 6" id="6"/>
          <p:cNvSpPr txBox="true"/>
          <p:nvPr/>
        </p:nvSpPr>
        <p:spPr>
          <a:xfrm rot="0">
            <a:off x="1028700" y="1322074"/>
            <a:ext cx="14151102" cy="1689110"/>
          </a:xfrm>
          <a:prstGeom prst="rect">
            <a:avLst/>
          </a:prstGeom>
        </p:spPr>
        <p:txBody>
          <a:bodyPr anchor="t" rtlCol="false" tIns="0" lIns="0" bIns="0" rIns="0">
            <a:spAutoFit/>
          </a:bodyPr>
          <a:lstStyle/>
          <a:p>
            <a:pPr algn="l">
              <a:lnSpc>
                <a:spcPts val="6500"/>
              </a:lnSpc>
            </a:pPr>
            <a:r>
              <a:rPr lang="en-US" sz="6500">
                <a:solidFill>
                  <a:srgbClr val="004AAD"/>
                </a:solidFill>
                <a:latin typeface="Montserrat Classic Bold"/>
              </a:rPr>
              <a:t>PRICING AND AVAILABILITY ANALYSIS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930669">
            <a:off x="-7971294" y="-10725049"/>
            <a:ext cx="18539921" cy="18539921"/>
          </a:xfrm>
          <a:custGeom>
            <a:avLst/>
            <a:gdLst/>
            <a:ahLst/>
            <a:cxnLst/>
            <a:rect r="r" b="b" t="t" l="l"/>
            <a:pathLst>
              <a:path h="18539921" w="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883994" y="1953724"/>
            <a:ext cx="736600" cy="736600"/>
          </a:xfrm>
          <a:custGeom>
            <a:avLst/>
            <a:gdLst/>
            <a:ahLst/>
            <a:cxnLst/>
            <a:rect r="r" b="b" t="t" l="l"/>
            <a:pathLst>
              <a:path h="736600" w="736600">
                <a:moveTo>
                  <a:pt x="0" y="0"/>
                </a:moveTo>
                <a:lnTo>
                  <a:pt x="736600" y="0"/>
                </a:lnTo>
                <a:lnTo>
                  <a:pt x="736600" y="736600"/>
                </a:lnTo>
                <a:lnTo>
                  <a:pt x="0" y="7366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506044" y="4779036"/>
            <a:ext cx="736600" cy="736600"/>
          </a:xfrm>
          <a:custGeom>
            <a:avLst/>
            <a:gdLst/>
            <a:ahLst/>
            <a:cxnLst/>
            <a:rect r="r" b="b" t="t" l="l"/>
            <a:pathLst>
              <a:path h="736600" w="736600">
                <a:moveTo>
                  <a:pt x="0" y="0"/>
                </a:moveTo>
                <a:lnTo>
                  <a:pt x="736600" y="0"/>
                </a:lnTo>
                <a:lnTo>
                  <a:pt x="736600" y="736600"/>
                </a:lnTo>
                <a:lnTo>
                  <a:pt x="0" y="7366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28700" y="2256825"/>
            <a:ext cx="8572512" cy="1209675"/>
          </a:xfrm>
          <a:prstGeom prst="rect">
            <a:avLst/>
          </a:prstGeom>
        </p:spPr>
        <p:txBody>
          <a:bodyPr anchor="t" rtlCol="false" tIns="0" lIns="0" bIns="0" rIns="0">
            <a:spAutoFit/>
          </a:bodyPr>
          <a:lstStyle/>
          <a:p>
            <a:pPr algn="l">
              <a:lnSpc>
                <a:spcPts val="9000"/>
              </a:lnSpc>
            </a:pPr>
            <a:r>
              <a:rPr lang="en-US" sz="9000">
                <a:solidFill>
                  <a:srgbClr val="004AAD"/>
                </a:solidFill>
                <a:latin typeface="Montserrat Classic Bold"/>
              </a:rPr>
              <a:t>SUPERHOSTS</a:t>
            </a:r>
          </a:p>
        </p:txBody>
      </p:sp>
      <p:sp>
        <p:nvSpPr>
          <p:cNvPr name="TextBox 6" id="6"/>
          <p:cNvSpPr txBox="true"/>
          <p:nvPr/>
        </p:nvSpPr>
        <p:spPr>
          <a:xfrm rot="0">
            <a:off x="1028700" y="3863604"/>
            <a:ext cx="6299387" cy="5016500"/>
          </a:xfrm>
          <a:prstGeom prst="rect">
            <a:avLst/>
          </a:prstGeom>
        </p:spPr>
        <p:txBody>
          <a:bodyPr anchor="t" rtlCol="false" tIns="0" lIns="0" bIns="0" rIns="0">
            <a:spAutoFit/>
          </a:bodyPr>
          <a:lstStyle/>
          <a:p>
            <a:pPr algn="l">
              <a:lnSpc>
                <a:spcPts val="3999"/>
              </a:lnSpc>
            </a:pPr>
            <a:r>
              <a:rPr lang="en-US" sz="2499">
                <a:solidFill>
                  <a:srgbClr val="2E2E2E"/>
                </a:solidFill>
                <a:latin typeface="Montserrat Classic"/>
              </a:rPr>
              <a:t>An analysis was done to identify what characteristics affect the ability of a host to become a superhost.</a:t>
            </a:r>
          </a:p>
          <a:p>
            <a:pPr algn="l">
              <a:lnSpc>
                <a:spcPts val="3999"/>
              </a:lnSpc>
            </a:pPr>
          </a:p>
          <a:p>
            <a:pPr algn="l">
              <a:lnSpc>
                <a:spcPts val="3999"/>
              </a:lnSpc>
            </a:pPr>
            <a:r>
              <a:rPr lang="en-US" sz="2499">
                <a:solidFill>
                  <a:srgbClr val="2E2E2E"/>
                </a:solidFill>
                <a:latin typeface="Montserrat Classic"/>
              </a:rPr>
              <a:t>The analysis took into consideration users’ reviews and the host’s actions like response time and methods of verification.</a:t>
            </a:r>
          </a:p>
          <a:p>
            <a:pPr algn="l">
              <a:lnSpc>
                <a:spcPts val="3999"/>
              </a:lnSpc>
            </a:pPr>
          </a:p>
          <a:p>
            <a:pPr algn="l">
              <a:lnSpc>
                <a:spcPts val="3999"/>
              </a:lnSpc>
            </a:pPr>
            <a:r>
              <a:rPr lang="en-US" sz="2499">
                <a:solidFill>
                  <a:srgbClr val="2E2E2E"/>
                </a:solidFill>
                <a:latin typeface="Montserrat Classic"/>
              </a:rPr>
              <a:t>The results were as following</a:t>
            </a:r>
          </a:p>
        </p:txBody>
      </p:sp>
      <p:sp>
        <p:nvSpPr>
          <p:cNvPr name="Freeform 7" id="7"/>
          <p:cNvSpPr/>
          <p:nvPr/>
        </p:nvSpPr>
        <p:spPr>
          <a:xfrm flipH="false" flipV="false" rot="0">
            <a:off x="8128094" y="7604348"/>
            <a:ext cx="736600" cy="736600"/>
          </a:xfrm>
          <a:custGeom>
            <a:avLst/>
            <a:gdLst/>
            <a:ahLst/>
            <a:cxnLst/>
            <a:rect r="r" b="b" t="t" l="l"/>
            <a:pathLst>
              <a:path h="736600" w="736600">
                <a:moveTo>
                  <a:pt x="0" y="0"/>
                </a:moveTo>
                <a:lnTo>
                  <a:pt x="736600" y="0"/>
                </a:lnTo>
                <a:lnTo>
                  <a:pt x="736600" y="736600"/>
                </a:lnTo>
                <a:lnTo>
                  <a:pt x="0" y="7366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9251472" y="7547198"/>
            <a:ext cx="8007828" cy="504826"/>
          </a:xfrm>
          <a:prstGeom prst="rect">
            <a:avLst/>
          </a:prstGeom>
        </p:spPr>
        <p:txBody>
          <a:bodyPr anchor="t" rtlCol="false" tIns="0" lIns="0" bIns="0" rIns="0">
            <a:spAutoFit/>
          </a:bodyPr>
          <a:lstStyle/>
          <a:p>
            <a:pPr algn="l">
              <a:lnSpc>
                <a:spcPts val="4199"/>
              </a:lnSpc>
            </a:pPr>
            <a:r>
              <a:rPr lang="en-US" sz="2999">
                <a:solidFill>
                  <a:srgbClr val="2E2E2E"/>
                </a:solidFill>
                <a:latin typeface="Montserrat Classic Bold"/>
              </a:rPr>
              <a:t>Response Time and Listings</a:t>
            </a:r>
          </a:p>
        </p:txBody>
      </p:sp>
      <p:sp>
        <p:nvSpPr>
          <p:cNvPr name="TextBox 9" id="9"/>
          <p:cNvSpPr txBox="true"/>
          <p:nvPr/>
        </p:nvSpPr>
        <p:spPr>
          <a:xfrm rot="0">
            <a:off x="9251472" y="8074249"/>
            <a:ext cx="5251928" cy="784224"/>
          </a:xfrm>
          <a:prstGeom prst="rect">
            <a:avLst/>
          </a:prstGeom>
        </p:spPr>
        <p:txBody>
          <a:bodyPr anchor="t" rtlCol="false" tIns="0" lIns="0" bIns="0" rIns="0">
            <a:spAutoFit/>
          </a:bodyPr>
          <a:lstStyle/>
          <a:p>
            <a:pPr algn="l">
              <a:lnSpc>
                <a:spcPts val="3200"/>
              </a:lnSpc>
            </a:pPr>
            <a:r>
              <a:rPr lang="en-US" sz="2000">
                <a:solidFill>
                  <a:srgbClr val="2E2E2E"/>
                </a:solidFill>
                <a:latin typeface="Montserrat Classic"/>
              </a:rPr>
              <a:t>The host's response time didn’t affect the number of listings he received.</a:t>
            </a:r>
          </a:p>
        </p:txBody>
      </p:sp>
      <p:sp>
        <p:nvSpPr>
          <p:cNvPr name="TextBox 10" id="10"/>
          <p:cNvSpPr txBox="true"/>
          <p:nvPr/>
        </p:nvSpPr>
        <p:spPr>
          <a:xfrm rot="0">
            <a:off x="12007372" y="1896574"/>
            <a:ext cx="5251928" cy="504826"/>
          </a:xfrm>
          <a:prstGeom prst="rect">
            <a:avLst/>
          </a:prstGeom>
        </p:spPr>
        <p:txBody>
          <a:bodyPr anchor="t" rtlCol="false" tIns="0" lIns="0" bIns="0" rIns="0">
            <a:spAutoFit/>
          </a:bodyPr>
          <a:lstStyle/>
          <a:p>
            <a:pPr algn="l">
              <a:lnSpc>
                <a:spcPts val="4199"/>
              </a:lnSpc>
            </a:pPr>
            <a:r>
              <a:rPr lang="en-US" sz="2999">
                <a:solidFill>
                  <a:srgbClr val="2E2E2E"/>
                </a:solidFill>
                <a:latin typeface="Montserrat Classic Bold"/>
              </a:rPr>
              <a:t>Respone Time</a:t>
            </a:r>
          </a:p>
        </p:txBody>
      </p:sp>
      <p:sp>
        <p:nvSpPr>
          <p:cNvPr name="TextBox 11" id="11"/>
          <p:cNvSpPr txBox="true"/>
          <p:nvPr/>
        </p:nvSpPr>
        <p:spPr>
          <a:xfrm rot="0">
            <a:off x="12007372" y="2423625"/>
            <a:ext cx="5251928" cy="1584324"/>
          </a:xfrm>
          <a:prstGeom prst="rect">
            <a:avLst/>
          </a:prstGeom>
        </p:spPr>
        <p:txBody>
          <a:bodyPr anchor="t" rtlCol="false" tIns="0" lIns="0" bIns="0" rIns="0">
            <a:spAutoFit/>
          </a:bodyPr>
          <a:lstStyle/>
          <a:p>
            <a:pPr algn="l">
              <a:lnSpc>
                <a:spcPts val="3200"/>
              </a:lnSpc>
            </a:pPr>
            <a:r>
              <a:rPr lang="en-US" sz="2000">
                <a:solidFill>
                  <a:srgbClr val="2E2E2E"/>
                </a:solidFill>
                <a:latin typeface="Montserrat Classic"/>
              </a:rPr>
              <a:t>Most superhosts were replying to customers’ in less than an hour which may help new hosts to become superhosts.</a:t>
            </a:r>
          </a:p>
        </p:txBody>
      </p:sp>
      <p:sp>
        <p:nvSpPr>
          <p:cNvPr name="TextBox 12" id="12"/>
          <p:cNvSpPr txBox="true"/>
          <p:nvPr/>
        </p:nvSpPr>
        <p:spPr>
          <a:xfrm rot="0">
            <a:off x="10629422" y="4721886"/>
            <a:ext cx="5251928" cy="504826"/>
          </a:xfrm>
          <a:prstGeom prst="rect">
            <a:avLst/>
          </a:prstGeom>
        </p:spPr>
        <p:txBody>
          <a:bodyPr anchor="t" rtlCol="false" tIns="0" lIns="0" bIns="0" rIns="0">
            <a:spAutoFit/>
          </a:bodyPr>
          <a:lstStyle/>
          <a:p>
            <a:pPr algn="l">
              <a:lnSpc>
                <a:spcPts val="4199"/>
              </a:lnSpc>
            </a:pPr>
            <a:r>
              <a:rPr lang="en-US" sz="2999">
                <a:solidFill>
                  <a:srgbClr val="2E2E2E"/>
                </a:solidFill>
                <a:latin typeface="Montserrat Classic Bold"/>
              </a:rPr>
              <a:t>Verification Methods</a:t>
            </a:r>
          </a:p>
        </p:txBody>
      </p:sp>
      <p:sp>
        <p:nvSpPr>
          <p:cNvPr name="TextBox 13" id="13"/>
          <p:cNvSpPr txBox="true"/>
          <p:nvPr/>
        </p:nvSpPr>
        <p:spPr>
          <a:xfrm rot="0">
            <a:off x="10629422" y="5248937"/>
            <a:ext cx="5251928" cy="784224"/>
          </a:xfrm>
          <a:prstGeom prst="rect">
            <a:avLst/>
          </a:prstGeom>
        </p:spPr>
        <p:txBody>
          <a:bodyPr anchor="t" rtlCol="false" tIns="0" lIns="0" bIns="0" rIns="0">
            <a:spAutoFit/>
          </a:bodyPr>
          <a:lstStyle/>
          <a:p>
            <a:pPr algn="l">
              <a:lnSpc>
                <a:spcPts val="3200"/>
              </a:lnSpc>
            </a:pPr>
            <a:r>
              <a:rPr lang="en-US" sz="2000">
                <a:solidFill>
                  <a:srgbClr val="2E2E2E"/>
                </a:solidFill>
                <a:latin typeface="Montserrat Classic"/>
              </a:rPr>
              <a:t>The optimal number of verification methods that most superhosts has was 2.</a:t>
            </a:r>
          </a:p>
        </p:txBody>
      </p:sp>
      <p:sp>
        <p:nvSpPr>
          <p:cNvPr name="Freeform 14" id="14"/>
          <p:cNvSpPr/>
          <p:nvPr/>
        </p:nvSpPr>
        <p:spPr>
          <a:xfrm flipH="true" flipV="false" rot="5242519">
            <a:off x="-1042019" y="8240279"/>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10">
              <a:alphaModFix amt="5000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3446592"/>
            <a:ext cx="16230600" cy="2492375"/>
          </a:xfrm>
          <a:prstGeom prst="rect">
            <a:avLst/>
          </a:prstGeom>
        </p:spPr>
        <p:txBody>
          <a:bodyPr anchor="t" rtlCol="false" tIns="0" lIns="0" bIns="0" rIns="0">
            <a:spAutoFit/>
          </a:bodyPr>
          <a:lstStyle/>
          <a:p>
            <a:pPr algn="l">
              <a:lnSpc>
                <a:spcPts val="3999"/>
              </a:lnSpc>
            </a:pPr>
            <a:r>
              <a:rPr lang="en-US" sz="2499">
                <a:solidFill>
                  <a:srgbClr val="2E2E2E"/>
                </a:solidFill>
                <a:latin typeface="Montserrat Classic"/>
              </a:rPr>
              <a:t>Customer reviews showed that almost all locations are highly rated and most of them got 5 stars so it doesn’t affect the host’s performance that much.</a:t>
            </a:r>
          </a:p>
          <a:p>
            <a:pPr algn="l">
              <a:lnSpc>
                <a:spcPts val="3999"/>
              </a:lnSpc>
            </a:pPr>
          </a:p>
          <a:p>
            <a:pPr algn="l">
              <a:lnSpc>
                <a:spcPts val="3999"/>
              </a:lnSpc>
            </a:pPr>
            <a:r>
              <a:rPr lang="en-US" sz="2499">
                <a:solidFill>
                  <a:srgbClr val="2E2E2E"/>
                </a:solidFill>
                <a:latin typeface="Montserrat Classic"/>
              </a:rPr>
              <a:t>Most customer reviews gave 5, 4.5, or 4 stars for the value they got so most customers think the price is justified for what they get.</a:t>
            </a:r>
          </a:p>
        </p:txBody>
      </p:sp>
      <p:sp>
        <p:nvSpPr>
          <p:cNvPr name="Freeform 3" id="3"/>
          <p:cNvSpPr/>
          <p:nvPr/>
        </p:nvSpPr>
        <p:spPr>
          <a:xfrm flipH="true" flipV="false" rot="8243363">
            <a:off x="-3237743" y="-2068773"/>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588640" y="6120718"/>
            <a:ext cx="13110720" cy="3657850"/>
          </a:xfrm>
          <a:custGeom>
            <a:avLst/>
            <a:gdLst/>
            <a:ahLst/>
            <a:cxnLst/>
            <a:rect r="r" b="b" t="t" l="l"/>
            <a:pathLst>
              <a:path h="3657850" w="13110720">
                <a:moveTo>
                  <a:pt x="0" y="0"/>
                </a:moveTo>
                <a:lnTo>
                  <a:pt x="13110720" y="0"/>
                </a:lnTo>
                <a:lnTo>
                  <a:pt x="13110720" y="3657850"/>
                </a:lnTo>
                <a:lnTo>
                  <a:pt x="0" y="3657850"/>
                </a:lnTo>
                <a:lnTo>
                  <a:pt x="0" y="0"/>
                </a:lnTo>
                <a:close/>
              </a:path>
            </a:pathLst>
          </a:custGeom>
          <a:blipFill>
            <a:blip r:embed="rId4"/>
            <a:stretch>
              <a:fillRect l="0" t="0" r="0" b="0"/>
            </a:stretch>
          </a:blipFill>
        </p:spPr>
      </p:sp>
      <p:sp>
        <p:nvSpPr>
          <p:cNvPr name="TextBox 5" id="5"/>
          <p:cNvSpPr txBox="true"/>
          <p:nvPr/>
        </p:nvSpPr>
        <p:spPr>
          <a:xfrm rot="0">
            <a:off x="1028700" y="1369699"/>
            <a:ext cx="14151102" cy="1209675"/>
          </a:xfrm>
          <a:prstGeom prst="rect">
            <a:avLst/>
          </a:prstGeom>
        </p:spPr>
        <p:txBody>
          <a:bodyPr anchor="t" rtlCol="false" tIns="0" lIns="0" bIns="0" rIns="0">
            <a:spAutoFit/>
          </a:bodyPr>
          <a:lstStyle/>
          <a:p>
            <a:pPr algn="l">
              <a:lnSpc>
                <a:spcPts val="9000"/>
              </a:lnSpc>
            </a:pPr>
            <a:r>
              <a:rPr lang="en-US" sz="9000">
                <a:solidFill>
                  <a:srgbClr val="004AAD"/>
                </a:solidFill>
                <a:latin typeface="Montserrat Classic Bold"/>
              </a:rPr>
              <a:t>HOST PERFORMANCE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525861">
            <a:off x="8777887" y="-2612009"/>
            <a:ext cx="13709384" cy="13709384"/>
          </a:xfrm>
          <a:custGeom>
            <a:avLst/>
            <a:gdLst/>
            <a:ahLst/>
            <a:cxnLst/>
            <a:rect r="r" b="b" t="t" l="l"/>
            <a:pathLst>
              <a:path h="13709384" w="13709384">
                <a:moveTo>
                  <a:pt x="0" y="0"/>
                </a:moveTo>
                <a:lnTo>
                  <a:pt x="13709384" y="0"/>
                </a:lnTo>
                <a:lnTo>
                  <a:pt x="13709384" y="13709384"/>
                </a:lnTo>
                <a:lnTo>
                  <a:pt x="0" y="1370938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338079" y="2391679"/>
            <a:ext cx="1475610" cy="665240"/>
          </a:xfrm>
          <a:custGeom>
            <a:avLst/>
            <a:gdLst/>
            <a:ahLst/>
            <a:cxnLst/>
            <a:rect r="r" b="b" t="t" l="l"/>
            <a:pathLst>
              <a:path h="665240" w="1475610">
                <a:moveTo>
                  <a:pt x="1475609" y="0"/>
                </a:moveTo>
                <a:lnTo>
                  <a:pt x="0" y="0"/>
                </a:lnTo>
                <a:lnTo>
                  <a:pt x="0" y="665240"/>
                </a:lnTo>
                <a:lnTo>
                  <a:pt x="1475609" y="665240"/>
                </a:lnTo>
                <a:lnTo>
                  <a:pt x="147560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405952" y="2497678"/>
            <a:ext cx="1339863" cy="405765"/>
          </a:xfrm>
          <a:prstGeom prst="rect">
            <a:avLst/>
          </a:prstGeom>
        </p:spPr>
        <p:txBody>
          <a:bodyPr anchor="t" rtlCol="false" tIns="0" lIns="0" bIns="0" rIns="0">
            <a:spAutoFit/>
          </a:bodyPr>
          <a:lstStyle/>
          <a:p>
            <a:pPr algn="ctr">
              <a:lnSpc>
                <a:spcPts val="3359"/>
              </a:lnSpc>
            </a:pPr>
            <a:r>
              <a:rPr lang="en-US" sz="2399">
                <a:solidFill>
                  <a:srgbClr val="2E2E2E"/>
                </a:solidFill>
                <a:latin typeface="Montserrat Classic Bold"/>
              </a:rPr>
              <a:t>1</a:t>
            </a:r>
          </a:p>
        </p:txBody>
      </p:sp>
      <p:sp>
        <p:nvSpPr>
          <p:cNvPr name="TextBox 5" id="5"/>
          <p:cNvSpPr txBox="true"/>
          <p:nvPr/>
        </p:nvSpPr>
        <p:spPr>
          <a:xfrm rot="0">
            <a:off x="12352513" y="1689324"/>
            <a:ext cx="4906787" cy="1984374"/>
          </a:xfrm>
          <a:prstGeom prst="rect">
            <a:avLst/>
          </a:prstGeom>
        </p:spPr>
        <p:txBody>
          <a:bodyPr anchor="t" rtlCol="false" tIns="0" lIns="0" bIns="0" rIns="0">
            <a:spAutoFit/>
          </a:bodyPr>
          <a:lstStyle/>
          <a:p>
            <a:pPr algn="l">
              <a:lnSpc>
                <a:spcPts val="3200"/>
              </a:lnSpc>
            </a:pPr>
            <a:r>
              <a:rPr lang="en-US" sz="2000">
                <a:solidFill>
                  <a:srgbClr val="2E2E2E"/>
                </a:solidFill>
                <a:latin typeface="Montserrat Classic"/>
              </a:rPr>
              <a:t>Replying within an hour showed that it had no effect on the user’s review of the host communication so it’s not essential but can help make the host a superhost.</a:t>
            </a:r>
          </a:p>
        </p:txBody>
      </p:sp>
      <p:sp>
        <p:nvSpPr>
          <p:cNvPr name="Freeform 6" id="6"/>
          <p:cNvSpPr/>
          <p:nvPr/>
        </p:nvSpPr>
        <p:spPr>
          <a:xfrm flipH="true" flipV="false" rot="0">
            <a:off x="10338079" y="4810880"/>
            <a:ext cx="1475610" cy="665240"/>
          </a:xfrm>
          <a:custGeom>
            <a:avLst/>
            <a:gdLst/>
            <a:ahLst/>
            <a:cxnLst/>
            <a:rect r="r" b="b" t="t" l="l"/>
            <a:pathLst>
              <a:path h="665240" w="1475610">
                <a:moveTo>
                  <a:pt x="1475609" y="0"/>
                </a:moveTo>
                <a:lnTo>
                  <a:pt x="0" y="0"/>
                </a:lnTo>
                <a:lnTo>
                  <a:pt x="0" y="665240"/>
                </a:lnTo>
                <a:lnTo>
                  <a:pt x="1475609" y="665240"/>
                </a:lnTo>
                <a:lnTo>
                  <a:pt x="147560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0405952" y="4916879"/>
            <a:ext cx="1339863" cy="405765"/>
          </a:xfrm>
          <a:prstGeom prst="rect">
            <a:avLst/>
          </a:prstGeom>
        </p:spPr>
        <p:txBody>
          <a:bodyPr anchor="t" rtlCol="false" tIns="0" lIns="0" bIns="0" rIns="0">
            <a:spAutoFit/>
          </a:bodyPr>
          <a:lstStyle/>
          <a:p>
            <a:pPr algn="ctr">
              <a:lnSpc>
                <a:spcPts val="3359"/>
              </a:lnSpc>
            </a:pPr>
            <a:r>
              <a:rPr lang="en-US" sz="2399">
                <a:solidFill>
                  <a:srgbClr val="2E2E2E"/>
                </a:solidFill>
                <a:latin typeface="Montserrat Classic Bold"/>
              </a:rPr>
              <a:t>2</a:t>
            </a:r>
          </a:p>
        </p:txBody>
      </p:sp>
      <p:sp>
        <p:nvSpPr>
          <p:cNvPr name="TextBox 8" id="8"/>
          <p:cNvSpPr txBox="true"/>
          <p:nvPr/>
        </p:nvSpPr>
        <p:spPr>
          <a:xfrm rot="0">
            <a:off x="12352513" y="4487620"/>
            <a:ext cx="4906787" cy="1584324"/>
          </a:xfrm>
          <a:prstGeom prst="rect">
            <a:avLst/>
          </a:prstGeom>
        </p:spPr>
        <p:txBody>
          <a:bodyPr anchor="t" rtlCol="false" tIns="0" lIns="0" bIns="0" rIns="0">
            <a:spAutoFit/>
          </a:bodyPr>
          <a:lstStyle/>
          <a:p>
            <a:pPr algn="l">
              <a:lnSpc>
                <a:spcPts val="3200"/>
              </a:lnSpc>
            </a:pPr>
            <a:r>
              <a:rPr lang="en-US" sz="2000">
                <a:solidFill>
                  <a:srgbClr val="2E2E2E"/>
                </a:solidFill>
                <a:latin typeface="Montserrat Classic"/>
              </a:rPr>
              <a:t>The most popular neighborhoods are the most highly rated so it will help a new host to get a place in these neighborhoods.</a:t>
            </a:r>
          </a:p>
        </p:txBody>
      </p:sp>
      <p:sp>
        <p:nvSpPr>
          <p:cNvPr name="Freeform 9" id="9"/>
          <p:cNvSpPr/>
          <p:nvPr/>
        </p:nvSpPr>
        <p:spPr>
          <a:xfrm flipH="true" flipV="false" rot="0">
            <a:off x="10338079" y="7230081"/>
            <a:ext cx="1475610" cy="665240"/>
          </a:xfrm>
          <a:custGeom>
            <a:avLst/>
            <a:gdLst/>
            <a:ahLst/>
            <a:cxnLst/>
            <a:rect r="r" b="b" t="t" l="l"/>
            <a:pathLst>
              <a:path h="665240" w="1475610">
                <a:moveTo>
                  <a:pt x="1475609" y="0"/>
                </a:moveTo>
                <a:lnTo>
                  <a:pt x="0" y="0"/>
                </a:lnTo>
                <a:lnTo>
                  <a:pt x="0" y="665240"/>
                </a:lnTo>
                <a:lnTo>
                  <a:pt x="1475609" y="665240"/>
                </a:lnTo>
                <a:lnTo>
                  <a:pt x="147560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10405952" y="7336080"/>
            <a:ext cx="1339863" cy="405765"/>
          </a:xfrm>
          <a:prstGeom prst="rect">
            <a:avLst/>
          </a:prstGeom>
        </p:spPr>
        <p:txBody>
          <a:bodyPr anchor="t" rtlCol="false" tIns="0" lIns="0" bIns="0" rIns="0">
            <a:spAutoFit/>
          </a:bodyPr>
          <a:lstStyle/>
          <a:p>
            <a:pPr algn="ctr">
              <a:lnSpc>
                <a:spcPts val="3359"/>
              </a:lnSpc>
            </a:pPr>
            <a:r>
              <a:rPr lang="en-US" sz="2399">
                <a:solidFill>
                  <a:srgbClr val="2E2E2E"/>
                </a:solidFill>
                <a:latin typeface="Montserrat Classic Bold"/>
              </a:rPr>
              <a:t>3</a:t>
            </a:r>
          </a:p>
        </p:txBody>
      </p:sp>
      <p:sp>
        <p:nvSpPr>
          <p:cNvPr name="TextBox 11" id="11"/>
          <p:cNvSpPr txBox="true"/>
          <p:nvPr/>
        </p:nvSpPr>
        <p:spPr>
          <a:xfrm rot="0">
            <a:off x="12352513" y="6881569"/>
            <a:ext cx="4906787" cy="1584324"/>
          </a:xfrm>
          <a:prstGeom prst="rect">
            <a:avLst/>
          </a:prstGeom>
        </p:spPr>
        <p:txBody>
          <a:bodyPr anchor="t" rtlCol="false" tIns="0" lIns="0" bIns="0" rIns="0">
            <a:spAutoFit/>
          </a:bodyPr>
          <a:lstStyle/>
          <a:p>
            <a:pPr algn="l">
              <a:lnSpc>
                <a:spcPts val="3200"/>
              </a:lnSpc>
            </a:pPr>
            <a:r>
              <a:rPr lang="en-US" sz="2000">
                <a:solidFill>
                  <a:srgbClr val="2E2E2E"/>
                </a:solidFill>
                <a:latin typeface="Montserrat Classic"/>
              </a:rPr>
              <a:t>The price didn’t seem to have a relationship with the review a customer gave so there’s no particular price that can help.</a:t>
            </a:r>
          </a:p>
        </p:txBody>
      </p:sp>
      <p:sp>
        <p:nvSpPr>
          <p:cNvPr name="TextBox 12" id="12"/>
          <p:cNvSpPr txBox="true"/>
          <p:nvPr/>
        </p:nvSpPr>
        <p:spPr>
          <a:xfrm rot="0">
            <a:off x="1028700" y="1143000"/>
            <a:ext cx="7110543" cy="891550"/>
          </a:xfrm>
          <a:prstGeom prst="rect">
            <a:avLst/>
          </a:prstGeom>
        </p:spPr>
        <p:txBody>
          <a:bodyPr anchor="t" rtlCol="false" tIns="0" lIns="0" bIns="0" rIns="0">
            <a:spAutoFit/>
          </a:bodyPr>
          <a:lstStyle/>
          <a:p>
            <a:pPr algn="l">
              <a:lnSpc>
                <a:spcPts val="6600"/>
              </a:lnSpc>
            </a:pPr>
            <a:r>
              <a:rPr lang="en-US" sz="6600">
                <a:solidFill>
                  <a:srgbClr val="004AAD"/>
                </a:solidFill>
                <a:latin typeface="Montserrat Classic Bold"/>
              </a:rPr>
              <a:t>IMPROVEMENTS</a:t>
            </a:r>
          </a:p>
        </p:txBody>
      </p:sp>
      <p:sp>
        <p:nvSpPr>
          <p:cNvPr name="TextBox 13" id="13"/>
          <p:cNvSpPr txBox="true"/>
          <p:nvPr/>
        </p:nvSpPr>
        <p:spPr>
          <a:xfrm rot="0">
            <a:off x="1028700" y="3366786"/>
            <a:ext cx="6543675" cy="2492375"/>
          </a:xfrm>
          <a:prstGeom prst="rect">
            <a:avLst/>
          </a:prstGeom>
        </p:spPr>
        <p:txBody>
          <a:bodyPr anchor="t" rtlCol="false" tIns="0" lIns="0" bIns="0" rIns="0">
            <a:spAutoFit/>
          </a:bodyPr>
          <a:lstStyle/>
          <a:p>
            <a:pPr algn="l">
              <a:lnSpc>
                <a:spcPts val="3999"/>
              </a:lnSpc>
            </a:pPr>
            <a:r>
              <a:rPr lang="en-US" sz="2499">
                <a:solidFill>
                  <a:srgbClr val="2E2E2E"/>
                </a:solidFill>
                <a:latin typeface="Montserrat Classic"/>
              </a:rPr>
              <a:t>Upon analyzing customer reviews The areas of improvement showed to be little but can enhance the customers’ experience making them more willing to come again.</a:t>
            </a:r>
          </a:p>
        </p:txBody>
      </p:sp>
      <p:sp>
        <p:nvSpPr>
          <p:cNvPr name="Freeform 14" id="14"/>
          <p:cNvSpPr/>
          <p:nvPr/>
        </p:nvSpPr>
        <p:spPr>
          <a:xfrm flipH="true" flipV="false" rot="8532740">
            <a:off x="-2703495" y="7048838"/>
            <a:ext cx="6729406" cy="5469172"/>
          </a:xfrm>
          <a:custGeom>
            <a:avLst/>
            <a:gdLst/>
            <a:ahLst/>
            <a:cxnLst/>
            <a:rect r="r" b="b" t="t" l="l"/>
            <a:pathLst>
              <a:path h="5469172" w="6729406">
                <a:moveTo>
                  <a:pt x="6729406" y="0"/>
                </a:moveTo>
                <a:lnTo>
                  <a:pt x="0" y="0"/>
                </a:lnTo>
                <a:lnTo>
                  <a:pt x="0" y="5469172"/>
                </a:lnTo>
                <a:lnTo>
                  <a:pt x="6729406" y="5469172"/>
                </a:lnTo>
                <a:lnTo>
                  <a:pt x="6729406"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085749">
            <a:off x="-5690637" y="-3861861"/>
            <a:ext cx="14345355" cy="14345355"/>
          </a:xfrm>
          <a:custGeom>
            <a:avLst/>
            <a:gdLst/>
            <a:ahLst/>
            <a:cxnLst/>
            <a:rect r="r" b="b" t="t" l="l"/>
            <a:pathLst>
              <a:path h="14345355" w="14345355">
                <a:moveTo>
                  <a:pt x="0" y="0"/>
                </a:moveTo>
                <a:lnTo>
                  <a:pt x="14345355" y="0"/>
                </a:lnTo>
                <a:lnTo>
                  <a:pt x="14345355" y="14345355"/>
                </a:lnTo>
                <a:lnTo>
                  <a:pt x="0" y="14345355"/>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99293">
            <a:off x="12170918" y="-745657"/>
            <a:ext cx="6885296" cy="11055409"/>
          </a:xfrm>
          <a:custGeom>
            <a:avLst/>
            <a:gdLst/>
            <a:ahLst/>
            <a:cxnLst/>
            <a:rect r="r" b="b" t="t" l="l"/>
            <a:pathLst>
              <a:path h="11055409" w="6885296">
                <a:moveTo>
                  <a:pt x="0" y="0"/>
                </a:moveTo>
                <a:lnTo>
                  <a:pt x="6885296" y="0"/>
                </a:lnTo>
                <a:lnTo>
                  <a:pt x="6885296" y="11055409"/>
                </a:lnTo>
                <a:lnTo>
                  <a:pt x="0" y="11055409"/>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001183" y="2281814"/>
            <a:ext cx="8258117" cy="5778936"/>
          </a:xfrm>
          <a:custGeom>
            <a:avLst/>
            <a:gdLst/>
            <a:ahLst/>
            <a:cxnLst/>
            <a:rect r="r" b="b" t="t" l="l"/>
            <a:pathLst>
              <a:path h="5778936" w="8258117">
                <a:moveTo>
                  <a:pt x="0" y="0"/>
                </a:moveTo>
                <a:lnTo>
                  <a:pt x="8258117" y="0"/>
                </a:lnTo>
                <a:lnTo>
                  <a:pt x="8258117" y="5778937"/>
                </a:lnTo>
                <a:lnTo>
                  <a:pt x="0" y="5778937"/>
                </a:lnTo>
                <a:lnTo>
                  <a:pt x="0" y="0"/>
                </a:lnTo>
                <a:close/>
              </a:path>
            </a:pathLst>
          </a:custGeom>
          <a:blipFill>
            <a:blip r:embed="rId6"/>
            <a:stretch>
              <a:fillRect l="0" t="0" r="0" b="0"/>
            </a:stretch>
          </a:blipFill>
        </p:spPr>
      </p:sp>
      <p:sp>
        <p:nvSpPr>
          <p:cNvPr name="TextBox 5" id="5"/>
          <p:cNvSpPr txBox="true"/>
          <p:nvPr/>
        </p:nvSpPr>
        <p:spPr>
          <a:xfrm rot="0">
            <a:off x="1028700" y="1329939"/>
            <a:ext cx="13585775" cy="951875"/>
          </a:xfrm>
          <a:prstGeom prst="rect">
            <a:avLst/>
          </a:prstGeom>
        </p:spPr>
        <p:txBody>
          <a:bodyPr anchor="t" rtlCol="false" tIns="0" lIns="0" bIns="0" rIns="0">
            <a:spAutoFit/>
          </a:bodyPr>
          <a:lstStyle/>
          <a:p>
            <a:pPr algn="l">
              <a:lnSpc>
                <a:spcPts val="7100"/>
              </a:lnSpc>
            </a:pPr>
            <a:r>
              <a:rPr lang="en-US" sz="7100">
                <a:solidFill>
                  <a:srgbClr val="004AAD"/>
                </a:solidFill>
                <a:latin typeface="Montserrat Classic Bold"/>
              </a:rPr>
              <a:t>ROOMS DISTRIBUTIONS</a:t>
            </a:r>
          </a:p>
        </p:txBody>
      </p:sp>
      <p:sp>
        <p:nvSpPr>
          <p:cNvPr name="TextBox 6" id="6"/>
          <p:cNvSpPr txBox="true"/>
          <p:nvPr/>
        </p:nvSpPr>
        <p:spPr>
          <a:xfrm rot="0">
            <a:off x="886809" y="2676945"/>
            <a:ext cx="5663817" cy="5905500"/>
          </a:xfrm>
          <a:prstGeom prst="rect">
            <a:avLst/>
          </a:prstGeom>
        </p:spPr>
        <p:txBody>
          <a:bodyPr anchor="t" rtlCol="false" tIns="0" lIns="0" bIns="0" rIns="0">
            <a:spAutoFit/>
          </a:bodyPr>
          <a:lstStyle/>
          <a:p>
            <a:pPr algn="l" marL="539749" indent="-269875" lvl="1">
              <a:lnSpc>
                <a:spcPts val="3799"/>
              </a:lnSpc>
              <a:buFont typeface="Arial"/>
              <a:buChar char="•"/>
            </a:pPr>
            <a:r>
              <a:rPr lang="en-US" sz="2499">
                <a:solidFill>
                  <a:srgbClr val="2E2E2E"/>
                </a:solidFill>
                <a:latin typeface="Montserrat Classic"/>
              </a:rPr>
              <a:t>Entire home/apts are concentrated in downtown and near Healesville. </a:t>
            </a:r>
          </a:p>
          <a:p>
            <a:pPr algn="l">
              <a:lnSpc>
                <a:spcPts val="3799"/>
              </a:lnSpc>
            </a:pPr>
          </a:p>
          <a:p>
            <a:pPr algn="l" marL="539749" indent="-269875" lvl="1">
              <a:lnSpc>
                <a:spcPts val="3999"/>
              </a:lnSpc>
              <a:buFont typeface="Arial"/>
              <a:buChar char="•"/>
            </a:pPr>
            <a:r>
              <a:rPr lang="en-US" sz="2499">
                <a:solidFill>
                  <a:srgbClr val="2E2E2E"/>
                </a:solidFill>
                <a:latin typeface="Montserrat Classic"/>
              </a:rPr>
              <a:t>Private rooms are around downtown and near Werribee.</a:t>
            </a:r>
          </a:p>
          <a:p>
            <a:pPr algn="l">
              <a:lnSpc>
                <a:spcPts val="3999"/>
              </a:lnSpc>
            </a:pPr>
          </a:p>
          <a:p>
            <a:pPr algn="l" marL="539749" indent="-269875" lvl="1">
              <a:lnSpc>
                <a:spcPts val="3999"/>
              </a:lnSpc>
              <a:buFont typeface="Arial"/>
              <a:buChar char="•"/>
            </a:pPr>
            <a:r>
              <a:rPr lang="en-US" sz="2499">
                <a:solidFill>
                  <a:srgbClr val="2E2E2E"/>
                </a:solidFill>
                <a:latin typeface="Montserrat Classic"/>
              </a:rPr>
              <a:t>Shared Rooms and Hotel Rooms are very sparse in the dataset.</a:t>
            </a:r>
          </a:p>
          <a:p>
            <a:pPr algn="l">
              <a:lnSpc>
                <a:spcPts val="3999"/>
              </a:lnSpc>
            </a:pPr>
          </a:p>
          <a:p>
            <a:pPr algn="l">
              <a:lnSpc>
                <a:spcPts val="399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DAGFZ6Pzj40</dc:identifier>
  <dcterms:modified xsi:type="dcterms:W3CDTF">2011-08-01T06:04:30Z</dcterms:modified>
  <cp:revision>1</cp:revision>
  <dc:title>Modern and Minimal Company Profile Presentation</dc:title>
</cp:coreProperties>
</file>