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60" r:id="rId2"/>
    <p:sldId id="257" r:id="rId3"/>
    <p:sldId id="258" r:id="rId4"/>
    <p:sldId id="274" r:id="rId5"/>
    <p:sldId id="259" r:id="rId6"/>
    <p:sldId id="261" r:id="rId7"/>
    <p:sldId id="263" r:id="rId8"/>
    <p:sldId id="264" r:id="rId9"/>
    <p:sldId id="295" r:id="rId10"/>
    <p:sldId id="296" r:id="rId11"/>
    <p:sldId id="270" r:id="rId12"/>
    <p:sldId id="267" r:id="rId13"/>
    <p:sldId id="292" r:id="rId14"/>
    <p:sldId id="293" r:id="rId15"/>
    <p:sldId id="294" r:id="rId16"/>
    <p:sldId id="272" r:id="rId17"/>
    <p:sldId id="268" r:id="rId18"/>
    <p:sldId id="273" r:id="rId19"/>
    <p:sldId id="275" r:id="rId20"/>
    <p:sldId id="276" r:id="rId21"/>
    <p:sldId id="279" r:id="rId22"/>
    <p:sldId id="277" r:id="rId23"/>
    <p:sldId id="280" r:id="rId24"/>
    <p:sldId id="285" r:id="rId25"/>
    <p:sldId id="286" r:id="rId26"/>
    <p:sldId id="281" r:id="rId27"/>
    <p:sldId id="288" r:id="rId28"/>
    <p:sldId id="289" r:id="rId29"/>
    <p:sldId id="291" r:id="rId30"/>
    <p:sldId id="290" r:id="rId31"/>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A3A3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EC20E35-A176-4012-BC5E-935CFFF8708E}" styleName="Style moyen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3B4B98B0-60AC-42C2-AFA5-B58CD77FA1E5}" styleName="Style léger 1 - Accentuation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94660"/>
  </p:normalViewPr>
  <p:slideViewPr>
    <p:cSldViewPr snapToGrid="0">
      <p:cViewPr varScale="1">
        <p:scale>
          <a:sx n="81" d="100"/>
          <a:sy n="81" d="100"/>
        </p:scale>
        <p:origin x="91" y="26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7415A81-2BBF-4ED7-9EA4-576B06FDC0A5}"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8D2F73A8-22FC-408A-BFD4-3A5F8E16DFBA}">
      <dgm:prSet/>
      <dgm:spPr>
        <a:solidFill>
          <a:schemeClr val="bg2">
            <a:lumMod val="25000"/>
          </a:schemeClr>
        </a:solidFill>
      </dgm:spPr>
      <dgm:t>
        <a:bodyPr/>
        <a:lstStyle/>
        <a:p>
          <a:r>
            <a:rPr lang="fr-FR" dirty="0"/>
            <a:t>Graphe </a:t>
          </a:r>
          <a:r>
            <a:rPr lang="fr-FR" b="1" dirty="0"/>
            <a:t>sans arêtes </a:t>
          </a:r>
          <a:r>
            <a:rPr lang="fr-FR" dirty="0"/>
            <a:t>: </a:t>
          </a:r>
          <a:endParaRPr lang="en-US" dirty="0"/>
        </a:p>
      </dgm:t>
    </dgm:pt>
    <dgm:pt modelId="{9CF53F3A-DEA6-4794-81BC-6DBCD85BDB78}" type="parTrans" cxnId="{5A0A9591-B21E-49CA-A985-3D3001E4AA91}">
      <dgm:prSet/>
      <dgm:spPr/>
      <dgm:t>
        <a:bodyPr/>
        <a:lstStyle/>
        <a:p>
          <a:endParaRPr lang="en-US"/>
        </a:p>
      </dgm:t>
    </dgm:pt>
    <dgm:pt modelId="{63A28E4C-250E-4453-AF67-EF17C71EA520}" type="sibTrans" cxnId="{5A0A9591-B21E-49CA-A985-3D3001E4AA91}">
      <dgm:prSet/>
      <dgm:spPr/>
      <dgm:t>
        <a:bodyPr/>
        <a:lstStyle/>
        <a:p>
          <a:endParaRPr lang="en-US"/>
        </a:p>
      </dgm:t>
    </dgm:pt>
    <dgm:pt modelId="{8AF3CB06-7C45-40A6-8A02-3788F6F6970A}">
      <dgm:prSet/>
      <dgm:spPr/>
      <dgm:t>
        <a:bodyPr/>
        <a:lstStyle/>
        <a:p>
          <a:r>
            <a:rPr lang="fr-FR" dirty="0"/>
            <a:t>Aucune contrainte entre agents </a:t>
          </a:r>
          <a:r>
            <a:rPr lang="fr-FR" b="0" i="0" dirty="0"/>
            <a:t>→</a:t>
          </a:r>
          <a:r>
            <a:rPr lang="fr-FR" dirty="0"/>
            <a:t> Absence d’envie totale</a:t>
          </a:r>
          <a:endParaRPr lang="en-US" dirty="0"/>
        </a:p>
      </dgm:t>
    </dgm:pt>
    <dgm:pt modelId="{29E3FE42-1AAB-4A54-99FA-9BD41BF8D4A3}" type="parTrans" cxnId="{D82B55C1-5718-4DA6-9792-BDE14133B70A}">
      <dgm:prSet/>
      <dgm:spPr/>
      <dgm:t>
        <a:bodyPr/>
        <a:lstStyle/>
        <a:p>
          <a:endParaRPr lang="en-US"/>
        </a:p>
      </dgm:t>
    </dgm:pt>
    <dgm:pt modelId="{1E753D4E-E274-43AB-B929-EF33ABFF49BC}" type="sibTrans" cxnId="{D82B55C1-5718-4DA6-9792-BDE14133B70A}">
      <dgm:prSet/>
      <dgm:spPr/>
      <dgm:t>
        <a:bodyPr/>
        <a:lstStyle/>
        <a:p>
          <a:endParaRPr lang="en-US"/>
        </a:p>
      </dgm:t>
    </dgm:pt>
    <dgm:pt modelId="{EEBE03C2-AC83-4BA5-8A43-DC552495B08A}">
      <dgm:prSet/>
      <dgm:spPr/>
      <dgm:t>
        <a:bodyPr/>
        <a:lstStyle/>
        <a:p>
          <a:r>
            <a:rPr lang="fr-FR" dirty="0"/>
            <a:t>Problème trivial</a:t>
          </a:r>
          <a:endParaRPr lang="en-US" dirty="0"/>
        </a:p>
      </dgm:t>
    </dgm:pt>
    <dgm:pt modelId="{F5C6FD93-444D-4F59-9C9D-4EEA346F256A}" type="parTrans" cxnId="{51EFBCCA-307B-469E-A798-6653B47673A9}">
      <dgm:prSet/>
      <dgm:spPr/>
      <dgm:t>
        <a:bodyPr/>
        <a:lstStyle/>
        <a:p>
          <a:endParaRPr lang="en-US"/>
        </a:p>
      </dgm:t>
    </dgm:pt>
    <dgm:pt modelId="{B7EB58DE-DA10-4F94-B78C-7C6B1666EE9E}" type="sibTrans" cxnId="{51EFBCCA-307B-469E-A798-6653B47673A9}">
      <dgm:prSet/>
      <dgm:spPr/>
      <dgm:t>
        <a:bodyPr/>
        <a:lstStyle/>
        <a:p>
          <a:endParaRPr lang="en-US"/>
        </a:p>
      </dgm:t>
    </dgm:pt>
    <dgm:pt modelId="{14C8F039-0ACF-4865-94BE-0BB93C89F776}">
      <dgm:prSet/>
      <dgm:spPr>
        <a:solidFill>
          <a:srgbClr val="3A3A3A"/>
        </a:solidFill>
      </dgm:spPr>
      <dgm:t>
        <a:bodyPr/>
        <a:lstStyle/>
        <a:p>
          <a:r>
            <a:rPr lang="fr-FR" dirty="0"/>
            <a:t>Graphe complet (clique totale): </a:t>
          </a:r>
          <a:endParaRPr lang="en-US" dirty="0"/>
        </a:p>
      </dgm:t>
    </dgm:pt>
    <dgm:pt modelId="{A424FBA5-6E68-4DEC-BE38-BB5521EE9917}" type="parTrans" cxnId="{53EF86BA-3900-4E4E-A2FF-FBAEE7F32FFD}">
      <dgm:prSet/>
      <dgm:spPr/>
      <dgm:t>
        <a:bodyPr/>
        <a:lstStyle/>
        <a:p>
          <a:endParaRPr lang="en-US"/>
        </a:p>
      </dgm:t>
    </dgm:pt>
    <dgm:pt modelId="{E5499CAF-3774-4968-B65F-F31E284185F1}" type="sibTrans" cxnId="{53EF86BA-3900-4E4E-A2FF-FBAEE7F32FFD}">
      <dgm:prSet/>
      <dgm:spPr/>
      <dgm:t>
        <a:bodyPr/>
        <a:lstStyle/>
        <a:p>
          <a:endParaRPr lang="en-US"/>
        </a:p>
      </dgm:t>
    </dgm:pt>
    <dgm:pt modelId="{C56F0B9C-BD27-4F8C-92BE-76EE4754ACC5}">
      <dgm:prSet/>
      <dgm:spPr/>
      <dgm:t>
        <a:bodyPr/>
        <a:lstStyle/>
        <a:p>
          <a:r>
            <a:rPr lang="fr-FR"/>
            <a:t>Problème d’allocation sans envie classique</a:t>
          </a:r>
          <a:endParaRPr lang="en-US" dirty="0"/>
        </a:p>
      </dgm:t>
    </dgm:pt>
    <dgm:pt modelId="{26E52D39-C48B-463E-AA64-6B8423D8E88D}" type="parTrans" cxnId="{03B012B5-1BE2-43A2-B276-E5A4796099DC}">
      <dgm:prSet/>
      <dgm:spPr/>
      <dgm:t>
        <a:bodyPr/>
        <a:lstStyle/>
        <a:p>
          <a:endParaRPr lang="en-US"/>
        </a:p>
      </dgm:t>
    </dgm:pt>
    <dgm:pt modelId="{FE8DE302-115A-49AB-91AE-3D73275EB952}" type="sibTrans" cxnId="{03B012B5-1BE2-43A2-B276-E5A4796099DC}">
      <dgm:prSet/>
      <dgm:spPr/>
      <dgm:t>
        <a:bodyPr/>
        <a:lstStyle/>
        <a:p>
          <a:endParaRPr lang="en-US"/>
        </a:p>
      </dgm:t>
    </dgm:pt>
    <dgm:pt modelId="{C9754EF8-7AD1-4370-BA6A-5565F4EE66DF}">
      <dgm:prSet/>
      <dgm:spPr/>
      <dgm:t>
        <a:bodyPr/>
        <a:lstStyle/>
        <a:p>
          <a:r>
            <a:rPr lang="fr-FR"/>
            <a:t>Difficulté computationnelle (</a:t>
          </a:r>
          <a:r>
            <a:rPr lang="fr-FR" b="1"/>
            <a:t>NP-Complet</a:t>
          </a:r>
          <a:r>
            <a:rPr lang="fr-FR"/>
            <a:t>)</a:t>
          </a:r>
          <a:endParaRPr lang="en-US"/>
        </a:p>
      </dgm:t>
    </dgm:pt>
    <dgm:pt modelId="{D66B5205-15D3-45B2-9F7A-4189AF146913}" type="parTrans" cxnId="{8F9FE8E6-98EC-4686-8802-E0541586D6E2}">
      <dgm:prSet/>
      <dgm:spPr/>
      <dgm:t>
        <a:bodyPr/>
        <a:lstStyle/>
        <a:p>
          <a:endParaRPr lang="en-US"/>
        </a:p>
      </dgm:t>
    </dgm:pt>
    <dgm:pt modelId="{98F8BA63-E4F6-4CA1-9BB3-1A073AAF6E20}" type="sibTrans" cxnId="{8F9FE8E6-98EC-4686-8802-E0541586D6E2}">
      <dgm:prSet/>
      <dgm:spPr/>
      <dgm:t>
        <a:bodyPr/>
        <a:lstStyle/>
        <a:p>
          <a:endParaRPr lang="en-US"/>
        </a:p>
      </dgm:t>
    </dgm:pt>
    <dgm:pt modelId="{E696457F-3BF4-45B0-9CF2-82088A8DF18D}">
      <dgm:prSet/>
      <dgm:spPr/>
      <dgm:t>
        <a:bodyPr/>
        <a:lstStyle/>
        <a:p>
          <a:endParaRPr lang="en-US" dirty="0"/>
        </a:p>
      </dgm:t>
    </dgm:pt>
    <dgm:pt modelId="{1EBFB80A-7B70-4893-B4AA-45C985FCD05C}" type="parTrans" cxnId="{67EDDF3A-6D90-4471-98EA-490AB828E524}">
      <dgm:prSet/>
      <dgm:spPr/>
      <dgm:t>
        <a:bodyPr/>
        <a:lstStyle/>
        <a:p>
          <a:endParaRPr lang="fr-FR"/>
        </a:p>
      </dgm:t>
    </dgm:pt>
    <dgm:pt modelId="{7B21F65F-E59A-4115-BEE4-B9B6485819FB}" type="sibTrans" cxnId="{67EDDF3A-6D90-4471-98EA-490AB828E524}">
      <dgm:prSet/>
      <dgm:spPr/>
      <dgm:t>
        <a:bodyPr/>
        <a:lstStyle/>
        <a:p>
          <a:endParaRPr lang="fr-FR"/>
        </a:p>
      </dgm:t>
    </dgm:pt>
    <dgm:pt modelId="{4B0CB9BF-E0CB-4251-8095-5B225FDAE313}" type="pres">
      <dgm:prSet presAssocID="{37415A81-2BBF-4ED7-9EA4-576B06FDC0A5}" presName="linear" presStyleCnt="0">
        <dgm:presLayoutVars>
          <dgm:dir/>
          <dgm:animLvl val="lvl"/>
          <dgm:resizeHandles val="exact"/>
        </dgm:presLayoutVars>
      </dgm:prSet>
      <dgm:spPr/>
    </dgm:pt>
    <dgm:pt modelId="{93CAC2F3-A960-4B4F-BCC0-A2C9797E906F}" type="pres">
      <dgm:prSet presAssocID="{8D2F73A8-22FC-408A-BFD4-3A5F8E16DFBA}" presName="parentLin" presStyleCnt="0"/>
      <dgm:spPr/>
    </dgm:pt>
    <dgm:pt modelId="{AF8B6990-5EEE-4B3D-ACAF-C4132BE4A6F1}" type="pres">
      <dgm:prSet presAssocID="{8D2F73A8-22FC-408A-BFD4-3A5F8E16DFBA}" presName="parentLeftMargin" presStyleLbl="node1" presStyleIdx="0" presStyleCnt="2"/>
      <dgm:spPr/>
    </dgm:pt>
    <dgm:pt modelId="{A4B97063-B860-4112-B925-B6BD17D10C93}" type="pres">
      <dgm:prSet presAssocID="{8D2F73A8-22FC-408A-BFD4-3A5F8E16DFBA}" presName="parentText" presStyleLbl="node1" presStyleIdx="0" presStyleCnt="2">
        <dgm:presLayoutVars>
          <dgm:chMax val="0"/>
          <dgm:bulletEnabled val="1"/>
        </dgm:presLayoutVars>
      </dgm:prSet>
      <dgm:spPr/>
    </dgm:pt>
    <dgm:pt modelId="{202ADEBB-5C2D-440B-B518-54C6A5A35A9A}" type="pres">
      <dgm:prSet presAssocID="{8D2F73A8-22FC-408A-BFD4-3A5F8E16DFBA}" presName="negativeSpace" presStyleCnt="0"/>
      <dgm:spPr/>
    </dgm:pt>
    <dgm:pt modelId="{E839EB0A-AEDA-48C1-BC92-7D70BF1AB7A4}" type="pres">
      <dgm:prSet presAssocID="{8D2F73A8-22FC-408A-BFD4-3A5F8E16DFBA}" presName="childText" presStyleLbl="conFgAcc1" presStyleIdx="0" presStyleCnt="2">
        <dgm:presLayoutVars>
          <dgm:bulletEnabled val="1"/>
        </dgm:presLayoutVars>
      </dgm:prSet>
      <dgm:spPr/>
    </dgm:pt>
    <dgm:pt modelId="{6AC4AEA4-88A1-47A8-970B-5F5CCCF7465D}" type="pres">
      <dgm:prSet presAssocID="{63A28E4C-250E-4453-AF67-EF17C71EA520}" presName="spaceBetweenRectangles" presStyleCnt="0"/>
      <dgm:spPr/>
    </dgm:pt>
    <dgm:pt modelId="{31736B27-F546-4290-B5E1-AC979F9BF969}" type="pres">
      <dgm:prSet presAssocID="{14C8F039-0ACF-4865-94BE-0BB93C89F776}" presName="parentLin" presStyleCnt="0"/>
      <dgm:spPr/>
    </dgm:pt>
    <dgm:pt modelId="{4341ED91-8E02-44CD-B7AD-859112376C9A}" type="pres">
      <dgm:prSet presAssocID="{14C8F039-0ACF-4865-94BE-0BB93C89F776}" presName="parentLeftMargin" presStyleLbl="node1" presStyleIdx="0" presStyleCnt="2"/>
      <dgm:spPr/>
    </dgm:pt>
    <dgm:pt modelId="{8D31516A-033D-4C03-9DEB-9879B16C9C4D}" type="pres">
      <dgm:prSet presAssocID="{14C8F039-0ACF-4865-94BE-0BB93C89F776}" presName="parentText" presStyleLbl="node1" presStyleIdx="1" presStyleCnt="2">
        <dgm:presLayoutVars>
          <dgm:chMax val="0"/>
          <dgm:bulletEnabled val="1"/>
        </dgm:presLayoutVars>
      </dgm:prSet>
      <dgm:spPr/>
    </dgm:pt>
    <dgm:pt modelId="{118C4125-1B27-4B39-A87C-ED955835F958}" type="pres">
      <dgm:prSet presAssocID="{14C8F039-0ACF-4865-94BE-0BB93C89F776}" presName="negativeSpace" presStyleCnt="0"/>
      <dgm:spPr/>
    </dgm:pt>
    <dgm:pt modelId="{1CCB1AE6-EE3C-494C-8E08-940BC8B81872}" type="pres">
      <dgm:prSet presAssocID="{14C8F039-0ACF-4865-94BE-0BB93C89F776}" presName="childText" presStyleLbl="conFgAcc1" presStyleIdx="1" presStyleCnt="2">
        <dgm:presLayoutVars>
          <dgm:bulletEnabled val="1"/>
        </dgm:presLayoutVars>
      </dgm:prSet>
      <dgm:spPr/>
    </dgm:pt>
  </dgm:ptLst>
  <dgm:cxnLst>
    <dgm:cxn modelId="{0210AE0F-0B7E-45BE-BCFC-39B8EABE6F12}" type="presOf" srcId="{8AF3CB06-7C45-40A6-8A02-3788F6F6970A}" destId="{E839EB0A-AEDA-48C1-BC92-7D70BF1AB7A4}" srcOrd="0" destOrd="0" presId="urn:microsoft.com/office/officeart/2005/8/layout/list1"/>
    <dgm:cxn modelId="{57FD2617-141A-4256-878B-42EA97F1FB64}" type="presOf" srcId="{37415A81-2BBF-4ED7-9EA4-576B06FDC0A5}" destId="{4B0CB9BF-E0CB-4251-8095-5B225FDAE313}" srcOrd="0" destOrd="0" presId="urn:microsoft.com/office/officeart/2005/8/layout/list1"/>
    <dgm:cxn modelId="{DAB9E129-1E77-47B5-AA21-AF65CF2F1855}" type="presOf" srcId="{E696457F-3BF4-45B0-9CF2-82088A8DF18D}" destId="{E839EB0A-AEDA-48C1-BC92-7D70BF1AB7A4}" srcOrd="0" destOrd="2" presId="urn:microsoft.com/office/officeart/2005/8/layout/list1"/>
    <dgm:cxn modelId="{67EDDF3A-6D90-4471-98EA-490AB828E524}" srcId="{8D2F73A8-22FC-408A-BFD4-3A5F8E16DFBA}" destId="{E696457F-3BF4-45B0-9CF2-82088A8DF18D}" srcOrd="2" destOrd="0" parTransId="{1EBFB80A-7B70-4893-B4AA-45C985FCD05C}" sibTransId="{7B21F65F-E59A-4115-BEE4-B9B6485819FB}"/>
    <dgm:cxn modelId="{1A6A3456-DB0B-47D7-8A45-9D789859CF3A}" type="presOf" srcId="{C9754EF8-7AD1-4370-BA6A-5565F4EE66DF}" destId="{1CCB1AE6-EE3C-494C-8E08-940BC8B81872}" srcOrd="0" destOrd="1" presId="urn:microsoft.com/office/officeart/2005/8/layout/list1"/>
    <dgm:cxn modelId="{B7201984-C40A-417B-B10E-D5C7CF4F8FAF}" type="presOf" srcId="{14C8F039-0ACF-4865-94BE-0BB93C89F776}" destId="{8D31516A-033D-4C03-9DEB-9879B16C9C4D}" srcOrd="1" destOrd="0" presId="urn:microsoft.com/office/officeart/2005/8/layout/list1"/>
    <dgm:cxn modelId="{972C8990-7236-48F8-86BB-D6C40BC43B21}" type="presOf" srcId="{14C8F039-0ACF-4865-94BE-0BB93C89F776}" destId="{4341ED91-8E02-44CD-B7AD-859112376C9A}" srcOrd="0" destOrd="0" presId="urn:microsoft.com/office/officeart/2005/8/layout/list1"/>
    <dgm:cxn modelId="{5A0A9591-B21E-49CA-A985-3D3001E4AA91}" srcId="{37415A81-2BBF-4ED7-9EA4-576B06FDC0A5}" destId="{8D2F73A8-22FC-408A-BFD4-3A5F8E16DFBA}" srcOrd="0" destOrd="0" parTransId="{9CF53F3A-DEA6-4794-81BC-6DBCD85BDB78}" sibTransId="{63A28E4C-250E-4453-AF67-EF17C71EA520}"/>
    <dgm:cxn modelId="{62E0BEB3-7538-40D8-AA6E-575C20F4A8FE}" type="presOf" srcId="{C56F0B9C-BD27-4F8C-92BE-76EE4754ACC5}" destId="{1CCB1AE6-EE3C-494C-8E08-940BC8B81872}" srcOrd="0" destOrd="0" presId="urn:microsoft.com/office/officeart/2005/8/layout/list1"/>
    <dgm:cxn modelId="{03B012B5-1BE2-43A2-B276-E5A4796099DC}" srcId="{14C8F039-0ACF-4865-94BE-0BB93C89F776}" destId="{C56F0B9C-BD27-4F8C-92BE-76EE4754ACC5}" srcOrd="0" destOrd="0" parTransId="{26E52D39-C48B-463E-AA64-6B8423D8E88D}" sibTransId="{FE8DE302-115A-49AB-91AE-3D73275EB952}"/>
    <dgm:cxn modelId="{53EF86BA-3900-4E4E-A2FF-FBAEE7F32FFD}" srcId="{37415A81-2BBF-4ED7-9EA4-576B06FDC0A5}" destId="{14C8F039-0ACF-4865-94BE-0BB93C89F776}" srcOrd="1" destOrd="0" parTransId="{A424FBA5-6E68-4DEC-BE38-BB5521EE9917}" sibTransId="{E5499CAF-3774-4968-B65F-F31E284185F1}"/>
    <dgm:cxn modelId="{1A55A0BB-0432-4A7D-A5E3-2C262BE9278F}" type="presOf" srcId="{8D2F73A8-22FC-408A-BFD4-3A5F8E16DFBA}" destId="{A4B97063-B860-4112-B925-B6BD17D10C93}" srcOrd="1" destOrd="0" presId="urn:microsoft.com/office/officeart/2005/8/layout/list1"/>
    <dgm:cxn modelId="{E1FBACBF-AC3C-4E04-B48F-5DF9D9983E2B}" type="presOf" srcId="{EEBE03C2-AC83-4BA5-8A43-DC552495B08A}" destId="{E839EB0A-AEDA-48C1-BC92-7D70BF1AB7A4}" srcOrd="0" destOrd="1" presId="urn:microsoft.com/office/officeart/2005/8/layout/list1"/>
    <dgm:cxn modelId="{D82B55C1-5718-4DA6-9792-BDE14133B70A}" srcId="{8D2F73A8-22FC-408A-BFD4-3A5F8E16DFBA}" destId="{8AF3CB06-7C45-40A6-8A02-3788F6F6970A}" srcOrd="0" destOrd="0" parTransId="{29E3FE42-1AAB-4A54-99FA-9BD41BF8D4A3}" sibTransId="{1E753D4E-E274-43AB-B929-EF33ABFF49BC}"/>
    <dgm:cxn modelId="{51EFBCCA-307B-469E-A798-6653B47673A9}" srcId="{8D2F73A8-22FC-408A-BFD4-3A5F8E16DFBA}" destId="{EEBE03C2-AC83-4BA5-8A43-DC552495B08A}" srcOrd="1" destOrd="0" parTransId="{F5C6FD93-444D-4F59-9C9D-4EEA346F256A}" sibTransId="{B7EB58DE-DA10-4F94-B78C-7C6B1666EE9E}"/>
    <dgm:cxn modelId="{8F9FE8E6-98EC-4686-8802-E0541586D6E2}" srcId="{14C8F039-0ACF-4865-94BE-0BB93C89F776}" destId="{C9754EF8-7AD1-4370-BA6A-5565F4EE66DF}" srcOrd="1" destOrd="0" parTransId="{D66B5205-15D3-45B2-9F7A-4189AF146913}" sibTransId="{98F8BA63-E4F6-4CA1-9BB3-1A073AAF6E20}"/>
    <dgm:cxn modelId="{BFA131E8-3EF2-4A16-978C-CE0CEB0B1832}" type="presOf" srcId="{8D2F73A8-22FC-408A-BFD4-3A5F8E16DFBA}" destId="{AF8B6990-5EEE-4B3D-ACAF-C4132BE4A6F1}" srcOrd="0" destOrd="0" presId="urn:microsoft.com/office/officeart/2005/8/layout/list1"/>
    <dgm:cxn modelId="{826FEC4E-B609-499D-8BDE-EC8AE33FFE4D}" type="presParOf" srcId="{4B0CB9BF-E0CB-4251-8095-5B225FDAE313}" destId="{93CAC2F3-A960-4B4F-BCC0-A2C9797E906F}" srcOrd="0" destOrd="0" presId="urn:microsoft.com/office/officeart/2005/8/layout/list1"/>
    <dgm:cxn modelId="{CF8A7F66-6936-4635-9AB7-FE07407BB336}" type="presParOf" srcId="{93CAC2F3-A960-4B4F-BCC0-A2C9797E906F}" destId="{AF8B6990-5EEE-4B3D-ACAF-C4132BE4A6F1}" srcOrd="0" destOrd="0" presId="urn:microsoft.com/office/officeart/2005/8/layout/list1"/>
    <dgm:cxn modelId="{38014F5B-E7FD-4F37-B061-EAF8E15DEB4C}" type="presParOf" srcId="{93CAC2F3-A960-4B4F-BCC0-A2C9797E906F}" destId="{A4B97063-B860-4112-B925-B6BD17D10C93}" srcOrd="1" destOrd="0" presId="urn:microsoft.com/office/officeart/2005/8/layout/list1"/>
    <dgm:cxn modelId="{052EE45F-84E1-47F4-8F85-52A447635688}" type="presParOf" srcId="{4B0CB9BF-E0CB-4251-8095-5B225FDAE313}" destId="{202ADEBB-5C2D-440B-B518-54C6A5A35A9A}" srcOrd="1" destOrd="0" presId="urn:microsoft.com/office/officeart/2005/8/layout/list1"/>
    <dgm:cxn modelId="{67EADFB7-C558-4F3C-83B9-E969A137B9A4}" type="presParOf" srcId="{4B0CB9BF-E0CB-4251-8095-5B225FDAE313}" destId="{E839EB0A-AEDA-48C1-BC92-7D70BF1AB7A4}" srcOrd="2" destOrd="0" presId="urn:microsoft.com/office/officeart/2005/8/layout/list1"/>
    <dgm:cxn modelId="{4A3C9A24-F238-4308-B010-CADE419C4655}" type="presParOf" srcId="{4B0CB9BF-E0CB-4251-8095-5B225FDAE313}" destId="{6AC4AEA4-88A1-47A8-970B-5F5CCCF7465D}" srcOrd="3" destOrd="0" presId="urn:microsoft.com/office/officeart/2005/8/layout/list1"/>
    <dgm:cxn modelId="{890DE046-98AA-4A8F-8E25-6F076727C3BA}" type="presParOf" srcId="{4B0CB9BF-E0CB-4251-8095-5B225FDAE313}" destId="{31736B27-F546-4290-B5E1-AC979F9BF969}" srcOrd="4" destOrd="0" presId="urn:microsoft.com/office/officeart/2005/8/layout/list1"/>
    <dgm:cxn modelId="{BA45824A-4E6A-40E8-B51A-443C300DBACD}" type="presParOf" srcId="{31736B27-F546-4290-B5E1-AC979F9BF969}" destId="{4341ED91-8E02-44CD-B7AD-859112376C9A}" srcOrd="0" destOrd="0" presId="urn:microsoft.com/office/officeart/2005/8/layout/list1"/>
    <dgm:cxn modelId="{7D1F7FF7-A969-4535-B82A-8B728E5DD58C}" type="presParOf" srcId="{31736B27-F546-4290-B5E1-AC979F9BF969}" destId="{8D31516A-033D-4C03-9DEB-9879B16C9C4D}" srcOrd="1" destOrd="0" presId="urn:microsoft.com/office/officeart/2005/8/layout/list1"/>
    <dgm:cxn modelId="{E4F3A3DE-CDA9-4440-A5D6-D0BE96AC1EA8}" type="presParOf" srcId="{4B0CB9BF-E0CB-4251-8095-5B225FDAE313}" destId="{118C4125-1B27-4B39-A87C-ED955835F958}" srcOrd="5" destOrd="0" presId="urn:microsoft.com/office/officeart/2005/8/layout/list1"/>
    <dgm:cxn modelId="{117F82CD-82E5-4B0C-BE6B-8CF753762FD3}" type="presParOf" srcId="{4B0CB9BF-E0CB-4251-8095-5B225FDAE313}" destId="{1CCB1AE6-EE3C-494C-8E08-940BC8B81872}"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73071E2-B408-4008-A78E-91FABA63A020}" type="doc">
      <dgm:prSet loTypeId="urn:microsoft.com/office/officeart/2008/layout/LinedList" loCatId="list" qsTypeId="urn:microsoft.com/office/officeart/2005/8/quickstyle/simple1" qsCatId="simple" csTypeId="urn:microsoft.com/office/officeart/2005/8/colors/accent0_3" csCatId="mainScheme"/>
      <dgm:spPr/>
      <dgm:t>
        <a:bodyPr/>
        <a:lstStyle/>
        <a:p>
          <a:endParaRPr lang="en-US"/>
        </a:p>
      </dgm:t>
    </dgm:pt>
    <dgm:pt modelId="{B553593D-F2CF-4944-992B-6707EB70801D}">
      <dgm:prSet/>
      <dgm:spPr/>
      <dgm:t>
        <a:bodyPr/>
        <a:lstStyle/>
        <a:p>
          <a:r>
            <a:rPr lang="fr-FR"/>
            <a:t>Les deux articles explorent la complexité et les solutions d'allocations sans envie locale dans des réseaux, montrant que :</a:t>
          </a:r>
          <a:endParaRPr lang="en-US" dirty="0"/>
        </a:p>
      </dgm:t>
    </dgm:pt>
    <dgm:pt modelId="{E234AEDD-1A50-4A5D-BEFB-99137B82212C}" type="parTrans" cxnId="{841AF7A7-19A8-4BB4-B720-A47B160785D5}">
      <dgm:prSet/>
      <dgm:spPr/>
      <dgm:t>
        <a:bodyPr/>
        <a:lstStyle/>
        <a:p>
          <a:endParaRPr lang="en-US"/>
        </a:p>
      </dgm:t>
    </dgm:pt>
    <dgm:pt modelId="{73AB9677-9B61-4BFA-A8D7-A8159B600D7C}" type="sibTrans" cxnId="{841AF7A7-19A8-4BB4-B720-A47B160785D5}">
      <dgm:prSet/>
      <dgm:spPr/>
      <dgm:t>
        <a:bodyPr/>
        <a:lstStyle/>
        <a:p>
          <a:endParaRPr lang="en-US"/>
        </a:p>
      </dgm:t>
    </dgm:pt>
    <dgm:pt modelId="{471E7162-9FE5-443E-8C52-A2A50F000E75}">
      <dgm:prSet/>
      <dgm:spPr/>
      <dgm:t>
        <a:bodyPr/>
        <a:lstStyle/>
        <a:p>
          <a:r>
            <a:rPr lang="fr-FR" b="1" i="0" baseline="0"/>
            <a:t>Complexité dépendante des structures de graphes :</a:t>
          </a:r>
          <a:r>
            <a:rPr lang="fr-FR"/>
            <a:t> </a:t>
          </a:r>
          <a:r>
            <a:rPr lang="fr-FR" b="0" i="0" baseline="0"/>
            <a:t>Les graphes influencent fortement la tractabilité des problèmes. Les allocations sur des graphes acycliques dirigés (DAGs) peuvent être résolues en temps polynomial, mais les graphes plus complexes (fortement connexes ou avec cycles) augmentent la difficulté, allant jusqu’à la NP-difficulté.</a:t>
          </a:r>
          <a:endParaRPr lang="en-US"/>
        </a:p>
      </dgm:t>
    </dgm:pt>
    <dgm:pt modelId="{BE50EC45-785B-4C1A-B749-B4B0674A104F}" type="parTrans" cxnId="{0E60430C-918C-474D-BB29-8BDEA9330143}">
      <dgm:prSet/>
      <dgm:spPr/>
      <dgm:t>
        <a:bodyPr/>
        <a:lstStyle/>
        <a:p>
          <a:endParaRPr lang="en-US"/>
        </a:p>
      </dgm:t>
    </dgm:pt>
    <dgm:pt modelId="{2BBD1709-A36B-4ADB-8B83-AFDC025AFC23}" type="sibTrans" cxnId="{0E60430C-918C-474D-BB29-8BDEA9330143}">
      <dgm:prSet/>
      <dgm:spPr/>
      <dgm:t>
        <a:bodyPr/>
        <a:lstStyle/>
        <a:p>
          <a:endParaRPr lang="en-US"/>
        </a:p>
      </dgm:t>
    </dgm:pt>
    <dgm:pt modelId="{F5010D64-AFE9-4AAF-9BC2-165176CF3BAA}">
      <dgm:prSet/>
      <dgm:spPr/>
      <dgm:t>
        <a:bodyPr/>
        <a:lstStyle/>
        <a:p>
          <a:r>
            <a:rPr lang="fr-FR" b="1" i="0" baseline="0"/>
            <a:t>Les allocations envie-free ne garantissent pas l’équité : </a:t>
          </a:r>
          <a:r>
            <a:rPr lang="fr-FR" b="0" i="0" baseline="0"/>
            <a:t>Une allocation </a:t>
          </a:r>
          <a:r>
            <a:rPr lang="fr-FR" b="1" i="0" baseline="0"/>
            <a:t>envy-free</a:t>
          </a:r>
          <a:r>
            <a:rPr lang="fr-FR" b="0" i="0" baseline="0"/>
            <a:t> (sans envie) n’assure pas une distribution équitable des ressources. Des allocations peuvent être Pareto-optimales ou sans envie, mais échouer à respecter les principes d’équité basés sur les besoins ou les contributions des agents.</a:t>
          </a:r>
          <a:endParaRPr lang="en-US" dirty="0"/>
        </a:p>
      </dgm:t>
    </dgm:pt>
    <dgm:pt modelId="{E2400620-3AAA-4F4A-8B12-33E78BF0BD3A}" type="parTrans" cxnId="{9D8548C0-2FBE-467D-8439-265E6C54F4FE}">
      <dgm:prSet/>
      <dgm:spPr/>
      <dgm:t>
        <a:bodyPr/>
        <a:lstStyle/>
        <a:p>
          <a:endParaRPr lang="en-US"/>
        </a:p>
      </dgm:t>
    </dgm:pt>
    <dgm:pt modelId="{946570A2-D543-4907-B22B-F615684B7C7D}" type="sibTrans" cxnId="{9D8548C0-2FBE-467D-8439-265E6C54F4FE}">
      <dgm:prSet/>
      <dgm:spPr/>
      <dgm:t>
        <a:bodyPr/>
        <a:lstStyle/>
        <a:p>
          <a:endParaRPr lang="en-US"/>
        </a:p>
      </dgm:t>
    </dgm:pt>
    <dgm:pt modelId="{9E16599F-503A-4B77-A2B5-E576EC436045}">
      <dgm:prSet/>
      <dgm:spPr/>
      <dgm:t>
        <a:bodyPr/>
        <a:lstStyle/>
        <a:p>
          <a:r>
            <a:rPr lang="fr-FR" b="1" i="0" baseline="0"/>
            <a:t>Exploitation des paramètres des graphes :</a:t>
          </a:r>
          <a:r>
            <a:rPr lang="fr-FR"/>
            <a:t> </a:t>
          </a:r>
          <a:r>
            <a:rPr lang="fr-FR" b="0" i="0" baseline="0"/>
            <a:t>L’introduction de </a:t>
          </a:r>
          <a:r>
            <a:rPr lang="fr-FR" b="1" i="0" baseline="0"/>
            <a:t>paramètres supplémentaires</a:t>
          </a:r>
          <a:r>
            <a:rPr lang="fr-FR" b="0" i="0" baseline="0"/>
            <a:t> (degré des agents, utilités maximales) permet d’affiner les modèles de tractabilité. Les résultats varient en fonction de la topologie du réseau, avec des graphes plus simples (par exemple, graphes locaux) facilitant les calculs.</a:t>
          </a:r>
          <a:endParaRPr lang="en-US"/>
        </a:p>
      </dgm:t>
    </dgm:pt>
    <dgm:pt modelId="{17209784-DE68-459D-B29D-9AF750B83D46}" type="parTrans" cxnId="{DFCA5C69-CDF8-4102-996C-E45F1403787B}">
      <dgm:prSet/>
      <dgm:spPr/>
      <dgm:t>
        <a:bodyPr/>
        <a:lstStyle/>
        <a:p>
          <a:endParaRPr lang="en-US"/>
        </a:p>
      </dgm:t>
    </dgm:pt>
    <dgm:pt modelId="{F20DD7AF-710A-4D6B-A92D-9D2964ECD682}" type="sibTrans" cxnId="{DFCA5C69-CDF8-4102-996C-E45F1403787B}">
      <dgm:prSet/>
      <dgm:spPr/>
      <dgm:t>
        <a:bodyPr/>
        <a:lstStyle/>
        <a:p>
          <a:endParaRPr lang="en-US"/>
        </a:p>
      </dgm:t>
    </dgm:pt>
    <dgm:pt modelId="{344D3CAE-FABE-4491-A885-78E582525961}">
      <dgm:prSet/>
      <dgm:spPr/>
      <dgm:t>
        <a:bodyPr/>
        <a:lstStyle/>
        <a:p>
          <a:r>
            <a:rPr lang="fr-FR"/>
            <a:t>Ces travaux ouvrent la voie à des recherches futures sur des classes de graphes spécifiques, des préférences restreintes et des extensions pratiques pour des contextes sociaux et collaboratifs.</a:t>
          </a:r>
          <a:endParaRPr lang="en-US" dirty="0"/>
        </a:p>
      </dgm:t>
    </dgm:pt>
    <dgm:pt modelId="{58F5391E-1D1C-42A8-B576-726ECBF8CBE8}" type="parTrans" cxnId="{57BF79A3-382A-4F5F-8B0E-1F6CE7845516}">
      <dgm:prSet/>
      <dgm:spPr/>
      <dgm:t>
        <a:bodyPr/>
        <a:lstStyle/>
        <a:p>
          <a:endParaRPr lang="en-US"/>
        </a:p>
      </dgm:t>
    </dgm:pt>
    <dgm:pt modelId="{8574B84D-18D4-44AC-85DD-CE201041CF85}" type="sibTrans" cxnId="{57BF79A3-382A-4F5F-8B0E-1F6CE7845516}">
      <dgm:prSet/>
      <dgm:spPr/>
      <dgm:t>
        <a:bodyPr/>
        <a:lstStyle/>
        <a:p>
          <a:endParaRPr lang="en-US"/>
        </a:p>
      </dgm:t>
    </dgm:pt>
    <dgm:pt modelId="{FDAB126C-CAA3-4127-B908-B8D002FA6D69}" type="pres">
      <dgm:prSet presAssocID="{E73071E2-B408-4008-A78E-91FABA63A020}" presName="vert0" presStyleCnt="0">
        <dgm:presLayoutVars>
          <dgm:dir/>
          <dgm:animOne val="branch"/>
          <dgm:animLvl val="lvl"/>
        </dgm:presLayoutVars>
      </dgm:prSet>
      <dgm:spPr/>
    </dgm:pt>
    <dgm:pt modelId="{EC06BC5A-9936-4A82-AB33-76CD6629A373}" type="pres">
      <dgm:prSet presAssocID="{B553593D-F2CF-4944-992B-6707EB70801D}" presName="thickLine" presStyleLbl="alignNode1" presStyleIdx="0" presStyleCnt="5"/>
      <dgm:spPr/>
    </dgm:pt>
    <dgm:pt modelId="{427BED05-FD75-456C-B19C-890FA73DE5AA}" type="pres">
      <dgm:prSet presAssocID="{B553593D-F2CF-4944-992B-6707EB70801D}" presName="horz1" presStyleCnt="0"/>
      <dgm:spPr/>
    </dgm:pt>
    <dgm:pt modelId="{D4E42496-12A0-4453-9E69-3DEB5EAF02ED}" type="pres">
      <dgm:prSet presAssocID="{B553593D-F2CF-4944-992B-6707EB70801D}" presName="tx1" presStyleLbl="revTx" presStyleIdx="0" presStyleCnt="5"/>
      <dgm:spPr/>
    </dgm:pt>
    <dgm:pt modelId="{71F73EEE-7CDF-488F-BA41-FF43FE46F353}" type="pres">
      <dgm:prSet presAssocID="{B553593D-F2CF-4944-992B-6707EB70801D}" presName="vert1" presStyleCnt="0"/>
      <dgm:spPr/>
    </dgm:pt>
    <dgm:pt modelId="{DA082297-4856-4E15-B2FB-2C0A635E6A0E}" type="pres">
      <dgm:prSet presAssocID="{471E7162-9FE5-443E-8C52-A2A50F000E75}" presName="thickLine" presStyleLbl="alignNode1" presStyleIdx="1" presStyleCnt="5"/>
      <dgm:spPr/>
    </dgm:pt>
    <dgm:pt modelId="{E83448C3-58B0-4817-911E-9DB4D8961B75}" type="pres">
      <dgm:prSet presAssocID="{471E7162-9FE5-443E-8C52-A2A50F000E75}" presName="horz1" presStyleCnt="0"/>
      <dgm:spPr/>
    </dgm:pt>
    <dgm:pt modelId="{4EB0B5B7-063D-4713-AEBB-CF7B36C01E03}" type="pres">
      <dgm:prSet presAssocID="{471E7162-9FE5-443E-8C52-A2A50F000E75}" presName="tx1" presStyleLbl="revTx" presStyleIdx="1" presStyleCnt="5"/>
      <dgm:spPr/>
    </dgm:pt>
    <dgm:pt modelId="{09248CCE-0863-438A-83C1-21408160E1A0}" type="pres">
      <dgm:prSet presAssocID="{471E7162-9FE5-443E-8C52-A2A50F000E75}" presName="vert1" presStyleCnt="0"/>
      <dgm:spPr/>
    </dgm:pt>
    <dgm:pt modelId="{60AFB99D-246F-48C9-8366-101916C43827}" type="pres">
      <dgm:prSet presAssocID="{F5010D64-AFE9-4AAF-9BC2-165176CF3BAA}" presName="thickLine" presStyleLbl="alignNode1" presStyleIdx="2" presStyleCnt="5"/>
      <dgm:spPr/>
    </dgm:pt>
    <dgm:pt modelId="{3D589062-87E8-40CD-A6BF-27CCA4B50241}" type="pres">
      <dgm:prSet presAssocID="{F5010D64-AFE9-4AAF-9BC2-165176CF3BAA}" presName="horz1" presStyleCnt="0"/>
      <dgm:spPr/>
    </dgm:pt>
    <dgm:pt modelId="{DA7D7BE3-DC6C-4C52-9ACD-F31F103A1DA9}" type="pres">
      <dgm:prSet presAssocID="{F5010D64-AFE9-4AAF-9BC2-165176CF3BAA}" presName="tx1" presStyleLbl="revTx" presStyleIdx="2" presStyleCnt="5"/>
      <dgm:spPr/>
    </dgm:pt>
    <dgm:pt modelId="{B3B05B0A-7413-43F3-B03F-90F35D72E840}" type="pres">
      <dgm:prSet presAssocID="{F5010D64-AFE9-4AAF-9BC2-165176CF3BAA}" presName="vert1" presStyleCnt="0"/>
      <dgm:spPr/>
    </dgm:pt>
    <dgm:pt modelId="{F85EA22E-56F8-4F41-BC7D-DF1CA16AC120}" type="pres">
      <dgm:prSet presAssocID="{9E16599F-503A-4B77-A2B5-E576EC436045}" presName="thickLine" presStyleLbl="alignNode1" presStyleIdx="3" presStyleCnt="5"/>
      <dgm:spPr/>
    </dgm:pt>
    <dgm:pt modelId="{9B077BCF-AFCA-4FFD-930F-CF4FA59C65A3}" type="pres">
      <dgm:prSet presAssocID="{9E16599F-503A-4B77-A2B5-E576EC436045}" presName="horz1" presStyleCnt="0"/>
      <dgm:spPr/>
    </dgm:pt>
    <dgm:pt modelId="{24EDAA26-7A72-4D10-A3AC-7637926CEA7A}" type="pres">
      <dgm:prSet presAssocID="{9E16599F-503A-4B77-A2B5-E576EC436045}" presName="tx1" presStyleLbl="revTx" presStyleIdx="3" presStyleCnt="5"/>
      <dgm:spPr/>
    </dgm:pt>
    <dgm:pt modelId="{1796687C-E340-4080-A337-F69038BF2CF4}" type="pres">
      <dgm:prSet presAssocID="{9E16599F-503A-4B77-A2B5-E576EC436045}" presName="vert1" presStyleCnt="0"/>
      <dgm:spPr/>
    </dgm:pt>
    <dgm:pt modelId="{2428C773-A3BE-4D85-9E1F-90AFBC41C5D9}" type="pres">
      <dgm:prSet presAssocID="{344D3CAE-FABE-4491-A885-78E582525961}" presName="thickLine" presStyleLbl="alignNode1" presStyleIdx="4" presStyleCnt="5"/>
      <dgm:spPr/>
    </dgm:pt>
    <dgm:pt modelId="{E3BE3195-F224-4FC4-B189-395E0ABD4602}" type="pres">
      <dgm:prSet presAssocID="{344D3CAE-FABE-4491-A885-78E582525961}" presName="horz1" presStyleCnt="0"/>
      <dgm:spPr/>
    </dgm:pt>
    <dgm:pt modelId="{21574690-D749-4B9F-B0B2-7E0B7224EEAC}" type="pres">
      <dgm:prSet presAssocID="{344D3CAE-FABE-4491-A885-78E582525961}" presName="tx1" presStyleLbl="revTx" presStyleIdx="4" presStyleCnt="5"/>
      <dgm:spPr/>
    </dgm:pt>
    <dgm:pt modelId="{EA9D8519-8E19-4BF5-A854-DFFDF7022D9D}" type="pres">
      <dgm:prSet presAssocID="{344D3CAE-FABE-4491-A885-78E582525961}" presName="vert1" presStyleCnt="0"/>
      <dgm:spPr/>
    </dgm:pt>
  </dgm:ptLst>
  <dgm:cxnLst>
    <dgm:cxn modelId="{0E60430C-918C-474D-BB29-8BDEA9330143}" srcId="{E73071E2-B408-4008-A78E-91FABA63A020}" destId="{471E7162-9FE5-443E-8C52-A2A50F000E75}" srcOrd="1" destOrd="0" parTransId="{BE50EC45-785B-4C1A-B749-B4B0674A104F}" sibTransId="{2BBD1709-A36B-4ADB-8B83-AFDC025AFC23}"/>
    <dgm:cxn modelId="{3E19F31F-A49F-4F44-9394-055425B8F40A}" type="presOf" srcId="{9E16599F-503A-4B77-A2B5-E576EC436045}" destId="{24EDAA26-7A72-4D10-A3AC-7637926CEA7A}" srcOrd="0" destOrd="0" presId="urn:microsoft.com/office/officeart/2008/layout/LinedList"/>
    <dgm:cxn modelId="{55FD3F26-F65F-49B3-AC75-0B65C2F12729}" type="presOf" srcId="{344D3CAE-FABE-4491-A885-78E582525961}" destId="{21574690-D749-4B9F-B0B2-7E0B7224EEAC}" srcOrd="0" destOrd="0" presId="urn:microsoft.com/office/officeart/2008/layout/LinedList"/>
    <dgm:cxn modelId="{6B7CBB26-3F3F-48C2-B9F7-187063713655}" type="presOf" srcId="{471E7162-9FE5-443E-8C52-A2A50F000E75}" destId="{4EB0B5B7-063D-4713-AEBB-CF7B36C01E03}" srcOrd="0" destOrd="0" presId="urn:microsoft.com/office/officeart/2008/layout/LinedList"/>
    <dgm:cxn modelId="{2A854E29-D25B-4866-945F-85DC4F018356}" type="presOf" srcId="{F5010D64-AFE9-4AAF-9BC2-165176CF3BAA}" destId="{DA7D7BE3-DC6C-4C52-9ACD-F31F103A1DA9}" srcOrd="0" destOrd="0" presId="urn:microsoft.com/office/officeart/2008/layout/LinedList"/>
    <dgm:cxn modelId="{27D5773F-C9F9-4842-A228-438F8FAB8866}" type="presOf" srcId="{E73071E2-B408-4008-A78E-91FABA63A020}" destId="{FDAB126C-CAA3-4127-B908-B8D002FA6D69}" srcOrd="0" destOrd="0" presId="urn:microsoft.com/office/officeart/2008/layout/LinedList"/>
    <dgm:cxn modelId="{DFCA5C69-CDF8-4102-996C-E45F1403787B}" srcId="{E73071E2-B408-4008-A78E-91FABA63A020}" destId="{9E16599F-503A-4B77-A2B5-E576EC436045}" srcOrd="3" destOrd="0" parTransId="{17209784-DE68-459D-B29D-9AF750B83D46}" sibTransId="{F20DD7AF-710A-4D6B-A92D-9D2964ECD682}"/>
    <dgm:cxn modelId="{57BF79A3-382A-4F5F-8B0E-1F6CE7845516}" srcId="{E73071E2-B408-4008-A78E-91FABA63A020}" destId="{344D3CAE-FABE-4491-A885-78E582525961}" srcOrd="4" destOrd="0" parTransId="{58F5391E-1D1C-42A8-B576-726ECBF8CBE8}" sibTransId="{8574B84D-18D4-44AC-85DD-CE201041CF85}"/>
    <dgm:cxn modelId="{841AF7A7-19A8-4BB4-B720-A47B160785D5}" srcId="{E73071E2-B408-4008-A78E-91FABA63A020}" destId="{B553593D-F2CF-4944-992B-6707EB70801D}" srcOrd="0" destOrd="0" parTransId="{E234AEDD-1A50-4A5D-BEFB-99137B82212C}" sibTransId="{73AB9677-9B61-4BFA-A8D7-A8159B600D7C}"/>
    <dgm:cxn modelId="{9D8548C0-2FBE-467D-8439-265E6C54F4FE}" srcId="{E73071E2-B408-4008-A78E-91FABA63A020}" destId="{F5010D64-AFE9-4AAF-9BC2-165176CF3BAA}" srcOrd="2" destOrd="0" parTransId="{E2400620-3AAA-4F4A-8B12-33E78BF0BD3A}" sibTransId="{946570A2-D543-4907-B22B-F615684B7C7D}"/>
    <dgm:cxn modelId="{52F6DEC9-6B38-46A9-9CCE-966603C95F80}" type="presOf" srcId="{B553593D-F2CF-4944-992B-6707EB70801D}" destId="{D4E42496-12A0-4453-9E69-3DEB5EAF02ED}" srcOrd="0" destOrd="0" presId="urn:microsoft.com/office/officeart/2008/layout/LinedList"/>
    <dgm:cxn modelId="{4A6E92C5-164D-480E-8B09-11CAB8066C9B}" type="presParOf" srcId="{FDAB126C-CAA3-4127-B908-B8D002FA6D69}" destId="{EC06BC5A-9936-4A82-AB33-76CD6629A373}" srcOrd="0" destOrd="0" presId="urn:microsoft.com/office/officeart/2008/layout/LinedList"/>
    <dgm:cxn modelId="{FBE38317-B4EA-4923-96FC-6C914EA38997}" type="presParOf" srcId="{FDAB126C-CAA3-4127-B908-B8D002FA6D69}" destId="{427BED05-FD75-456C-B19C-890FA73DE5AA}" srcOrd="1" destOrd="0" presId="urn:microsoft.com/office/officeart/2008/layout/LinedList"/>
    <dgm:cxn modelId="{E15B8D6C-2041-478B-8735-0595642A03A0}" type="presParOf" srcId="{427BED05-FD75-456C-B19C-890FA73DE5AA}" destId="{D4E42496-12A0-4453-9E69-3DEB5EAF02ED}" srcOrd="0" destOrd="0" presId="urn:microsoft.com/office/officeart/2008/layout/LinedList"/>
    <dgm:cxn modelId="{26AA6B8B-E61B-4546-9852-55F1FF8689FF}" type="presParOf" srcId="{427BED05-FD75-456C-B19C-890FA73DE5AA}" destId="{71F73EEE-7CDF-488F-BA41-FF43FE46F353}" srcOrd="1" destOrd="0" presId="urn:microsoft.com/office/officeart/2008/layout/LinedList"/>
    <dgm:cxn modelId="{4BE2E990-6E37-4E6A-9666-53B6980D09C3}" type="presParOf" srcId="{FDAB126C-CAA3-4127-B908-B8D002FA6D69}" destId="{DA082297-4856-4E15-B2FB-2C0A635E6A0E}" srcOrd="2" destOrd="0" presId="urn:microsoft.com/office/officeart/2008/layout/LinedList"/>
    <dgm:cxn modelId="{483F6237-43DE-467B-AE42-00368636F120}" type="presParOf" srcId="{FDAB126C-CAA3-4127-B908-B8D002FA6D69}" destId="{E83448C3-58B0-4817-911E-9DB4D8961B75}" srcOrd="3" destOrd="0" presId="urn:microsoft.com/office/officeart/2008/layout/LinedList"/>
    <dgm:cxn modelId="{9B668162-BCE6-4D38-999C-F884D91099E7}" type="presParOf" srcId="{E83448C3-58B0-4817-911E-9DB4D8961B75}" destId="{4EB0B5B7-063D-4713-AEBB-CF7B36C01E03}" srcOrd="0" destOrd="0" presId="urn:microsoft.com/office/officeart/2008/layout/LinedList"/>
    <dgm:cxn modelId="{7A6CD2F2-FC86-4665-A973-D9AAD74DC6E7}" type="presParOf" srcId="{E83448C3-58B0-4817-911E-9DB4D8961B75}" destId="{09248CCE-0863-438A-83C1-21408160E1A0}" srcOrd="1" destOrd="0" presId="urn:microsoft.com/office/officeart/2008/layout/LinedList"/>
    <dgm:cxn modelId="{916F1FE1-6B9F-4897-AD3F-F60BE8D957CD}" type="presParOf" srcId="{FDAB126C-CAA3-4127-B908-B8D002FA6D69}" destId="{60AFB99D-246F-48C9-8366-101916C43827}" srcOrd="4" destOrd="0" presId="urn:microsoft.com/office/officeart/2008/layout/LinedList"/>
    <dgm:cxn modelId="{27E0B111-1213-4494-86D4-171B51E36738}" type="presParOf" srcId="{FDAB126C-CAA3-4127-B908-B8D002FA6D69}" destId="{3D589062-87E8-40CD-A6BF-27CCA4B50241}" srcOrd="5" destOrd="0" presId="urn:microsoft.com/office/officeart/2008/layout/LinedList"/>
    <dgm:cxn modelId="{35E40337-CE2F-40AF-A2AF-73FB32FD7356}" type="presParOf" srcId="{3D589062-87E8-40CD-A6BF-27CCA4B50241}" destId="{DA7D7BE3-DC6C-4C52-9ACD-F31F103A1DA9}" srcOrd="0" destOrd="0" presId="urn:microsoft.com/office/officeart/2008/layout/LinedList"/>
    <dgm:cxn modelId="{407447DC-44EA-43ED-A3A2-DAD072FD7362}" type="presParOf" srcId="{3D589062-87E8-40CD-A6BF-27CCA4B50241}" destId="{B3B05B0A-7413-43F3-B03F-90F35D72E840}" srcOrd="1" destOrd="0" presId="urn:microsoft.com/office/officeart/2008/layout/LinedList"/>
    <dgm:cxn modelId="{007BC595-4366-471C-9448-D510BED1B0F8}" type="presParOf" srcId="{FDAB126C-CAA3-4127-B908-B8D002FA6D69}" destId="{F85EA22E-56F8-4F41-BC7D-DF1CA16AC120}" srcOrd="6" destOrd="0" presId="urn:microsoft.com/office/officeart/2008/layout/LinedList"/>
    <dgm:cxn modelId="{2173A4AB-0616-437E-B673-B6AFFE7C9282}" type="presParOf" srcId="{FDAB126C-CAA3-4127-B908-B8D002FA6D69}" destId="{9B077BCF-AFCA-4FFD-930F-CF4FA59C65A3}" srcOrd="7" destOrd="0" presId="urn:microsoft.com/office/officeart/2008/layout/LinedList"/>
    <dgm:cxn modelId="{E1D9B76F-7B67-4F7C-A2E0-03BF2031A4E1}" type="presParOf" srcId="{9B077BCF-AFCA-4FFD-930F-CF4FA59C65A3}" destId="{24EDAA26-7A72-4D10-A3AC-7637926CEA7A}" srcOrd="0" destOrd="0" presId="urn:microsoft.com/office/officeart/2008/layout/LinedList"/>
    <dgm:cxn modelId="{FFC9A00F-4193-4AE0-A2A2-B0428A87F6A3}" type="presParOf" srcId="{9B077BCF-AFCA-4FFD-930F-CF4FA59C65A3}" destId="{1796687C-E340-4080-A337-F69038BF2CF4}" srcOrd="1" destOrd="0" presId="urn:microsoft.com/office/officeart/2008/layout/LinedList"/>
    <dgm:cxn modelId="{8ECA20C7-6EDA-4004-8E15-BD018679B832}" type="presParOf" srcId="{FDAB126C-CAA3-4127-B908-B8D002FA6D69}" destId="{2428C773-A3BE-4D85-9E1F-90AFBC41C5D9}" srcOrd="8" destOrd="0" presId="urn:microsoft.com/office/officeart/2008/layout/LinedList"/>
    <dgm:cxn modelId="{F46C155E-BE7F-4813-90CD-F1C7039E0CE8}" type="presParOf" srcId="{FDAB126C-CAA3-4127-B908-B8D002FA6D69}" destId="{E3BE3195-F224-4FC4-B189-395E0ABD4602}" srcOrd="9" destOrd="0" presId="urn:microsoft.com/office/officeart/2008/layout/LinedList"/>
    <dgm:cxn modelId="{9EDB3695-2B93-4261-9FD9-331DA519883B}" type="presParOf" srcId="{E3BE3195-F224-4FC4-B189-395E0ABD4602}" destId="{21574690-D749-4B9F-B0B2-7E0B7224EEAC}" srcOrd="0" destOrd="0" presId="urn:microsoft.com/office/officeart/2008/layout/LinedList"/>
    <dgm:cxn modelId="{54F4D131-048D-4EB5-A9E5-15E62CBC0333}" type="presParOf" srcId="{E3BE3195-F224-4FC4-B189-395E0ABD4602}" destId="{EA9D8519-8E19-4BF5-A854-DFFDF7022D9D}"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39EB0A-AEDA-48C1-BC92-7D70BF1AB7A4}">
      <dsp:nvSpPr>
        <dsp:cNvPr id="0" name=""/>
        <dsp:cNvSpPr/>
      </dsp:nvSpPr>
      <dsp:spPr>
        <a:xfrm>
          <a:off x="0" y="434731"/>
          <a:ext cx="10515600" cy="18900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520700" rIns="816127" bIns="177800" numCol="1" spcCol="1270" anchor="t" anchorCtr="0">
          <a:noAutofit/>
        </a:bodyPr>
        <a:lstStyle/>
        <a:p>
          <a:pPr marL="228600" lvl="1" indent="-228600" algn="l" defTabSz="1111250">
            <a:lnSpc>
              <a:spcPct val="90000"/>
            </a:lnSpc>
            <a:spcBef>
              <a:spcPct val="0"/>
            </a:spcBef>
            <a:spcAft>
              <a:spcPct val="15000"/>
            </a:spcAft>
            <a:buChar char="•"/>
          </a:pPr>
          <a:r>
            <a:rPr lang="fr-FR" sz="2500" kern="1200" dirty="0"/>
            <a:t>Aucune contrainte entre agents </a:t>
          </a:r>
          <a:r>
            <a:rPr lang="fr-FR" sz="2500" b="0" i="0" kern="1200" dirty="0"/>
            <a:t>→</a:t>
          </a:r>
          <a:r>
            <a:rPr lang="fr-FR" sz="2500" kern="1200" dirty="0"/>
            <a:t> Absence d’envie totale</a:t>
          </a:r>
          <a:endParaRPr lang="en-US" sz="2500" kern="1200" dirty="0"/>
        </a:p>
        <a:p>
          <a:pPr marL="228600" lvl="1" indent="-228600" algn="l" defTabSz="1111250">
            <a:lnSpc>
              <a:spcPct val="90000"/>
            </a:lnSpc>
            <a:spcBef>
              <a:spcPct val="0"/>
            </a:spcBef>
            <a:spcAft>
              <a:spcPct val="15000"/>
            </a:spcAft>
            <a:buChar char="•"/>
          </a:pPr>
          <a:r>
            <a:rPr lang="fr-FR" sz="2500" kern="1200" dirty="0"/>
            <a:t>Problème trivial</a:t>
          </a:r>
          <a:endParaRPr lang="en-US" sz="2500" kern="1200" dirty="0"/>
        </a:p>
        <a:p>
          <a:pPr marL="228600" lvl="1" indent="-228600" algn="l" defTabSz="1111250">
            <a:lnSpc>
              <a:spcPct val="90000"/>
            </a:lnSpc>
            <a:spcBef>
              <a:spcPct val="0"/>
            </a:spcBef>
            <a:spcAft>
              <a:spcPct val="15000"/>
            </a:spcAft>
            <a:buChar char="•"/>
          </a:pPr>
          <a:endParaRPr lang="en-US" sz="2500" kern="1200" dirty="0"/>
        </a:p>
      </dsp:txBody>
      <dsp:txXfrm>
        <a:off x="0" y="434731"/>
        <a:ext cx="10515600" cy="1890000"/>
      </dsp:txXfrm>
    </dsp:sp>
    <dsp:sp modelId="{A4B97063-B860-4112-B925-B6BD17D10C93}">
      <dsp:nvSpPr>
        <dsp:cNvPr id="0" name=""/>
        <dsp:cNvSpPr/>
      </dsp:nvSpPr>
      <dsp:spPr>
        <a:xfrm>
          <a:off x="525780" y="65731"/>
          <a:ext cx="7360920" cy="738000"/>
        </a:xfrm>
        <a:prstGeom prst="roundRect">
          <a:avLst/>
        </a:prstGeom>
        <a:solidFill>
          <a:schemeClr val="bg2">
            <a:lumMod val="2500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1111250">
            <a:lnSpc>
              <a:spcPct val="90000"/>
            </a:lnSpc>
            <a:spcBef>
              <a:spcPct val="0"/>
            </a:spcBef>
            <a:spcAft>
              <a:spcPct val="35000"/>
            </a:spcAft>
            <a:buNone/>
          </a:pPr>
          <a:r>
            <a:rPr lang="fr-FR" sz="2500" kern="1200" dirty="0"/>
            <a:t>Graphe </a:t>
          </a:r>
          <a:r>
            <a:rPr lang="fr-FR" sz="2500" b="1" kern="1200" dirty="0"/>
            <a:t>sans arêtes </a:t>
          </a:r>
          <a:r>
            <a:rPr lang="fr-FR" sz="2500" kern="1200" dirty="0"/>
            <a:t>: </a:t>
          </a:r>
          <a:endParaRPr lang="en-US" sz="2500" kern="1200" dirty="0"/>
        </a:p>
      </dsp:txBody>
      <dsp:txXfrm>
        <a:off x="561806" y="101757"/>
        <a:ext cx="7288868" cy="665948"/>
      </dsp:txXfrm>
    </dsp:sp>
    <dsp:sp modelId="{1CCB1AE6-EE3C-494C-8E08-940BC8B81872}">
      <dsp:nvSpPr>
        <dsp:cNvPr id="0" name=""/>
        <dsp:cNvSpPr/>
      </dsp:nvSpPr>
      <dsp:spPr>
        <a:xfrm>
          <a:off x="0" y="2828731"/>
          <a:ext cx="10515600" cy="1456875"/>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520700" rIns="816127" bIns="177800" numCol="1" spcCol="1270" anchor="t" anchorCtr="0">
          <a:noAutofit/>
        </a:bodyPr>
        <a:lstStyle/>
        <a:p>
          <a:pPr marL="228600" lvl="1" indent="-228600" algn="l" defTabSz="1111250">
            <a:lnSpc>
              <a:spcPct val="90000"/>
            </a:lnSpc>
            <a:spcBef>
              <a:spcPct val="0"/>
            </a:spcBef>
            <a:spcAft>
              <a:spcPct val="15000"/>
            </a:spcAft>
            <a:buChar char="•"/>
          </a:pPr>
          <a:r>
            <a:rPr lang="fr-FR" sz="2500" kern="1200"/>
            <a:t>Problème d’allocation sans envie classique</a:t>
          </a:r>
          <a:endParaRPr lang="en-US" sz="2500" kern="1200" dirty="0"/>
        </a:p>
        <a:p>
          <a:pPr marL="228600" lvl="1" indent="-228600" algn="l" defTabSz="1111250">
            <a:lnSpc>
              <a:spcPct val="90000"/>
            </a:lnSpc>
            <a:spcBef>
              <a:spcPct val="0"/>
            </a:spcBef>
            <a:spcAft>
              <a:spcPct val="15000"/>
            </a:spcAft>
            <a:buChar char="•"/>
          </a:pPr>
          <a:r>
            <a:rPr lang="fr-FR" sz="2500" kern="1200"/>
            <a:t>Difficulté computationnelle (</a:t>
          </a:r>
          <a:r>
            <a:rPr lang="fr-FR" sz="2500" b="1" kern="1200"/>
            <a:t>NP-Complet</a:t>
          </a:r>
          <a:r>
            <a:rPr lang="fr-FR" sz="2500" kern="1200"/>
            <a:t>)</a:t>
          </a:r>
          <a:endParaRPr lang="en-US" sz="2500" kern="1200"/>
        </a:p>
      </dsp:txBody>
      <dsp:txXfrm>
        <a:off x="0" y="2828731"/>
        <a:ext cx="10515600" cy="1456875"/>
      </dsp:txXfrm>
    </dsp:sp>
    <dsp:sp modelId="{8D31516A-033D-4C03-9DEB-9879B16C9C4D}">
      <dsp:nvSpPr>
        <dsp:cNvPr id="0" name=""/>
        <dsp:cNvSpPr/>
      </dsp:nvSpPr>
      <dsp:spPr>
        <a:xfrm>
          <a:off x="525780" y="2459731"/>
          <a:ext cx="7360920" cy="738000"/>
        </a:xfrm>
        <a:prstGeom prst="roundRect">
          <a:avLst/>
        </a:prstGeom>
        <a:solidFill>
          <a:srgbClr val="3A3A3A"/>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1111250">
            <a:lnSpc>
              <a:spcPct val="90000"/>
            </a:lnSpc>
            <a:spcBef>
              <a:spcPct val="0"/>
            </a:spcBef>
            <a:spcAft>
              <a:spcPct val="35000"/>
            </a:spcAft>
            <a:buNone/>
          </a:pPr>
          <a:r>
            <a:rPr lang="fr-FR" sz="2500" kern="1200" dirty="0"/>
            <a:t>Graphe complet (clique totale): </a:t>
          </a:r>
          <a:endParaRPr lang="en-US" sz="2500" kern="1200" dirty="0"/>
        </a:p>
      </dsp:txBody>
      <dsp:txXfrm>
        <a:off x="561806" y="2495757"/>
        <a:ext cx="7288868" cy="66594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06BC5A-9936-4A82-AB33-76CD6629A373}">
      <dsp:nvSpPr>
        <dsp:cNvPr id="0" name=""/>
        <dsp:cNvSpPr/>
      </dsp:nvSpPr>
      <dsp:spPr>
        <a:xfrm>
          <a:off x="0" y="473"/>
          <a:ext cx="10506456" cy="0"/>
        </a:xfrm>
        <a:prstGeom prst="line">
          <a:avLst/>
        </a:prstGeom>
        <a:solidFill>
          <a:schemeClr val="dk2">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4E42496-12A0-4453-9E69-3DEB5EAF02ED}">
      <dsp:nvSpPr>
        <dsp:cNvPr id="0" name=""/>
        <dsp:cNvSpPr/>
      </dsp:nvSpPr>
      <dsp:spPr>
        <a:xfrm>
          <a:off x="0" y="473"/>
          <a:ext cx="10506456" cy="775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fr-FR" sz="1500" kern="1200"/>
            <a:t>Les deux articles explorent la complexité et les solutions d'allocations sans envie locale dans des réseaux, montrant que :</a:t>
          </a:r>
          <a:endParaRPr lang="en-US" sz="1500" kern="1200" dirty="0"/>
        </a:p>
      </dsp:txBody>
      <dsp:txXfrm>
        <a:off x="0" y="473"/>
        <a:ext cx="10506456" cy="775200"/>
      </dsp:txXfrm>
    </dsp:sp>
    <dsp:sp modelId="{DA082297-4856-4E15-B2FB-2C0A635E6A0E}">
      <dsp:nvSpPr>
        <dsp:cNvPr id="0" name=""/>
        <dsp:cNvSpPr/>
      </dsp:nvSpPr>
      <dsp:spPr>
        <a:xfrm>
          <a:off x="0" y="775673"/>
          <a:ext cx="10506456" cy="0"/>
        </a:xfrm>
        <a:prstGeom prst="line">
          <a:avLst/>
        </a:prstGeom>
        <a:solidFill>
          <a:schemeClr val="dk2">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EB0B5B7-063D-4713-AEBB-CF7B36C01E03}">
      <dsp:nvSpPr>
        <dsp:cNvPr id="0" name=""/>
        <dsp:cNvSpPr/>
      </dsp:nvSpPr>
      <dsp:spPr>
        <a:xfrm>
          <a:off x="0" y="775673"/>
          <a:ext cx="10506456" cy="775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fr-FR" sz="1500" b="1" i="0" kern="1200" baseline="0"/>
            <a:t>Complexité dépendante des structures de graphes :</a:t>
          </a:r>
          <a:r>
            <a:rPr lang="fr-FR" sz="1500" kern="1200"/>
            <a:t> </a:t>
          </a:r>
          <a:r>
            <a:rPr lang="fr-FR" sz="1500" b="0" i="0" kern="1200" baseline="0"/>
            <a:t>Les graphes influencent fortement la tractabilité des problèmes. Les allocations sur des graphes acycliques dirigés (DAGs) peuvent être résolues en temps polynomial, mais les graphes plus complexes (fortement connexes ou avec cycles) augmentent la difficulté, allant jusqu’à la NP-difficulté.</a:t>
          </a:r>
          <a:endParaRPr lang="en-US" sz="1500" kern="1200"/>
        </a:p>
      </dsp:txBody>
      <dsp:txXfrm>
        <a:off x="0" y="775673"/>
        <a:ext cx="10506456" cy="775200"/>
      </dsp:txXfrm>
    </dsp:sp>
    <dsp:sp modelId="{60AFB99D-246F-48C9-8366-101916C43827}">
      <dsp:nvSpPr>
        <dsp:cNvPr id="0" name=""/>
        <dsp:cNvSpPr/>
      </dsp:nvSpPr>
      <dsp:spPr>
        <a:xfrm>
          <a:off x="0" y="1550873"/>
          <a:ext cx="10506456" cy="0"/>
        </a:xfrm>
        <a:prstGeom prst="line">
          <a:avLst/>
        </a:prstGeom>
        <a:solidFill>
          <a:schemeClr val="dk2">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A7D7BE3-DC6C-4C52-9ACD-F31F103A1DA9}">
      <dsp:nvSpPr>
        <dsp:cNvPr id="0" name=""/>
        <dsp:cNvSpPr/>
      </dsp:nvSpPr>
      <dsp:spPr>
        <a:xfrm>
          <a:off x="0" y="1550873"/>
          <a:ext cx="10506456" cy="775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fr-FR" sz="1500" b="1" i="0" kern="1200" baseline="0"/>
            <a:t>Les allocations envie-free ne garantissent pas l’équité : </a:t>
          </a:r>
          <a:r>
            <a:rPr lang="fr-FR" sz="1500" b="0" i="0" kern="1200" baseline="0"/>
            <a:t>Une allocation </a:t>
          </a:r>
          <a:r>
            <a:rPr lang="fr-FR" sz="1500" b="1" i="0" kern="1200" baseline="0"/>
            <a:t>envy-free</a:t>
          </a:r>
          <a:r>
            <a:rPr lang="fr-FR" sz="1500" b="0" i="0" kern="1200" baseline="0"/>
            <a:t> (sans envie) n’assure pas une distribution équitable des ressources. Des allocations peuvent être Pareto-optimales ou sans envie, mais échouer à respecter les principes d’équité basés sur les besoins ou les contributions des agents.</a:t>
          </a:r>
          <a:endParaRPr lang="en-US" sz="1500" kern="1200" dirty="0"/>
        </a:p>
      </dsp:txBody>
      <dsp:txXfrm>
        <a:off x="0" y="1550873"/>
        <a:ext cx="10506456" cy="775200"/>
      </dsp:txXfrm>
    </dsp:sp>
    <dsp:sp modelId="{F85EA22E-56F8-4F41-BC7D-DF1CA16AC120}">
      <dsp:nvSpPr>
        <dsp:cNvPr id="0" name=""/>
        <dsp:cNvSpPr/>
      </dsp:nvSpPr>
      <dsp:spPr>
        <a:xfrm>
          <a:off x="0" y="2326074"/>
          <a:ext cx="10506456" cy="0"/>
        </a:xfrm>
        <a:prstGeom prst="line">
          <a:avLst/>
        </a:prstGeom>
        <a:solidFill>
          <a:schemeClr val="dk2">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4EDAA26-7A72-4D10-A3AC-7637926CEA7A}">
      <dsp:nvSpPr>
        <dsp:cNvPr id="0" name=""/>
        <dsp:cNvSpPr/>
      </dsp:nvSpPr>
      <dsp:spPr>
        <a:xfrm>
          <a:off x="0" y="2326074"/>
          <a:ext cx="10506456" cy="775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fr-FR" sz="1500" b="1" i="0" kern="1200" baseline="0"/>
            <a:t>Exploitation des paramètres des graphes :</a:t>
          </a:r>
          <a:r>
            <a:rPr lang="fr-FR" sz="1500" kern="1200"/>
            <a:t> </a:t>
          </a:r>
          <a:r>
            <a:rPr lang="fr-FR" sz="1500" b="0" i="0" kern="1200" baseline="0"/>
            <a:t>L’introduction de </a:t>
          </a:r>
          <a:r>
            <a:rPr lang="fr-FR" sz="1500" b="1" i="0" kern="1200" baseline="0"/>
            <a:t>paramètres supplémentaires</a:t>
          </a:r>
          <a:r>
            <a:rPr lang="fr-FR" sz="1500" b="0" i="0" kern="1200" baseline="0"/>
            <a:t> (degré des agents, utilités maximales) permet d’affiner les modèles de tractabilité. Les résultats varient en fonction de la topologie du réseau, avec des graphes plus simples (par exemple, graphes locaux) facilitant les calculs.</a:t>
          </a:r>
          <a:endParaRPr lang="en-US" sz="1500" kern="1200"/>
        </a:p>
      </dsp:txBody>
      <dsp:txXfrm>
        <a:off x="0" y="2326074"/>
        <a:ext cx="10506456" cy="775200"/>
      </dsp:txXfrm>
    </dsp:sp>
    <dsp:sp modelId="{2428C773-A3BE-4D85-9E1F-90AFBC41C5D9}">
      <dsp:nvSpPr>
        <dsp:cNvPr id="0" name=""/>
        <dsp:cNvSpPr/>
      </dsp:nvSpPr>
      <dsp:spPr>
        <a:xfrm>
          <a:off x="0" y="3101274"/>
          <a:ext cx="10506456" cy="0"/>
        </a:xfrm>
        <a:prstGeom prst="line">
          <a:avLst/>
        </a:prstGeom>
        <a:solidFill>
          <a:schemeClr val="dk2">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1574690-D749-4B9F-B0B2-7E0B7224EEAC}">
      <dsp:nvSpPr>
        <dsp:cNvPr id="0" name=""/>
        <dsp:cNvSpPr/>
      </dsp:nvSpPr>
      <dsp:spPr>
        <a:xfrm>
          <a:off x="0" y="3101274"/>
          <a:ext cx="10506456" cy="775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fr-FR" sz="1500" kern="1200"/>
            <a:t>Ces travaux ouvrent la voie à des recherches futures sur des classes de graphes spécifiques, des préférences restreintes et des extensions pratiques pour des contextes sociaux et collaboratifs.</a:t>
          </a:r>
          <a:endParaRPr lang="en-US" sz="1500" kern="1200" dirty="0"/>
        </a:p>
      </dsp:txBody>
      <dsp:txXfrm>
        <a:off x="0" y="3101274"/>
        <a:ext cx="10506456" cy="77520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203561-EFEC-4A87-BA01-2011F4167ACA}" type="datetimeFigureOut">
              <a:rPr lang="fr-FR" smtClean="0"/>
              <a:t>21/11/2024</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D678BA-1BD9-42FD-BA12-5D874B21CF42}" type="slidenum">
              <a:rPr lang="fr-FR" smtClean="0"/>
              <a:t>‹N°›</a:t>
            </a:fld>
            <a:endParaRPr lang="fr-FR"/>
          </a:p>
        </p:txBody>
      </p:sp>
    </p:spTree>
    <p:extLst>
      <p:ext uri="{BB962C8B-B14F-4D97-AF65-F5344CB8AC3E}">
        <p14:creationId xmlns:p14="http://schemas.microsoft.com/office/powerpoint/2010/main" val="22395283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A8A80BA-7391-2B40-45B5-1FF0264E931C}"/>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A92D082B-B483-F30A-0723-31B2FDBEE53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0936B593-E158-6E12-2670-8C1E95F49BC9}"/>
              </a:ext>
            </a:extLst>
          </p:cNvPr>
          <p:cNvSpPr>
            <a:spLocks noGrp="1"/>
          </p:cNvSpPr>
          <p:nvPr>
            <p:ph type="dt" sz="half" idx="10"/>
          </p:nvPr>
        </p:nvSpPr>
        <p:spPr/>
        <p:txBody>
          <a:bodyPr/>
          <a:lstStyle/>
          <a:p>
            <a:fld id="{FDB960E7-F402-4B7B-81B0-42F887F606E4}" type="datetimeFigureOut">
              <a:rPr lang="fr-FR" smtClean="0"/>
              <a:t>21/11/2024</a:t>
            </a:fld>
            <a:endParaRPr lang="fr-FR"/>
          </a:p>
        </p:txBody>
      </p:sp>
      <p:sp>
        <p:nvSpPr>
          <p:cNvPr id="5" name="Espace réservé du pied de page 4">
            <a:extLst>
              <a:ext uri="{FF2B5EF4-FFF2-40B4-BE49-F238E27FC236}">
                <a16:creationId xmlns:a16="http://schemas.microsoft.com/office/drawing/2014/main" id="{AC9AEBAE-528B-713D-E371-3AEBD7319036}"/>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A8FDF294-4800-053D-6E83-94117342FDD4}"/>
              </a:ext>
            </a:extLst>
          </p:cNvPr>
          <p:cNvSpPr>
            <a:spLocks noGrp="1"/>
          </p:cNvSpPr>
          <p:nvPr>
            <p:ph type="sldNum" sz="quarter" idx="12"/>
          </p:nvPr>
        </p:nvSpPr>
        <p:spPr/>
        <p:txBody>
          <a:bodyPr/>
          <a:lstStyle/>
          <a:p>
            <a:fld id="{8EEF1BEC-A769-4254-A3CF-898035B178DF}" type="slidenum">
              <a:rPr lang="fr-FR" smtClean="0"/>
              <a:t>‹N°›</a:t>
            </a:fld>
            <a:endParaRPr lang="fr-FR"/>
          </a:p>
        </p:txBody>
      </p:sp>
    </p:spTree>
    <p:extLst>
      <p:ext uri="{BB962C8B-B14F-4D97-AF65-F5344CB8AC3E}">
        <p14:creationId xmlns:p14="http://schemas.microsoft.com/office/powerpoint/2010/main" val="3650606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576FA40-263C-21B7-60BD-1C2E9EAF10C8}"/>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3937D2C4-2B60-ABA8-54B3-DB26DDBF8921}"/>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CE379433-F460-37CA-B06F-3738631E5077}"/>
              </a:ext>
            </a:extLst>
          </p:cNvPr>
          <p:cNvSpPr>
            <a:spLocks noGrp="1"/>
          </p:cNvSpPr>
          <p:nvPr>
            <p:ph type="dt" sz="half" idx="10"/>
          </p:nvPr>
        </p:nvSpPr>
        <p:spPr/>
        <p:txBody>
          <a:bodyPr/>
          <a:lstStyle/>
          <a:p>
            <a:fld id="{FDB960E7-F402-4B7B-81B0-42F887F606E4}" type="datetimeFigureOut">
              <a:rPr lang="fr-FR" smtClean="0"/>
              <a:t>21/11/2024</a:t>
            </a:fld>
            <a:endParaRPr lang="fr-FR"/>
          </a:p>
        </p:txBody>
      </p:sp>
      <p:sp>
        <p:nvSpPr>
          <p:cNvPr id="5" name="Espace réservé du pied de page 4">
            <a:extLst>
              <a:ext uri="{FF2B5EF4-FFF2-40B4-BE49-F238E27FC236}">
                <a16:creationId xmlns:a16="http://schemas.microsoft.com/office/drawing/2014/main" id="{26FC05B3-B34F-A9B8-C5DF-9C9C046D4CD2}"/>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21B2B055-601B-327E-BDAA-4016668651C4}"/>
              </a:ext>
            </a:extLst>
          </p:cNvPr>
          <p:cNvSpPr>
            <a:spLocks noGrp="1"/>
          </p:cNvSpPr>
          <p:nvPr>
            <p:ph type="sldNum" sz="quarter" idx="12"/>
          </p:nvPr>
        </p:nvSpPr>
        <p:spPr/>
        <p:txBody>
          <a:bodyPr/>
          <a:lstStyle/>
          <a:p>
            <a:fld id="{8EEF1BEC-A769-4254-A3CF-898035B178DF}" type="slidenum">
              <a:rPr lang="fr-FR" smtClean="0"/>
              <a:t>‹N°›</a:t>
            </a:fld>
            <a:endParaRPr lang="fr-FR"/>
          </a:p>
        </p:txBody>
      </p:sp>
    </p:spTree>
    <p:extLst>
      <p:ext uri="{BB962C8B-B14F-4D97-AF65-F5344CB8AC3E}">
        <p14:creationId xmlns:p14="http://schemas.microsoft.com/office/powerpoint/2010/main" val="41195951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351B6090-2BF6-A5A0-C62E-E66416262BA0}"/>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1E54D835-7E96-0941-DF93-30F3124A7050}"/>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D96DE1DF-06AD-1A44-8A16-417F9D3932D2}"/>
              </a:ext>
            </a:extLst>
          </p:cNvPr>
          <p:cNvSpPr>
            <a:spLocks noGrp="1"/>
          </p:cNvSpPr>
          <p:nvPr>
            <p:ph type="dt" sz="half" idx="10"/>
          </p:nvPr>
        </p:nvSpPr>
        <p:spPr/>
        <p:txBody>
          <a:bodyPr/>
          <a:lstStyle/>
          <a:p>
            <a:fld id="{FDB960E7-F402-4B7B-81B0-42F887F606E4}" type="datetimeFigureOut">
              <a:rPr lang="fr-FR" smtClean="0"/>
              <a:t>21/11/2024</a:t>
            </a:fld>
            <a:endParaRPr lang="fr-FR"/>
          </a:p>
        </p:txBody>
      </p:sp>
      <p:sp>
        <p:nvSpPr>
          <p:cNvPr id="5" name="Espace réservé du pied de page 4">
            <a:extLst>
              <a:ext uri="{FF2B5EF4-FFF2-40B4-BE49-F238E27FC236}">
                <a16:creationId xmlns:a16="http://schemas.microsoft.com/office/drawing/2014/main" id="{535A87D9-97CD-976C-67D3-617CECB2CC2A}"/>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6EC8CDBB-4787-810A-BB43-DA9689675052}"/>
              </a:ext>
            </a:extLst>
          </p:cNvPr>
          <p:cNvSpPr>
            <a:spLocks noGrp="1"/>
          </p:cNvSpPr>
          <p:nvPr>
            <p:ph type="sldNum" sz="quarter" idx="12"/>
          </p:nvPr>
        </p:nvSpPr>
        <p:spPr/>
        <p:txBody>
          <a:bodyPr/>
          <a:lstStyle/>
          <a:p>
            <a:fld id="{8EEF1BEC-A769-4254-A3CF-898035B178DF}" type="slidenum">
              <a:rPr lang="fr-FR" smtClean="0"/>
              <a:t>‹N°›</a:t>
            </a:fld>
            <a:endParaRPr lang="fr-FR"/>
          </a:p>
        </p:txBody>
      </p:sp>
    </p:spTree>
    <p:extLst>
      <p:ext uri="{BB962C8B-B14F-4D97-AF65-F5344CB8AC3E}">
        <p14:creationId xmlns:p14="http://schemas.microsoft.com/office/powerpoint/2010/main" val="4843480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re et contenu ">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7" name="Titre 6">
            <a:extLst>
              <a:ext uri="{FF2B5EF4-FFF2-40B4-BE49-F238E27FC236}">
                <a16:creationId xmlns:a16="http://schemas.microsoft.com/office/drawing/2014/main" id="{75B3424C-4925-A7F7-02CD-84526B2E22EF}"/>
              </a:ext>
            </a:extLst>
          </p:cNvPr>
          <p:cNvSpPr>
            <a:spLocks noGrp="1"/>
          </p:cNvSpPr>
          <p:nvPr>
            <p:ph type="title" hasCustomPrompt="1"/>
          </p:nvPr>
        </p:nvSpPr>
        <p:spPr>
          <a:xfrm>
            <a:off x="1468815" y="503852"/>
            <a:ext cx="9150675" cy="1427585"/>
          </a:xfrm>
        </p:spPr>
        <p:txBody>
          <a:bodyPr lIns="0" rtlCol="0">
            <a:normAutofit/>
          </a:bodyPr>
          <a:lstStyle>
            <a:lvl1pPr>
              <a:defRPr lang="fr-FR" sz="3600"/>
            </a:lvl1pPr>
          </a:lstStyle>
          <a:p>
            <a:pPr rtl="0"/>
            <a:r>
              <a:rPr lang="fr-FR"/>
              <a:t>Cliquez pour ajouter un titre</a:t>
            </a:r>
          </a:p>
        </p:txBody>
      </p:sp>
      <p:sp>
        <p:nvSpPr>
          <p:cNvPr id="2" name="Espace réservé du contenu 7">
            <a:extLst>
              <a:ext uri="{FF2B5EF4-FFF2-40B4-BE49-F238E27FC236}">
                <a16:creationId xmlns:a16="http://schemas.microsoft.com/office/drawing/2014/main" id="{AEA3C42D-C3E7-4F13-63E2-96D7A3B21113}"/>
              </a:ext>
            </a:extLst>
          </p:cNvPr>
          <p:cNvSpPr>
            <a:spLocks noGrp="1"/>
          </p:cNvSpPr>
          <p:nvPr>
            <p:ph sz="quarter" idx="12" hasCustomPrompt="1"/>
          </p:nvPr>
        </p:nvSpPr>
        <p:spPr>
          <a:xfrm>
            <a:off x="1450153" y="2108722"/>
            <a:ext cx="8552264" cy="4119463"/>
          </a:xfrm>
        </p:spPr>
        <p:txBody>
          <a:bodyPr lIns="0" tIns="0" rIns="0" bIns="0" rtlCol="0">
            <a:normAutofit/>
          </a:bodyPr>
          <a:lstStyle>
            <a:lvl1pPr marL="228600" indent="-228600">
              <a:lnSpc>
                <a:spcPct val="100000"/>
              </a:lnSpc>
              <a:spcBef>
                <a:spcPts val="0"/>
              </a:spcBef>
              <a:spcAft>
                <a:spcPts val="1200"/>
              </a:spcAft>
              <a:buFont typeface="Arial" panose="020B0604020202020204" pitchFamily="34" charset="0"/>
              <a:buChar char="•"/>
              <a:defRPr lang="fr-FR" sz="2000"/>
            </a:lvl1pPr>
            <a:lvl2pPr marL="685800" indent="-228600">
              <a:lnSpc>
                <a:spcPct val="100000"/>
              </a:lnSpc>
              <a:spcBef>
                <a:spcPts val="0"/>
              </a:spcBef>
              <a:spcAft>
                <a:spcPts val="1200"/>
              </a:spcAft>
              <a:buFont typeface="Arial" panose="020B0604020202020204" pitchFamily="34" charset="0"/>
              <a:buChar char="•"/>
              <a:defRPr lang="fr-FR" sz="2000"/>
            </a:lvl2pPr>
            <a:lvl3pPr marL="1143000" indent="-228600">
              <a:spcBef>
                <a:spcPts val="0"/>
              </a:spcBef>
              <a:spcAft>
                <a:spcPts val="1200"/>
              </a:spcAft>
              <a:buFont typeface="Arial" panose="020B0604020202020204" pitchFamily="34" charset="0"/>
              <a:buChar char="•"/>
              <a:defRPr lang="fr-FR" sz="2000"/>
            </a:lvl3pPr>
            <a:lvl4pPr marL="1600200" indent="-228600">
              <a:spcBef>
                <a:spcPts val="0"/>
              </a:spcBef>
              <a:spcAft>
                <a:spcPts val="1200"/>
              </a:spcAft>
              <a:buFont typeface="Arial" panose="020B0604020202020204" pitchFamily="34" charset="0"/>
              <a:buChar char="•"/>
              <a:defRPr lang="fr-FR" sz="2000"/>
            </a:lvl4pPr>
            <a:lvl5pPr marL="2057400" indent="-228600">
              <a:spcBef>
                <a:spcPts val="0"/>
              </a:spcBef>
              <a:spcAft>
                <a:spcPts val="1200"/>
              </a:spcAft>
              <a:buFont typeface="Arial" panose="020B0604020202020204" pitchFamily="34" charset="0"/>
              <a:buChar char="•"/>
              <a:defRPr lang="fr-FR" sz="2000"/>
            </a:lvl5pPr>
          </a:lstStyle>
          <a:p>
            <a:pPr lvl="0" rtl="0"/>
            <a:r>
              <a:rPr lang="fr-FR"/>
              <a:t>Cliquer pour ajouter du contenu</a:t>
            </a:r>
          </a:p>
          <a:p>
            <a:pPr lvl="1" rtl="0"/>
            <a:r>
              <a:rPr lang="fr-FR"/>
              <a:t>Deuxième niveau</a:t>
            </a:r>
          </a:p>
          <a:p>
            <a:pPr lvl="2" rtl="0"/>
            <a:r>
              <a:rPr lang="fr-FR"/>
              <a:t>Troisième niveau</a:t>
            </a:r>
          </a:p>
          <a:p>
            <a:pPr lvl="3" rtl="0"/>
            <a:r>
              <a:rPr lang="fr-FR"/>
              <a:t>Quatrième niveau</a:t>
            </a:r>
          </a:p>
          <a:p>
            <a:pPr lvl="4" rtl="0"/>
            <a:r>
              <a:rPr lang="fr-FR"/>
              <a:t>Cinquième niveau</a:t>
            </a:r>
          </a:p>
        </p:txBody>
      </p:sp>
      <p:cxnSp>
        <p:nvCxnSpPr>
          <p:cNvPr id="3" name="Connecteur droit 2">
            <a:extLst>
              <a:ext uri="{FF2B5EF4-FFF2-40B4-BE49-F238E27FC236}">
                <a16:creationId xmlns:a16="http://schemas.microsoft.com/office/drawing/2014/main" id="{45FE61D9-DA99-9DA5-5DD2-C4118066CA63}"/>
              </a:ext>
              <a:ext uri="{C183D7F6-B498-43B3-948B-1728B52AA6E4}">
                <adec:decorative xmlns:adec="http://schemas.microsoft.com/office/drawing/2017/decorative" val="1"/>
              </a:ext>
            </a:extLst>
          </p:cNvPr>
          <p:cNvCxnSpPr>
            <a:cxnSpLocks/>
          </p:cNvCxnSpPr>
          <p:nvPr userDrawn="1"/>
        </p:nvCxnSpPr>
        <p:spPr>
          <a:xfrm>
            <a:off x="896628" y="0"/>
            <a:ext cx="0" cy="5943600"/>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CE64603E-965E-E3BF-203B-F4D99428203D}"/>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sp>
        <p:nvSpPr>
          <p:cNvPr id="9" name="Espace réservé du numéro de diapositive 5">
            <a:extLst>
              <a:ext uri="{FF2B5EF4-FFF2-40B4-BE49-F238E27FC236}">
                <a16:creationId xmlns:a16="http://schemas.microsoft.com/office/drawing/2014/main" id="{5DABAFC1-3E76-DCE6-3A6D-E0020C5BE864}"/>
              </a:ext>
            </a:extLst>
          </p:cNvPr>
          <p:cNvSpPr>
            <a:spLocks noGrp="1"/>
          </p:cNvSpPr>
          <p:nvPr>
            <p:ph type="sldNum" sz="quarter" idx="15"/>
          </p:nvPr>
        </p:nvSpPr>
        <p:spPr>
          <a:xfrm>
            <a:off x="412136" y="5943601"/>
            <a:ext cx="968983" cy="651912"/>
          </a:xfrm>
        </p:spPr>
        <p:txBody>
          <a:bodyPr rtlCol="0"/>
          <a:lstStyle>
            <a:defPPr>
              <a:defRPr lang="fr-FR"/>
            </a:defPPr>
          </a:lstStyle>
          <a:p>
            <a:pPr rtl="0"/>
            <a:fld id="{18D65601-5AE2-46FC-B138-694DDD2B510D}" type="slidenum">
              <a:rPr lang="fr-FR" smtClean="0"/>
              <a:pPr/>
              <a:t>‹N°›</a:t>
            </a:fld>
            <a:endParaRPr lang="fr-FR" dirty="0"/>
          </a:p>
        </p:txBody>
      </p:sp>
    </p:spTree>
    <p:extLst>
      <p:ext uri="{BB962C8B-B14F-4D97-AF65-F5344CB8AC3E}">
        <p14:creationId xmlns:p14="http://schemas.microsoft.com/office/powerpoint/2010/main" val="826930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F14D576-2469-7E16-D1EB-2C0972EBF5B3}"/>
              </a:ext>
            </a:extLst>
          </p:cNvPr>
          <p:cNvSpPr>
            <a:spLocks noGrp="1"/>
          </p:cNvSpPr>
          <p:nvPr>
            <p:ph type="title"/>
          </p:nvPr>
        </p:nvSpPr>
        <p:spPr/>
        <p:txBody>
          <a:bodyPr/>
          <a:lstStyle>
            <a:lvl1pPr>
              <a:defRPr>
                <a:latin typeface="Tisa Offc Serif Pro" panose="02010504030101020102" pitchFamily="2" charset="0"/>
              </a:defRPr>
            </a:lvl1pPr>
          </a:lstStyle>
          <a:p>
            <a:r>
              <a:rPr lang="fr-FR" dirty="0"/>
              <a:t>Modifiez le style du titre</a:t>
            </a:r>
          </a:p>
        </p:txBody>
      </p:sp>
      <p:sp>
        <p:nvSpPr>
          <p:cNvPr id="3" name="Espace réservé du contenu 2">
            <a:extLst>
              <a:ext uri="{FF2B5EF4-FFF2-40B4-BE49-F238E27FC236}">
                <a16:creationId xmlns:a16="http://schemas.microsoft.com/office/drawing/2014/main" id="{E68A5782-4B54-B380-E64F-5067878EB88F}"/>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396001DB-B038-A9CC-6E21-B9D062B91FFF}"/>
              </a:ext>
            </a:extLst>
          </p:cNvPr>
          <p:cNvSpPr>
            <a:spLocks noGrp="1"/>
          </p:cNvSpPr>
          <p:nvPr>
            <p:ph type="dt" sz="half" idx="10"/>
          </p:nvPr>
        </p:nvSpPr>
        <p:spPr/>
        <p:txBody>
          <a:bodyPr/>
          <a:lstStyle/>
          <a:p>
            <a:fld id="{FDB960E7-F402-4B7B-81B0-42F887F606E4}" type="datetimeFigureOut">
              <a:rPr lang="fr-FR" smtClean="0"/>
              <a:t>21/11/2024</a:t>
            </a:fld>
            <a:endParaRPr lang="fr-FR"/>
          </a:p>
        </p:txBody>
      </p:sp>
      <p:sp>
        <p:nvSpPr>
          <p:cNvPr id="5" name="Espace réservé du pied de page 4">
            <a:extLst>
              <a:ext uri="{FF2B5EF4-FFF2-40B4-BE49-F238E27FC236}">
                <a16:creationId xmlns:a16="http://schemas.microsoft.com/office/drawing/2014/main" id="{70D6D496-64F6-BEF3-CB5B-90BD897E855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29E6CF66-3E0F-7E67-3099-EFB3C84F6D64}"/>
              </a:ext>
            </a:extLst>
          </p:cNvPr>
          <p:cNvSpPr>
            <a:spLocks noGrp="1"/>
          </p:cNvSpPr>
          <p:nvPr>
            <p:ph type="sldNum" sz="quarter" idx="12"/>
          </p:nvPr>
        </p:nvSpPr>
        <p:spPr/>
        <p:txBody>
          <a:bodyPr/>
          <a:lstStyle/>
          <a:p>
            <a:fld id="{8EEF1BEC-A769-4254-A3CF-898035B178DF}" type="slidenum">
              <a:rPr lang="fr-FR" smtClean="0"/>
              <a:t>‹N°›</a:t>
            </a:fld>
            <a:endParaRPr lang="fr-FR"/>
          </a:p>
        </p:txBody>
      </p:sp>
    </p:spTree>
    <p:extLst>
      <p:ext uri="{BB962C8B-B14F-4D97-AF65-F5344CB8AC3E}">
        <p14:creationId xmlns:p14="http://schemas.microsoft.com/office/powerpoint/2010/main" val="4098058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A0F24DD-0595-ECC1-5E28-CD6A9E05273E}"/>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E0B14C74-7A03-0DCF-BA98-B2F48447270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675412E6-78B7-41CF-A3FB-5C8020E05D4B}"/>
              </a:ext>
            </a:extLst>
          </p:cNvPr>
          <p:cNvSpPr>
            <a:spLocks noGrp="1"/>
          </p:cNvSpPr>
          <p:nvPr>
            <p:ph type="dt" sz="half" idx="10"/>
          </p:nvPr>
        </p:nvSpPr>
        <p:spPr/>
        <p:txBody>
          <a:bodyPr/>
          <a:lstStyle/>
          <a:p>
            <a:fld id="{FDB960E7-F402-4B7B-81B0-42F887F606E4}" type="datetimeFigureOut">
              <a:rPr lang="fr-FR" smtClean="0"/>
              <a:t>21/11/2024</a:t>
            </a:fld>
            <a:endParaRPr lang="fr-FR"/>
          </a:p>
        </p:txBody>
      </p:sp>
      <p:sp>
        <p:nvSpPr>
          <p:cNvPr id="5" name="Espace réservé du pied de page 4">
            <a:extLst>
              <a:ext uri="{FF2B5EF4-FFF2-40B4-BE49-F238E27FC236}">
                <a16:creationId xmlns:a16="http://schemas.microsoft.com/office/drawing/2014/main" id="{499CF1B4-DCE5-4748-2FA5-E7CB0A93AD36}"/>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C14CCB41-87C1-0038-BC92-25515C335B31}"/>
              </a:ext>
            </a:extLst>
          </p:cNvPr>
          <p:cNvSpPr>
            <a:spLocks noGrp="1"/>
          </p:cNvSpPr>
          <p:nvPr>
            <p:ph type="sldNum" sz="quarter" idx="12"/>
          </p:nvPr>
        </p:nvSpPr>
        <p:spPr/>
        <p:txBody>
          <a:bodyPr/>
          <a:lstStyle/>
          <a:p>
            <a:fld id="{8EEF1BEC-A769-4254-A3CF-898035B178DF}" type="slidenum">
              <a:rPr lang="fr-FR" smtClean="0"/>
              <a:t>‹N°›</a:t>
            </a:fld>
            <a:endParaRPr lang="fr-FR"/>
          </a:p>
        </p:txBody>
      </p:sp>
    </p:spTree>
    <p:extLst>
      <p:ext uri="{BB962C8B-B14F-4D97-AF65-F5344CB8AC3E}">
        <p14:creationId xmlns:p14="http://schemas.microsoft.com/office/powerpoint/2010/main" val="33791457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427C5FC-4CC9-40DA-6808-442B221EA0CB}"/>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85A248B3-8F85-DAA0-B6BC-A6B47B29E57A}"/>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9A7C8766-EAFA-FA6C-4FC6-7D785118FC9C}"/>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491C9D7C-A4B6-4723-61DE-2AE224112E61}"/>
              </a:ext>
            </a:extLst>
          </p:cNvPr>
          <p:cNvSpPr>
            <a:spLocks noGrp="1"/>
          </p:cNvSpPr>
          <p:nvPr>
            <p:ph type="dt" sz="half" idx="10"/>
          </p:nvPr>
        </p:nvSpPr>
        <p:spPr/>
        <p:txBody>
          <a:bodyPr/>
          <a:lstStyle/>
          <a:p>
            <a:fld id="{FDB960E7-F402-4B7B-81B0-42F887F606E4}" type="datetimeFigureOut">
              <a:rPr lang="fr-FR" smtClean="0"/>
              <a:t>21/11/2024</a:t>
            </a:fld>
            <a:endParaRPr lang="fr-FR"/>
          </a:p>
        </p:txBody>
      </p:sp>
      <p:sp>
        <p:nvSpPr>
          <p:cNvPr id="6" name="Espace réservé du pied de page 5">
            <a:extLst>
              <a:ext uri="{FF2B5EF4-FFF2-40B4-BE49-F238E27FC236}">
                <a16:creationId xmlns:a16="http://schemas.microsoft.com/office/drawing/2014/main" id="{F87D4493-0519-79CC-4252-D3514D25988E}"/>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C94ADAF4-38BF-8F0E-4BF7-D777892FEF14}"/>
              </a:ext>
            </a:extLst>
          </p:cNvPr>
          <p:cNvSpPr>
            <a:spLocks noGrp="1"/>
          </p:cNvSpPr>
          <p:nvPr>
            <p:ph type="sldNum" sz="quarter" idx="12"/>
          </p:nvPr>
        </p:nvSpPr>
        <p:spPr/>
        <p:txBody>
          <a:bodyPr/>
          <a:lstStyle/>
          <a:p>
            <a:fld id="{8EEF1BEC-A769-4254-A3CF-898035B178DF}" type="slidenum">
              <a:rPr lang="fr-FR" smtClean="0"/>
              <a:t>‹N°›</a:t>
            </a:fld>
            <a:endParaRPr lang="fr-FR"/>
          </a:p>
        </p:txBody>
      </p:sp>
    </p:spTree>
    <p:extLst>
      <p:ext uri="{BB962C8B-B14F-4D97-AF65-F5344CB8AC3E}">
        <p14:creationId xmlns:p14="http://schemas.microsoft.com/office/powerpoint/2010/main" val="42054918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E724556-8E5C-9FF9-430F-76E0FDD9CA86}"/>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28ACA1E6-00AE-A2EB-77E4-EC4F6D41C1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A930CD8C-9E28-28F8-4AD7-47295A804E74}"/>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205AA6C9-0323-E609-B7AC-BDE6A63B330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2E80B518-1412-00DB-D11B-2B0971B66D0E}"/>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A1415780-B57C-911B-897D-BE53CFAC65AD}"/>
              </a:ext>
            </a:extLst>
          </p:cNvPr>
          <p:cNvSpPr>
            <a:spLocks noGrp="1"/>
          </p:cNvSpPr>
          <p:nvPr>
            <p:ph type="dt" sz="half" idx="10"/>
          </p:nvPr>
        </p:nvSpPr>
        <p:spPr/>
        <p:txBody>
          <a:bodyPr/>
          <a:lstStyle/>
          <a:p>
            <a:fld id="{FDB960E7-F402-4B7B-81B0-42F887F606E4}" type="datetimeFigureOut">
              <a:rPr lang="fr-FR" smtClean="0"/>
              <a:t>21/11/2024</a:t>
            </a:fld>
            <a:endParaRPr lang="fr-FR"/>
          </a:p>
        </p:txBody>
      </p:sp>
      <p:sp>
        <p:nvSpPr>
          <p:cNvPr id="8" name="Espace réservé du pied de page 7">
            <a:extLst>
              <a:ext uri="{FF2B5EF4-FFF2-40B4-BE49-F238E27FC236}">
                <a16:creationId xmlns:a16="http://schemas.microsoft.com/office/drawing/2014/main" id="{45AE2C6C-7A82-F900-E683-EACD567D6B7A}"/>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6C1B6DD0-9F42-A541-40DB-A00F66B3DF03}"/>
              </a:ext>
            </a:extLst>
          </p:cNvPr>
          <p:cNvSpPr>
            <a:spLocks noGrp="1"/>
          </p:cNvSpPr>
          <p:nvPr>
            <p:ph type="sldNum" sz="quarter" idx="12"/>
          </p:nvPr>
        </p:nvSpPr>
        <p:spPr/>
        <p:txBody>
          <a:bodyPr/>
          <a:lstStyle/>
          <a:p>
            <a:fld id="{8EEF1BEC-A769-4254-A3CF-898035B178DF}" type="slidenum">
              <a:rPr lang="fr-FR" smtClean="0"/>
              <a:t>‹N°›</a:t>
            </a:fld>
            <a:endParaRPr lang="fr-FR"/>
          </a:p>
        </p:txBody>
      </p:sp>
    </p:spTree>
    <p:extLst>
      <p:ext uri="{BB962C8B-B14F-4D97-AF65-F5344CB8AC3E}">
        <p14:creationId xmlns:p14="http://schemas.microsoft.com/office/powerpoint/2010/main" val="2884266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7402A47-3070-09CE-BF76-70E496A1E050}"/>
              </a:ext>
            </a:extLst>
          </p:cNvPr>
          <p:cNvSpPr>
            <a:spLocks noGrp="1"/>
          </p:cNvSpPr>
          <p:nvPr>
            <p:ph type="title"/>
          </p:nvPr>
        </p:nvSpPr>
        <p:spPr/>
        <p:txBody>
          <a:bodyPr/>
          <a:lstStyle>
            <a:lvl1pPr>
              <a:defRPr>
                <a:latin typeface="Tisa Offc Serif Pro" panose="02010504030101020102" pitchFamily="2" charset="0"/>
              </a:defRPr>
            </a:lvl1pPr>
          </a:lstStyle>
          <a:p>
            <a:r>
              <a:rPr lang="fr-FR" dirty="0"/>
              <a:t>Modifiez le style du titre</a:t>
            </a:r>
          </a:p>
        </p:txBody>
      </p:sp>
      <p:sp>
        <p:nvSpPr>
          <p:cNvPr id="3" name="Espace réservé de la date 2">
            <a:extLst>
              <a:ext uri="{FF2B5EF4-FFF2-40B4-BE49-F238E27FC236}">
                <a16:creationId xmlns:a16="http://schemas.microsoft.com/office/drawing/2014/main" id="{9A9A8F7B-691E-84E7-C269-F9BBF3B5B73D}"/>
              </a:ext>
            </a:extLst>
          </p:cNvPr>
          <p:cNvSpPr>
            <a:spLocks noGrp="1"/>
          </p:cNvSpPr>
          <p:nvPr>
            <p:ph type="dt" sz="half" idx="10"/>
          </p:nvPr>
        </p:nvSpPr>
        <p:spPr/>
        <p:txBody>
          <a:bodyPr/>
          <a:lstStyle/>
          <a:p>
            <a:fld id="{FDB960E7-F402-4B7B-81B0-42F887F606E4}" type="datetimeFigureOut">
              <a:rPr lang="fr-FR" smtClean="0"/>
              <a:t>21/11/2024</a:t>
            </a:fld>
            <a:endParaRPr lang="fr-FR"/>
          </a:p>
        </p:txBody>
      </p:sp>
      <p:sp>
        <p:nvSpPr>
          <p:cNvPr id="4" name="Espace réservé du pied de page 3">
            <a:extLst>
              <a:ext uri="{FF2B5EF4-FFF2-40B4-BE49-F238E27FC236}">
                <a16:creationId xmlns:a16="http://schemas.microsoft.com/office/drawing/2014/main" id="{302A8542-773F-D1A1-90F0-C02D4067C5FB}"/>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EF68A8DB-E774-65BB-CC53-6E6327235216}"/>
              </a:ext>
            </a:extLst>
          </p:cNvPr>
          <p:cNvSpPr>
            <a:spLocks noGrp="1"/>
          </p:cNvSpPr>
          <p:nvPr>
            <p:ph type="sldNum" sz="quarter" idx="12"/>
          </p:nvPr>
        </p:nvSpPr>
        <p:spPr/>
        <p:txBody>
          <a:bodyPr/>
          <a:lstStyle/>
          <a:p>
            <a:fld id="{8EEF1BEC-A769-4254-A3CF-898035B178DF}" type="slidenum">
              <a:rPr lang="fr-FR" smtClean="0"/>
              <a:t>‹N°›</a:t>
            </a:fld>
            <a:endParaRPr lang="fr-FR"/>
          </a:p>
        </p:txBody>
      </p:sp>
    </p:spTree>
    <p:extLst>
      <p:ext uri="{BB962C8B-B14F-4D97-AF65-F5344CB8AC3E}">
        <p14:creationId xmlns:p14="http://schemas.microsoft.com/office/powerpoint/2010/main" val="644213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DABE385F-2C8D-E546-9C71-F64293472BDF}"/>
              </a:ext>
            </a:extLst>
          </p:cNvPr>
          <p:cNvSpPr>
            <a:spLocks noGrp="1"/>
          </p:cNvSpPr>
          <p:nvPr>
            <p:ph type="dt" sz="half" idx="10"/>
          </p:nvPr>
        </p:nvSpPr>
        <p:spPr/>
        <p:txBody>
          <a:bodyPr/>
          <a:lstStyle/>
          <a:p>
            <a:fld id="{FDB960E7-F402-4B7B-81B0-42F887F606E4}" type="datetimeFigureOut">
              <a:rPr lang="fr-FR" smtClean="0"/>
              <a:t>21/11/2024</a:t>
            </a:fld>
            <a:endParaRPr lang="fr-FR"/>
          </a:p>
        </p:txBody>
      </p:sp>
      <p:sp>
        <p:nvSpPr>
          <p:cNvPr id="3" name="Espace réservé du pied de page 2">
            <a:extLst>
              <a:ext uri="{FF2B5EF4-FFF2-40B4-BE49-F238E27FC236}">
                <a16:creationId xmlns:a16="http://schemas.microsoft.com/office/drawing/2014/main" id="{A3D50BF9-2D07-686A-B5B8-E84233FA469D}"/>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676F045B-59E3-634F-5716-042321E9F42D}"/>
              </a:ext>
            </a:extLst>
          </p:cNvPr>
          <p:cNvSpPr>
            <a:spLocks noGrp="1"/>
          </p:cNvSpPr>
          <p:nvPr>
            <p:ph type="sldNum" sz="quarter" idx="12"/>
          </p:nvPr>
        </p:nvSpPr>
        <p:spPr/>
        <p:txBody>
          <a:bodyPr/>
          <a:lstStyle/>
          <a:p>
            <a:fld id="{8EEF1BEC-A769-4254-A3CF-898035B178DF}" type="slidenum">
              <a:rPr lang="fr-FR" smtClean="0"/>
              <a:t>‹N°›</a:t>
            </a:fld>
            <a:endParaRPr lang="fr-FR"/>
          </a:p>
        </p:txBody>
      </p:sp>
    </p:spTree>
    <p:extLst>
      <p:ext uri="{BB962C8B-B14F-4D97-AF65-F5344CB8AC3E}">
        <p14:creationId xmlns:p14="http://schemas.microsoft.com/office/powerpoint/2010/main" val="3988938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10FCC33-15A3-1E20-D2E5-93F5883B75D0}"/>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F6FBFC33-C7EE-A765-58EA-24728D3264C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ABA68412-CB7F-D956-EF25-0ED81DA57E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46E4EED9-4CE2-2392-0795-222301184D7E}"/>
              </a:ext>
            </a:extLst>
          </p:cNvPr>
          <p:cNvSpPr>
            <a:spLocks noGrp="1"/>
          </p:cNvSpPr>
          <p:nvPr>
            <p:ph type="dt" sz="half" idx="10"/>
          </p:nvPr>
        </p:nvSpPr>
        <p:spPr/>
        <p:txBody>
          <a:bodyPr/>
          <a:lstStyle/>
          <a:p>
            <a:fld id="{FDB960E7-F402-4B7B-81B0-42F887F606E4}" type="datetimeFigureOut">
              <a:rPr lang="fr-FR" smtClean="0"/>
              <a:t>21/11/2024</a:t>
            </a:fld>
            <a:endParaRPr lang="fr-FR"/>
          </a:p>
        </p:txBody>
      </p:sp>
      <p:sp>
        <p:nvSpPr>
          <p:cNvPr id="6" name="Espace réservé du pied de page 5">
            <a:extLst>
              <a:ext uri="{FF2B5EF4-FFF2-40B4-BE49-F238E27FC236}">
                <a16:creationId xmlns:a16="http://schemas.microsoft.com/office/drawing/2014/main" id="{11EDC4E0-0C03-14C2-8EDC-0734C9C17E8C}"/>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EBE14250-92F7-62A4-8D4C-C02295106299}"/>
              </a:ext>
            </a:extLst>
          </p:cNvPr>
          <p:cNvSpPr>
            <a:spLocks noGrp="1"/>
          </p:cNvSpPr>
          <p:nvPr>
            <p:ph type="sldNum" sz="quarter" idx="12"/>
          </p:nvPr>
        </p:nvSpPr>
        <p:spPr/>
        <p:txBody>
          <a:bodyPr/>
          <a:lstStyle/>
          <a:p>
            <a:fld id="{8EEF1BEC-A769-4254-A3CF-898035B178DF}" type="slidenum">
              <a:rPr lang="fr-FR" smtClean="0"/>
              <a:t>‹N°›</a:t>
            </a:fld>
            <a:endParaRPr lang="fr-FR"/>
          </a:p>
        </p:txBody>
      </p:sp>
    </p:spTree>
    <p:extLst>
      <p:ext uri="{BB962C8B-B14F-4D97-AF65-F5344CB8AC3E}">
        <p14:creationId xmlns:p14="http://schemas.microsoft.com/office/powerpoint/2010/main" val="10770002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1B63B05-86BB-679B-253A-7E5C423231AB}"/>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793A04C6-2439-A7A3-1196-12BC4B28358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5F0A8ADF-7FE0-D415-D53D-F746B1B99F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D9DD272E-4C6F-81D0-97C5-7A3C06344E3C}"/>
              </a:ext>
            </a:extLst>
          </p:cNvPr>
          <p:cNvSpPr>
            <a:spLocks noGrp="1"/>
          </p:cNvSpPr>
          <p:nvPr>
            <p:ph type="dt" sz="half" idx="10"/>
          </p:nvPr>
        </p:nvSpPr>
        <p:spPr/>
        <p:txBody>
          <a:bodyPr/>
          <a:lstStyle/>
          <a:p>
            <a:fld id="{FDB960E7-F402-4B7B-81B0-42F887F606E4}" type="datetimeFigureOut">
              <a:rPr lang="fr-FR" smtClean="0"/>
              <a:t>21/11/2024</a:t>
            </a:fld>
            <a:endParaRPr lang="fr-FR"/>
          </a:p>
        </p:txBody>
      </p:sp>
      <p:sp>
        <p:nvSpPr>
          <p:cNvPr id="6" name="Espace réservé du pied de page 5">
            <a:extLst>
              <a:ext uri="{FF2B5EF4-FFF2-40B4-BE49-F238E27FC236}">
                <a16:creationId xmlns:a16="http://schemas.microsoft.com/office/drawing/2014/main" id="{5EFB8E33-47E0-5DA1-F8A6-838BC63DB43E}"/>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06BA490B-8BE8-497F-CB65-07290EA1BE8F}"/>
              </a:ext>
            </a:extLst>
          </p:cNvPr>
          <p:cNvSpPr>
            <a:spLocks noGrp="1"/>
          </p:cNvSpPr>
          <p:nvPr>
            <p:ph type="sldNum" sz="quarter" idx="12"/>
          </p:nvPr>
        </p:nvSpPr>
        <p:spPr/>
        <p:txBody>
          <a:bodyPr/>
          <a:lstStyle/>
          <a:p>
            <a:fld id="{8EEF1BEC-A769-4254-A3CF-898035B178DF}" type="slidenum">
              <a:rPr lang="fr-FR" smtClean="0"/>
              <a:t>‹N°›</a:t>
            </a:fld>
            <a:endParaRPr lang="fr-FR"/>
          </a:p>
        </p:txBody>
      </p:sp>
    </p:spTree>
    <p:extLst>
      <p:ext uri="{BB962C8B-B14F-4D97-AF65-F5344CB8AC3E}">
        <p14:creationId xmlns:p14="http://schemas.microsoft.com/office/powerpoint/2010/main" val="41517694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8405D093-0DF2-9862-75E8-828A15CF8E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3864CD43-1FA3-199A-D5DC-A641C268A9D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31D90558-2AA4-B8EE-9E75-E08838E2D4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DB960E7-F402-4B7B-81B0-42F887F606E4}" type="datetimeFigureOut">
              <a:rPr lang="fr-FR" smtClean="0"/>
              <a:t>21/11/2024</a:t>
            </a:fld>
            <a:endParaRPr lang="fr-FR"/>
          </a:p>
        </p:txBody>
      </p:sp>
      <p:sp>
        <p:nvSpPr>
          <p:cNvPr id="5" name="Espace réservé du pied de page 4">
            <a:extLst>
              <a:ext uri="{FF2B5EF4-FFF2-40B4-BE49-F238E27FC236}">
                <a16:creationId xmlns:a16="http://schemas.microsoft.com/office/drawing/2014/main" id="{247795A1-53D8-6678-F0A8-6B0C6AF6C7F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6E28EFB7-9B51-B447-E573-14768153C0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EEF1BEC-A769-4254-A3CF-898035B178DF}" type="slidenum">
              <a:rPr lang="fr-FR" smtClean="0"/>
              <a:t>‹N°›</a:t>
            </a:fld>
            <a:endParaRPr lang="fr-FR"/>
          </a:p>
        </p:txBody>
      </p:sp>
    </p:spTree>
    <p:extLst>
      <p:ext uri="{BB962C8B-B14F-4D97-AF65-F5344CB8AC3E}">
        <p14:creationId xmlns:p14="http://schemas.microsoft.com/office/powerpoint/2010/main" val="12769330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D81654C8-3ABC-480A-C047-43DEF62E0409}"/>
              </a:ext>
            </a:extLst>
          </p:cNvPr>
          <p:cNvSpPr>
            <a:spLocks noGrp="1"/>
          </p:cNvSpPr>
          <p:nvPr>
            <p:ph type="ctrTitle"/>
          </p:nvPr>
        </p:nvSpPr>
        <p:spPr>
          <a:xfrm>
            <a:off x="838200" y="451381"/>
            <a:ext cx="10512552" cy="4066540"/>
          </a:xfrm>
        </p:spPr>
        <p:txBody>
          <a:bodyPr anchor="b">
            <a:normAutofit/>
          </a:bodyPr>
          <a:lstStyle/>
          <a:p>
            <a:pPr algn="l"/>
            <a:r>
              <a:rPr lang="fr-FR" sz="6600" dirty="0">
                <a:latin typeface="Tisa Offc Serif Pro" panose="02010504030101020102" pitchFamily="2" charset="0"/>
              </a:rPr>
              <a:t>Local </a:t>
            </a:r>
            <a:r>
              <a:rPr lang="fr-FR" sz="6600" dirty="0" err="1">
                <a:latin typeface="Tisa Offc Serif Pro" panose="02010504030101020102" pitchFamily="2" charset="0"/>
              </a:rPr>
              <a:t>envy-freeness</a:t>
            </a:r>
            <a:endParaRPr lang="fr-FR" sz="6600" dirty="0"/>
          </a:p>
        </p:txBody>
      </p:sp>
      <p:sp>
        <p:nvSpPr>
          <p:cNvPr id="3" name="Espace réservé du contenu 2">
            <a:extLst>
              <a:ext uri="{FF2B5EF4-FFF2-40B4-BE49-F238E27FC236}">
                <a16:creationId xmlns:a16="http://schemas.microsoft.com/office/drawing/2014/main" id="{231265CD-9CBE-3298-168D-72D9C795114A}"/>
              </a:ext>
            </a:extLst>
          </p:cNvPr>
          <p:cNvSpPr>
            <a:spLocks noGrp="1"/>
          </p:cNvSpPr>
          <p:nvPr>
            <p:ph type="subTitle" idx="1"/>
          </p:nvPr>
        </p:nvSpPr>
        <p:spPr>
          <a:xfrm>
            <a:off x="838199" y="4983276"/>
            <a:ext cx="10512552" cy="1126680"/>
          </a:xfrm>
        </p:spPr>
        <p:txBody>
          <a:bodyPr>
            <a:normAutofit/>
          </a:bodyPr>
          <a:lstStyle/>
          <a:p>
            <a:pPr algn="l"/>
            <a:r>
              <a:rPr lang="en-US" dirty="0"/>
              <a:t>Local envy-freeness in house allocation problems</a:t>
            </a:r>
          </a:p>
          <a:p>
            <a:pPr algn="l"/>
            <a:r>
              <a:rPr lang="en-US" dirty="0"/>
              <a:t>Envy-free allocations respecting social networks</a:t>
            </a:r>
            <a:endParaRPr lang="fr-FR" dirty="0"/>
          </a:p>
          <a:p>
            <a:pPr algn="l"/>
            <a:endParaRPr lang="fr-FR" dirty="0"/>
          </a:p>
        </p:txBody>
      </p:sp>
      <p:sp>
        <p:nvSpPr>
          <p:cNvPr id="11"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14">
            <a:extLst>
              <a:ext uri="{FF2B5EF4-FFF2-40B4-BE49-F238E27FC236}">
                <a16:creationId xmlns:a16="http://schemas.microsoft.com/office/drawing/2014/main" id="{F993E9C8-128C-B2AC-E78A-DB54A37E688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0" y="6463242"/>
            <a:ext cx="1032047" cy="394758"/>
          </a:xfrm>
          <a:custGeom>
            <a:avLst/>
            <a:gdLst/>
            <a:ahLst/>
            <a:cxnLst/>
            <a:rect l="l" t="t" r="r" b="b"/>
            <a:pathLst>
              <a:path w="4141760" h="4377846">
                <a:moveTo>
                  <a:pt x="0" y="0"/>
                </a:moveTo>
                <a:lnTo>
                  <a:pt x="4141760" y="0"/>
                </a:lnTo>
                <a:lnTo>
                  <a:pt x="4141760" y="4377846"/>
                </a:lnTo>
                <a:lnTo>
                  <a:pt x="0" y="4377846"/>
                </a:lnTo>
                <a:close/>
              </a:path>
            </a:pathLst>
          </a:custGeom>
          <a:noFill/>
          <a:extLst>
            <a:ext uri="{909E8E84-426E-40DD-AFC4-6F175D3DCCD1}">
              <a14:hiddenFill xmlns:a14="http://schemas.microsoft.com/office/drawing/2010/main">
                <a:solidFill>
                  <a:srgbClr val="FFFFFF"/>
                </a:solidFill>
              </a14:hiddenFill>
            </a:ext>
          </a:extLst>
        </p:spPr>
      </p:pic>
      <p:sp>
        <p:nvSpPr>
          <p:cNvPr id="6" name="ZoneTexte 5">
            <a:extLst>
              <a:ext uri="{FF2B5EF4-FFF2-40B4-BE49-F238E27FC236}">
                <a16:creationId xmlns:a16="http://schemas.microsoft.com/office/drawing/2014/main" id="{F30D10F5-06E6-3B9E-997B-C4E315EF34AB}"/>
              </a:ext>
            </a:extLst>
          </p:cNvPr>
          <p:cNvSpPr txBox="1"/>
          <p:nvPr/>
        </p:nvSpPr>
        <p:spPr>
          <a:xfrm>
            <a:off x="9216224" y="6550223"/>
            <a:ext cx="3848100" cy="307777"/>
          </a:xfrm>
          <a:prstGeom prst="rect">
            <a:avLst/>
          </a:prstGeom>
          <a:noFill/>
        </p:spPr>
        <p:txBody>
          <a:bodyPr wrap="square" rtlCol="0">
            <a:spAutoFit/>
          </a:bodyPr>
          <a:lstStyle/>
          <a:p>
            <a:pPr>
              <a:spcAft>
                <a:spcPts val="600"/>
              </a:spcAft>
            </a:pPr>
            <a:r>
              <a:rPr lang="fr-FR" sz="1400" dirty="0"/>
              <a:t>Mohamed </a:t>
            </a:r>
            <a:r>
              <a:rPr lang="fr-FR" sz="1400" dirty="0" err="1"/>
              <a:t>Azzaoui</a:t>
            </a:r>
            <a:r>
              <a:rPr lang="fr-FR" sz="1400" dirty="0"/>
              <a:t> &amp; Nassim Lattab</a:t>
            </a:r>
          </a:p>
        </p:txBody>
      </p:sp>
    </p:spTree>
    <p:extLst>
      <p:ext uri="{BB962C8B-B14F-4D97-AF65-F5344CB8AC3E}">
        <p14:creationId xmlns:p14="http://schemas.microsoft.com/office/powerpoint/2010/main" val="13887868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210107-540A-F02B-7C60-BEF275B0157D}"/>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EF30BAFD-3D24-A4C9-F9CA-29A78817AB6C}"/>
              </a:ext>
            </a:extLst>
          </p:cNvPr>
          <p:cNvSpPr>
            <a:spLocks noGrp="1"/>
          </p:cNvSpPr>
          <p:nvPr>
            <p:ph type="title"/>
          </p:nvPr>
        </p:nvSpPr>
        <p:spPr/>
        <p:txBody>
          <a:bodyPr/>
          <a:lstStyle/>
          <a:p>
            <a:r>
              <a:rPr lang="fr-FR" dirty="0"/>
              <a:t>Exemple d’exécution de l’algorithme MAX-LEF</a:t>
            </a:r>
          </a:p>
        </p:txBody>
      </p:sp>
      <p:pic>
        <p:nvPicPr>
          <p:cNvPr id="6" name="Espace réservé du contenu 5" descr="Une image contenant capture d’écran, cercle, texte, conception&#10;&#10;Description générée automatiquement">
            <a:extLst>
              <a:ext uri="{FF2B5EF4-FFF2-40B4-BE49-F238E27FC236}">
                <a16:creationId xmlns:a16="http://schemas.microsoft.com/office/drawing/2014/main" id="{BE87E23C-5132-27A9-15B7-2D93ACA1671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95016" y="1111989"/>
            <a:ext cx="5401968" cy="5537018"/>
          </a:xfrm>
        </p:spPr>
      </p:pic>
      <p:sp>
        <p:nvSpPr>
          <p:cNvPr id="8" name="ZoneTexte 7">
            <a:extLst>
              <a:ext uri="{FF2B5EF4-FFF2-40B4-BE49-F238E27FC236}">
                <a16:creationId xmlns:a16="http://schemas.microsoft.com/office/drawing/2014/main" id="{DD621387-2CF4-0070-0378-8BAA434EB51F}"/>
              </a:ext>
            </a:extLst>
          </p:cNvPr>
          <p:cNvSpPr txBox="1"/>
          <p:nvPr/>
        </p:nvSpPr>
        <p:spPr>
          <a:xfrm>
            <a:off x="73573" y="6464341"/>
            <a:ext cx="8371202" cy="369332"/>
          </a:xfrm>
          <a:prstGeom prst="rect">
            <a:avLst/>
          </a:prstGeom>
          <a:noFill/>
        </p:spPr>
        <p:txBody>
          <a:bodyPr wrap="none" rtlCol="0">
            <a:spAutoFit/>
          </a:bodyPr>
          <a:lstStyle/>
          <a:p>
            <a:r>
              <a:rPr lang="fr-FR" dirty="0"/>
              <a:t>Idée : Assigner à chaque agent de l’ensemble I son meilleur objet parmi les restants</a:t>
            </a:r>
          </a:p>
        </p:txBody>
      </p:sp>
    </p:spTree>
    <p:extLst>
      <p:ext uri="{BB962C8B-B14F-4D97-AF65-F5344CB8AC3E}">
        <p14:creationId xmlns:p14="http://schemas.microsoft.com/office/powerpoint/2010/main" val="35999836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F598239-740B-4D5D-3E0C-96774BACB0BA}"/>
            </a:ext>
          </a:extLst>
        </p:cNvPr>
        <p:cNvGrpSpPr/>
        <p:nvPr/>
      </p:nvGrpSpPr>
      <p:grpSpPr>
        <a:xfrm>
          <a:off x="0" y="0"/>
          <a:ext cx="0" cy="0"/>
          <a:chOff x="0" y="0"/>
          <a:chExt cx="0" cy="0"/>
        </a:xfrm>
      </p:grpSpPr>
      <p:sp useBgFill="1">
        <p:nvSpPr>
          <p:cNvPr id="8234" name="Rectangle 8233">
            <a:extLst>
              <a:ext uri="{FF2B5EF4-FFF2-40B4-BE49-F238E27FC236}">
                <a16:creationId xmlns:a16="http://schemas.microsoft.com/office/drawing/2014/main" id="{35E172DF-5DD4-1D48-2CF3-F8976673B4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235" name="Rectangle 8234">
            <a:extLst>
              <a:ext uri="{FF2B5EF4-FFF2-40B4-BE49-F238E27FC236}">
                <a16:creationId xmlns:a16="http://schemas.microsoft.com/office/drawing/2014/main" id="{641F0F9F-F5F8-B55B-4142-4D82AA04B7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553" y="304802"/>
            <a:ext cx="11097349" cy="1573149"/>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Titre 7">
            <a:extLst>
              <a:ext uri="{FF2B5EF4-FFF2-40B4-BE49-F238E27FC236}">
                <a16:creationId xmlns:a16="http://schemas.microsoft.com/office/drawing/2014/main" id="{7419DE05-6ECA-5DE3-03B5-066D25F23622}"/>
              </a:ext>
            </a:extLst>
          </p:cNvPr>
          <p:cNvSpPr>
            <a:spLocks noGrp="1"/>
          </p:cNvSpPr>
          <p:nvPr>
            <p:ph type="title"/>
          </p:nvPr>
        </p:nvSpPr>
        <p:spPr>
          <a:xfrm>
            <a:off x="904858" y="580646"/>
            <a:ext cx="6430414" cy="1021458"/>
          </a:xfrm>
        </p:spPr>
        <p:txBody>
          <a:bodyPr vert="horz" lIns="91440" tIns="45720" rIns="91440" bIns="45720" rtlCol="0" anchor="ctr">
            <a:normAutofit fontScale="90000"/>
          </a:bodyPr>
          <a:lstStyle/>
          <a:p>
            <a:r>
              <a:rPr lang="en-US" sz="4000" kern="1200" dirty="0" err="1">
                <a:solidFill>
                  <a:schemeClr val="tx1"/>
                </a:solidFill>
              </a:rPr>
              <a:t>Algorithme</a:t>
            </a:r>
            <a:r>
              <a:rPr lang="en-US" sz="4000" kern="1200" dirty="0">
                <a:solidFill>
                  <a:schemeClr val="tx1"/>
                </a:solidFill>
              </a:rPr>
              <a:t> </a:t>
            </a:r>
            <a:r>
              <a:rPr lang="en-US" sz="4000" kern="1200" dirty="0" err="1">
                <a:solidFill>
                  <a:schemeClr val="tx1"/>
                </a:solidFill>
              </a:rPr>
              <a:t>d’approximation</a:t>
            </a:r>
            <a:r>
              <a:rPr lang="en-US" sz="4000" kern="1200" dirty="0">
                <a:solidFill>
                  <a:schemeClr val="tx1"/>
                </a:solidFill>
              </a:rPr>
              <a:t> : MAX-NE</a:t>
            </a:r>
          </a:p>
        </p:txBody>
      </p:sp>
      <p:sp>
        <p:nvSpPr>
          <p:cNvPr id="8228" name="Rectangle 8227">
            <a:extLst>
              <a:ext uri="{FF2B5EF4-FFF2-40B4-BE49-F238E27FC236}">
                <a16:creationId xmlns:a16="http://schemas.microsoft.com/office/drawing/2014/main" id="{D77AC82C-2C99-1FE1-F100-8A3895270D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784" y="76442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8236" name="Rectangle 8235">
            <a:extLst>
              <a:ext uri="{FF2B5EF4-FFF2-40B4-BE49-F238E27FC236}">
                <a16:creationId xmlns:a16="http://schemas.microsoft.com/office/drawing/2014/main" id="{F522E522-3DF7-B089-6F18-D0CDB80CEA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126032" y="1067264"/>
            <a:ext cx="1021458"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2" name="Picture 2">
            <a:extLst>
              <a:ext uri="{FF2B5EF4-FFF2-40B4-BE49-F238E27FC236}">
                <a16:creationId xmlns:a16="http://schemas.microsoft.com/office/drawing/2014/main" id="{813E1164-7F09-63EC-303F-2C459835AAA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354855" y="2153795"/>
            <a:ext cx="7482290" cy="45641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68481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AEC450-892D-61E1-FD1B-E6756F29DE8E}"/>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B7732F9E-4040-5EC2-C0CC-F9C0CEC30130}"/>
              </a:ext>
            </a:extLst>
          </p:cNvPr>
          <p:cNvSpPr>
            <a:spLocks noGrp="1"/>
          </p:cNvSpPr>
          <p:nvPr>
            <p:ph type="title"/>
          </p:nvPr>
        </p:nvSpPr>
        <p:spPr>
          <a:xfrm>
            <a:off x="838200" y="365125"/>
            <a:ext cx="10717696" cy="1325563"/>
          </a:xfrm>
        </p:spPr>
        <p:txBody>
          <a:bodyPr/>
          <a:lstStyle/>
          <a:p>
            <a:r>
              <a:rPr lang="fr-FR" dirty="0"/>
              <a:t>Exemple d’exécution de l’algorithme MAX-NE sur un agent (a1)</a:t>
            </a:r>
          </a:p>
        </p:txBody>
      </p:sp>
      <p:pic>
        <p:nvPicPr>
          <p:cNvPr id="5" name="Espace réservé du contenu 4" descr="Une image contenant capture d’écran, cercle&#10;&#10;Description générée automatiquement">
            <a:extLst>
              <a:ext uri="{FF2B5EF4-FFF2-40B4-BE49-F238E27FC236}">
                <a16:creationId xmlns:a16="http://schemas.microsoft.com/office/drawing/2014/main" id="{E00D46D1-FB1A-E0F3-73E9-1DB72FA97ED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22437" y="1825625"/>
            <a:ext cx="7147125" cy="4351338"/>
          </a:xfrm>
        </p:spPr>
      </p:pic>
      <p:sp>
        <p:nvSpPr>
          <p:cNvPr id="6" name="Ellipse 5">
            <a:extLst>
              <a:ext uri="{FF2B5EF4-FFF2-40B4-BE49-F238E27FC236}">
                <a16:creationId xmlns:a16="http://schemas.microsoft.com/office/drawing/2014/main" id="{26CAB325-50AB-0948-85BA-4656BCF1F8FA}"/>
              </a:ext>
            </a:extLst>
          </p:cNvPr>
          <p:cNvSpPr/>
          <p:nvPr/>
        </p:nvSpPr>
        <p:spPr>
          <a:xfrm rot="1703134">
            <a:off x="4741682" y="2102177"/>
            <a:ext cx="2592372" cy="1762813"/>
          </a:xfrm>
          <a:prstGeom prst="ellipse">
            <a:avLst/>
          </a:prstGeom>
          <a:noFill/>
          <a:ln>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7" name="ZoneTexte 6">
            <a:extLst>
              <a:ext uri="{FF2B5EF4-FFF2-40B4-BE49-F238E27FC236}">
                <a16:creationId xmlns:a16="http://schemas.microsoft.com/office/drawing/2014/main" id="{250E584C-2236-DB20-0790-A0C7AE144476}"/>
              </a:ext>
            </a:extLst>
          </p:cNvPr>
          <p:cNvSpPr txBox="1"/>
          <p:nvPr/>
        </p:nvSpPr>
        <p:spPr>
          <a:xfrm>
            <a:off x="0" y="6488668"/>
            <a:ext cx="9319282" cy="369332"/>
          </a:xfrm>
          <a:prstGeom prst="rect">
            <a:avLst/>
          </a:prstGeom>
          <a:noFill/>
        </p:spPr>
        <p:txBody>
          <a:bodyPr wrap="none" rtlCol="0">
            <a:spAutoFit/>
          </a:bodyPr>
          <a:lstStyle/>
          <a:p>
            <a:r>
              <a:rPr lang="fr-FR" dirty="0"/>
              <a:t>Idée : Attribuer à l’agent 1 l’objet qui minimise l’espérance de degré d’envie de ses voisins</a:t>
            </a:r>
          </a:p>
        </p:txBody>
      </p:sp>
    </p:spTree>
    <p:extLst>
      <p:ext uri="{BB962C8B-B14F-4D97-AF65-F5344CB8AC3E}">
        <p14:creationId xmlns:p14="http://schemas.microsoft.com/office/powerpoint/2010/main" val="42714461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B72F81-46C4-968F-3E5E-4B62BAAE1DBB}"/>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568A3B62-32F0-0D06-9D30-F6BC450111A7}"/>
              </a:ext>
            </a:extLst>
          </p:cNvPr>
          <p:cNvSpPr>
            <a:spLocks noGrp="1"/>
          </p:cNvSpPr>
          <p:nvPr>
            <p:ph type="title"/>
          </p:nvPr>
        </p:nvSpPr>
        <p:spPr>
          <a:xfrm>
            <a:off x="838200" y="365125"/>
            <a:ext cx="10717696" cy="1325563"/>
          </a:xfrm>
        </p:spPr>
        <p:txBody>
          <a:bodyPr/>
          <a:lstStyle/>
          <a:p>
            <a:r>
              <a:rPr lang="fr-FR" dirty="0"/>
              <a:t>Exemple d’exécution de l’algorithme MAX-NE sur un agent (a1)</a:t>
            </a:r>
          </a:p>
        </p:txBody>
      </p:sp>
      <p:pic>
        <p:nvPicPr>
          <p:cNvPr id="9" name="Espace réservé du contenu 8" descr="Une image contenant capture d’écran, cercle&#10;&#10;Description générée automatiquement">
            <a:extLst>
              <a:ext uri="{FF2B5EF4-FFF2-40B4-BE49-F238E27FC236}">
                <a16:creationId xmlns:a16="http://schemas.microsoft.com/office/drawing/2014/main" id="{37E00387-762F-07EA-E8EE-E1881F7FB7E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22437" y="1825625"/>
            <a:ext cx="7147125" cy="4351338"/>
          </a:xfrm>
        </p:spPr>
      </p:pic>
      <p:sp>
        <p:nvSpPr>
          <p:cNvPr id="10" name="Ellipse 9">
            <a:extLst>
              <a:ext uri="{FF2B5EF4-FFF2-40B4-BE49-F238E27FC236}">
                <a16:creationId xmlns:a16="http://schemas.microsoft.com/office/drawing/2014/main" id="{5E3786EB-4F91-BDE2-1EA6-61DA644B07FD}"/>
              </a:ext>
            </a:extLst>
          </p:cNvPr>
          <p:cNvSpPr/>
          <p:nvPr/>
        </p:nvSpPr>
        <p:spPr>
          <a:xfrm rot="1703134">
            <a:off x="4741682" y="2102177"/>
            <a:ext cx="2592372" cy="1762813"/>
          </a:xfrm>
          <a:prstGeom prst="ellipse">
            <a:avLst/>
          </a:prstGeom>
          <a:noFill/>
          <a:ln>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11" name="ZoneTexte 10">
            <a:extLst>
              <a:ext uri="{FF2B5EF4-FFF2-40B4-BE49-F238E27FC236}">
                <a16:creationId xmlns:a16="http://schemas.microsoft.com/office/drawing/2014/main" id="{8EC61F4F-D034-C4ED-AADC-0B6AFCD8D7F3}"/>
              </a:ext>
            </a:extLst>
          </p:cNvPr>
          <p:cNvSpPr txBox="1"/>
          <p:nvPr/>
        </p:nvSpPr>
        <p:spPr>
          <a:xfrm>
            <a:off x="0" y="6488668"/>
            <a:ext cx="9319282" cy="369332"/>
          </a:xfrm>
          <a:prstGeom prst="rect">
            <a:avLst/>
          </a:prstGeom>
          <a:noFill/>
        </p:spPr>
        <p:txBody>
          <a:bodyPr wrap="none" rtlCol="0">
            <a:spAutoFit/>
          </a:bodyPr>
          <a:lstStyle/>
          <a:p>
            <a:r>
              <a:rPr lang="fr-FR" dirty="0"/>
              <a:t>Idée : Attribuer à l’agent 1 l’objet qui minimise l’espérance de degré d’envie de ses voisins</a:t>
            </a:r>
          </a:p>
        </p:txBody>
      </p:sp>
    </p:spTree>
    <p:extLst>
      <p:ext uri="{BB962C8B-B14F-4D97-AF65-F5344CB8AC3E}">
        <p14:creationId xmlns:p14="http://schemas.microsoft.com/office/powerpoint/2010/main" val="41810172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49AF12-5527-B46C-5F9B-0A866739EA03}"/>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96C489CC-29B4-7312-16FA-EDF0DE51866E}"/>
              </a:ext>
            </a:extLst>
          </p:cNvPr>
          <p:cNvSpPr>
            <a:spLocks noGrp="1"/>
          </p:cNvSpPr>
          <p:nvPr>
            <p:ph type="title"/>
          </p:nvPr>
        </p:nvSpPr>
        <p:spPr>
          <a:xfrm>
            <a:off x="838200" y="365125"/>
            <a:ext cx="10717696" cy="1325563"/>
          </a:xfrm>
        </p:spPr>
        <p:txBody>
          <a:bodyPr/>
          <a:lstStyle/>
          <a:p>
            <a:r>
              <a:rPr lang="fr-FR" dirty="0"/>
              <a:t>Exemple d’exécution de l’algorithme MAX-NE sur un agent (a1)</a:t>
            </a:r>
          </a:p>
        </p:txBody>
      </p:sp>
      <p:pic>
        <p:nvPicPr>
          <p:cNvPr id="6" name="Espace réservé du contenu 5" descr="Une image contenant capture d’écran, cercle&#10;&#10;Description générée automatiquement">
            <a:extLst>
              <a:ext uri="{FF2B5EF4-FFF2-40B4-BE49-F238E27FC236}">
                <a16:creationId xmlns:a16="http://schemas.microsoft.com/office/drawing/2014/main" id="{CA269B3B-D9B9-BD8F-4685-EFA8E8E433A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22437" y="1825625"/>
            <a:ext cx="7147125" cy="4351338"/>
          </a:xfrm>
        </p:spPr>
      </p:pic>
      <p:sp>
        <p:nvSpPr>
          <p:cNvPr id="7" name="Ellipse 6">
            <a:extLst>
              <a:ext uri="{FF2B5EF4-FFF2-40B4-BE49-F238E27FC236}">
                <a16:creationId xmlns:a16="http://schemas.microsoft.com/office/drawing/2014/main" id="{FB45E923-31CD-3E74-DF02-CCFC9AC323D9}"/>
              </a:ext>
            </a:extLst>
          </p:cNvPr>
          <p:cNvSpPr/>
          <p:nvPr/>
        </p:nvSpPr>
        <p:spPr>
          <a:xfrm rot="1703134">
            <a:off x="4741682" y="2102177"/>
            <a:ext cx="2592372" cy="1762813"/>
          </a:xfrm>
          <a:prstGeom prst="ellipse">
            <a:avLst/>
          </a:prstGeom>
          <a:noFill/>
          <a:ln>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8" name="ZoneTexte 7">
            <a:extLst>
              <a:ext uri="{FF2B5EF4-FFF2-40B4-BE49-F238E27FC236}">
                <a16:creationId xmlns:a16="http://schemas.microsoft.com/office/drawing/2014/main" id="{930D224D-6C5C-AE4F-1FA8-D21AC9311C70}"/>
              </a:ext>
            </a:extLst>
          </p:cNvPr>
          <p:cNvSpPr txBox="1"/>
          <p:nvPr/>
        </p:nvSpPr>
        <p:spPr>
          <a:xfrm>
            <a:off x="0" y="6488668"/>
            <a:ext cx="9319282" cy="369332"/>
          </a:xfrm>
          <a:prstGeom prst="rect">
            <a:avLst/>
          </a:prstGeom>
          <a:noFill/>
        </p:spPr>
        <p:txBody>
          <a:bodyPr wrap="none" rtlCol="0">
            <a:spAutoFit/>
          </a:bodyPr>
          <a:lstStyle/>
          <a:p>
            <a:r>
              <a:rPr lang="fr-FR" dirty="0"/>
              <a:t>Idée : Attribuer à l’agent 1 l’objet qui minimise l’espérance de degré d’envie de ses voisins</a:t>
            </a:r>
          </a:p>
        </p:txBody>
      </p:sp>
    </p:spTree>
    <p:extLst>
      <p:ext uri="{BB962C8B-B14F-4D97-AF65-F5344CB8AC3E}">
        <p14:creationId xmlns:p14="http://schemas.microsoft.com/office/powerpoint/2010/main" val="8369204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962F01-E4F6-28FC-7746-552AA452BD6A}"/>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3CA71DD2-934F-15C4-5B23-DAB996ABFB78}"/>
              </a:ext>
            </a:extLst>
          </p:cNvPr>
          <p:cNvSpPr>
            <a:spLocks noGrp="1"/>
          </p:cNvSpPr>
          <p:nvPr>
            <p:ph type="title"/>
          </p:nvPr>
        </p:nvSpPr>
        <p:spPr>
          <a:xfrm>
            <a:off x="838200" y="365125"/>
            <a:ext cx="10717696" cy="1325563"/>
          </a:xfrm>
        </p:spPr>
        <p:txBody>
          <a:bodyPr/>
          <a:lstStyle/>
          <a:p>
            <a:r>
              <a:rPr lang="fr-FR" dirty="0"/>
              <a:t>Exemple d’exécution de l’algorithme MAX-NE sur un agent (a1)</a:t>
            </a:r>
          </a:p>
        </p:txBody>
      </p:sp>
      <p:pic>
        <p:nvPicPr>
          <p:cNvPr id="7" name="Espace réservé du contenu 6" descr="Une image contenant capture d’écran, cercle&#10;&#10;Description générée automatiquement">
            <a:extLst>
              <a:ext uri="{FF2B5EF4-FFF2-40B4-BE49-F238E27FC236}">
                <a16:creationId xmlns:a16="http://schemas.microsoft.com/office/drawing/2014/main" id="{AE0F882F-C8CF-4857-BE7B-65C436562DE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22437" y="1825625"/>
            <a:ext cx="7147125" cy="4351338"/>
          </a:xfrm>
        </p:spPr>
      </p:pic>
      <p:sp>
        <p:nvSpPr>
          <p:cNvPr id="8" name="Ellipse 7">
            <a:extLst>
              <a:ext uri="{FF2B5EF4-FFF2-40B4-BE49-F238E27FC236}">
                <a16:creationId xmlns:a16="http://schemas.microsoft.com/office/drawing/2014/main" id="{C76B649E-3882-4D82-5E14-EA6110E391E5}"/>
              </a:ext>
            </a:extLst>
          </p:cNvPr>
          <p:cNvSpPr/>
          <p:nvPr/>
        </p:nvSpPr>
        <p:spPr>
          <a:xfrm rot="1703134">
            <a:off x="4741682" y="2102177"/>
            <a:ext cx="2592372" cy="1762813"/>
          </a:xfrm>
          <a:prstGeom prst="ellipse">
            <a:avLst/>
          </a:prstGeom>
          <a:noFill/>
          <a:ln>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9" name="ZoneTexte 8">
            <a:extLst>
              <a:ext uri="{FF2B5EF4-FFF2-40B4-BE49-F238E27FC236}">
                <a16:creationId xmlns:a16="http://schemas.microsoft.com/office/drawing/2014/main" id="{1CEB98B5-66B8-B146-9079-9B8DA8706DC4}"/>
              </a:ext>
            </a:extLst>
          </p:cNvPr>
          <p:cNvSpPr txBox="1"/>
          <p:nvPr/>
        </p:nvSpPr>
        <p:spPr>
          <a:xfrm>
            <a:off x="0" y="6488668"/>
            <a:ext cx="9319282" cy="369332"/>
          </a:xfrm>
          <a:prstGeom prst="rect">
            <a:avLst/>
          </a:prstGeom>
          <a:noFill/>
        </p:spPr>
        <p:txBody>
          <a:bodyPr wrap="none" rtlCol="0">
            <a:spAutoFit/>
          </a:bodyPr>
          <a:lstStyle/>
          <a:p>
            <a:r>
              <a:rPr lang="fr-FR" dirty="0"/>
              <a:t>Idée : Attribuer à l’agent 1 l’objet qui minimise l’espérance de degré d’envie de ses voisins</a:t>
            </a:r>
          </a:p>
        </p:txBody>
      </p:sp>
    </p:spTree>
    <p:extLst>
      <p:ext uri="{BB962C8B-B14F-4D97-AF65-F5344CB8AC3E}">
        <p14:creationId xmlns:p14="http://schemas.microsoft.com/office/powerpoint/2010/main" val="37799704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1" name="Freeform: Shape 23">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6E6E6"/>
            </a:solidFill>
          </a:ln>
          <a:effectLst>
            <a:outerShdw blurRad="762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2" name="Freeform: Shape 25">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434CFBE4-C8F6-C739-1E38-5C6562F4DBB3}"/>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kern="1200" dirty="0" err="1">
                <a:solidFill>
                  <a:schemeClr val="tx1"/>
                </a:solidFill>
                <a:latin typeface="+mj-lt"/>
                <a:ea typeface="+mj-ea"/>
                <a:cs typeface="+mj-cs"/>
              </a:rPr>
              <a:t>Implémentation</a:t>
            </a:r>
            <a:endParaRPr lang="en-US" kern="1200" dirty="0">
              <a:solidFill>
                <a:schemeClr val="tx1"/>
              </a:solidFill>
              <a:latin typeface="+mj-lt"/>
              <a:ea typeface="+mj-ea"/>
              <a:cs typeface="+mj-cs"/>
            </a:endParaRPr>
          </a:p>
        </p:txBody>
      </p:sp>
      <p:sp>
        <p:nvSpPr>
          <p:cNvPr id="3" name="Espace réservé du contenu 2">
            <a:extLst>
              <a:ext uri="{FF2B5EF4-FFF2-40B4-BE49-F238E27FC236}">
                <a16:creationId xmlns:a16="http://schemas.microsoft.com/office/drawing/2014/main" id="{23F03DB9-088A-7FE4-EF9F-9F0A5BD79133}"/>
              </a:ext>
            </a:extLst>
          </p:cNvPr>
          <p:cNvSpPr>
            <a:spLocks noGrp="1"/>
          </p:cNvSpPr>
          <p:nvPr>
            <p:ph idx="1"/>
          </p:nvPr>
        </p:nvSpPr>
        <p:spPr>
          <a:xfrm>
            <a:off x="477981" y="4872922"/>
            <a:ext cx="3933306" cy="1208141"/>
          </a:xfrm>
        </p:spPr>
        <p:txBody>
          <a:bodyPr vert="horz" lIns="91440" tIns="45720" rIns="91440" bIns="45720" rtlCol="0">
            <a:normAutofit/>
          </a:bodyPr>
          <a:lstStyle/>
          <a:p>
            <a:pPr marL="0" indent="0">
              <a:buNone/>
            </a:pPr>
            <a:r>
              <a:rPr lang="en-US" sz="2000" kern="1200" dirty="0" err="1">
                <a:solidFill>
                  <a:schemeClr val="tx1"/>
                </a:solidFill>
                <a:latin typeface="+mn-lt"/>
                <a:ea typeface="+mn-ea"/>
                <a:cs typeface="+mn-cs"/>
              </a:rPr>
              <a:t>Algorithme</a:t>
            </a:r>
            <a:r>
              <a:rPr lang="en-US" sz="2000" kern="1200" dirty="0">
                <a:solidFill>
                  <a:schemeClr val="tx1"/>
                </a:solidFill>
                <a:latin typeface="+mn-lt"/>
                <a:ea typeface="+mn-ea"/>
                <a:cs typeface="+mn-cs"/>
              </a:rPr>
              <a:t> </a:t>
            </a:r>
            <a:r>
              <a:rPr lang="en-US" sz="2000" kern="1200" dirty="0" err="1">
                <a:solidFill>
                  <a:schemeClr val="tx1"/>
                </a:solidFill>
                <a:latin typeface="+mn-lt"/>
                <a:ea typeface="+mn-ea"/>
                <a:cs typeface="+mn-cs"/>
              </a:rPr>
              <a:t>d’approximation</a:t>
            </a:r>
            <a:r>
              <a:rPr lang="en-US" sz="2000" kern="1200" dirty="0">
                <a:solidFill>
                  <a:schemeClr val="tx1"/>
                </a:solidFill>
                <a:latin typeface="+mn-lt"/>
                <a:ea typeface="+mn-ea"/>
                <a:cs typeface="+mn-cs"/>
              </a:rPr>
              <a:t> : </a:t>
            </a:r>
            <a:r>
              <a:rPr lang="en-US" sz="2000" kern="1200" dirty="0" err="1">
                <a:solidFill>
                  <a:schemeClr val="tx1"/>
                </a:solidFill>
                <a:latin typeface="+mn-lt"/>
                <a:ea typeface="+mn-ea"/>
                <a:cs typeface="+mn-cs"/>
              </a:rPr>
              <a:t>MinMax</a:t>
            </a:r>
            <a:r>
              <a:rPr lang="en-US" sz="2000" dirty="0" err="1"/>
              <a:t>Envy</a:t>
            </a:r>
            <a:endParaRPr lang="en-US" sz="2000" kern="1200" dirty="0">
              <a:solidFill>
                <a:schemeClr val="tx1"/>
              </a:solidFill>
              <a:latin typeface="+mn-lt"/>
              <a:ea typeface="+mn-ea"/>
              <a:cs typeface="+mn-cs"/>
            </a:endParaRPr>
          </a:p>
        </p:txBody>
      </p:sp>
      <p:sp>
        <p:nvSpPr>
          <p:cNvPr id="28" name="Rectangle 27">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0" name="Rectangle 29">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26" name="Picture 2">
            <a:extLst>
              <a:ext uri="{FF2B5EF4-FFF2-40B4-BE49-F238E27FC236}">
                <a16:creationId xmlns:a16="http://schemas.microsoft.com/office/drawing/2014/main" id="{4EA742F0-C5FA-13C7-296D-8A7DFCCF29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33464" y="1593787"/>
            <a:ext cx="6867246" cy="3670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04032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8930EBA3-4D2E-42E8-B828-834555328D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7" name="Graphic 6" descr="Arrow Circle">
            <a:extLst>
              <a:ext uri="{FF2B5EF4-FFF2-40B4-BE49-F238E27FC236}">
                <a16:creationId xmlns:a16="http://schemas.microsoft.com/office/drawing/2014/main" id="{5CA62216-90A4-F985-FC51-2A0066DBB6F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503808"/>
            <a:ext cx="5850384" cy="5850384"/>
          </a:xfrm>
          <a:custGeom>
            <a:avLst/>
            <a:gdLst/>
            <a:ahLst/>
            <a:cxnLst/>
            <a:rect l="l" t="t" r="r" b="b"/>
            <a:pathLst>
              <a:path w="6094252" h="6857998">
                <a:moveTo>
                  <a:pt x="0" y="0"/>
                </a:moveTo>
                <a:lnTo>
                  <a:pt x="5898122" y="0"/>
                </a:lnTo>
                <a:cubicBezTo>
                  <a:pt x="6006442" y="0"/>
                  <a:pt x="6094252" y="87810"/>
                  <a:pt x="6094252" y="196130"/>
                </a:cubicBezTo>
                <a:lnTo>
                  <a:pt x="6094252" y="6661869"/>
                </a:lnTo>
                <a:cubicBezTo>
                  <a:pt x="6094252" y="6756649"/>
                  <a:pt x="6027023" y="6835726"/>
                  <a:pt x="5937649" y="6854015"/>
                </a:cubicBezTo>
                <a:lnTo>
                  <a:pt x="5898132" y="6857998"/>
                </a:lnTo>
                <a:lnTo>
                  <a:pt x="0" y="6857998"/>
                </a:lnTo>
                <a:close/>
              </a:path>
            </a:pathLst>
          </a:custGeom>
        </p:spPr>
      </p:pic>
      <p:sp>
        <p:nvSpPr>
          <p:cNvPr id="19" name="Arc 18">
            <a:extLst>
              <a:ext uri="{FF2B5EF4-FFF2-40B4-BE49-F238E27FC236}">
                <a16:creationId xmlns:a16="http://schemas.microsoft.com/office/drawing/2014/main" id="{E58B2195-5055-402F-A3E7-53FF0E498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5836" y="775849"/>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D0288110-8715-1473-8D86-55445BD5DA11}"/>
              </a:ext>
            </a:extLst>
          </p:cNvPr>
          <p:cNvSpPr>
            <a:spLocks noGrp="1"/>
          </p:cNvSpPr>
          <p:nvPr>
            <p:ph type="title"/>
          </p:nvPr>
        </p:nvSpPr>
        <p:spPr>
          <a:xfrm>
            <a:off x="5423826" y="1428649"/>
            <a:ext cx="5850384" cy="2750419"/>
          </a:xfrm>
        </p:spPr>
        <p:txBody>
          <a:bodyPr vert="horz" lIns="91440" tIns="45720" rIns="91440" bIns="45720" rtlCol="0" anchor="b">
            <a:normAutofit/>
          </a:bodyPr>
          <a:lstStyle/>
          <a:p>
            <a:pPr algn="ctr"/>
            <a:r>
              <a:rPr lang="en-US" sz="6000" kern="1200" dirty="0" err="1">
                <a:solidFill>
                  <a:schemeClr val="tx1"/>
                </a:solidFill>
              </a:rPr>
              <a:t>Exécution</a:t>
            </a:r>
            <a:r>
              <a:rPr lang="en-US" sz="6000" kern="1200" dirty="0">
                <a:solidFill>
                  <a:schemeClr val="tx1"/>
                </a:solidFill>
              </a:rPr>
              <a:t> </a:t>
            </a:r>
            <a:r>
              <a:rPr lang="en-US" sz="6000" kern="1200" dirty="0" err="1">
                <a:solidFill>
                  <a:schemeClr val="tx1"/>
                </a:solidFill>
              </a:rPr>
              <a:t>Implémentation</a:t>
            </a:r>
            <a:endParaRPr lang="en-US" sz="6000" kern="1200" dirty="0">
              <a:solidFill>
                <a:schemeClr val="tx1"/>
              </a:solidFill>
            </a:endParaRPr>
          </a:p>
        </p:txBody>
      </p:sp>
      <p:sp>
        <p:nvSpPr>
          <p:cNvPr id="21" name="Oval 20">
            <a:extLst>
              <a:ext uri="{FF2B5EF4-FFF2-40B4-BE49-F238E27FC236}">
                <a16:creationId xmlns:a16="http://schemas.microsoft.com/office/drawing/2014/main" id="{528AA953-F4F9-4DC5-97C7-491F4AF937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97079" y="5607717"/>
            <a:ext cx="513442" cy="49951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288811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49">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06422B19-6C66-F8A4-2200-CC26CA6E1E87}"/>
              </a:ext>
            </a:extLst>
          </p:cNvPr>
          <p:cNvSpPr>
            <a:spLocks noGrp="1"/>
          </p:cNvSpPr>
          <p:nvPr>
            <p:ph type="title"/>
          </p:nvPr>
        </p:nvSpPr>
        <p:spPr>
          <a:xfrm>
            <a:off x="6590662" y="4267832"/>
            <a:ext cx="4805996" cy="1297115"/>
          </a:xfrm>
        </p:spPr>
        <p:txBody>
          <a:bodyPr vert="horz" lIns="91440" tIns="45720" rIns="91440" bIns="45720" rtlCol="0" anchor="t">
            <a:normAutofit/>
          </a:bodyPr>
          <a:lstStyle/>
          <a:p>
            <a:r>
              <a:rPr lang="en-US" sz="4000" kern="1200">
                <a:solidFill>
                  <a:schemeClr val="tx2"/>
                </a:solidFill>
                <a:latin typeface="+mj-lt"/>
                <a:ea typeface="+mj-ea"/>
                <a:cs typeface="+mj-cs"/>
              </a:rPr>
              <a:t>Comparaison MAX-NE vs MinMax-Envy</a:t>
            </a:r>
          </a:p>
        </p:txBody>
      </p:sp>
      <p:pic>
        <p:nvPicPr>
          <p:cNvPr id="59" name="Graphic 46" descr="Contour de diagramme de Venn">
            <a:extLst>
              <a:ext uri="{FF2B5EF4-FFF2-40B4-BE49-F238E27FC236}">
                <a16:creationId xmlns:a16="http://schemas.microsoft.com/office/drawing/2014/main" id="{1633062D-5802-4A92-1A41-2E8BDA606AB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54" name="Group 53">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55" name="Freeform: Shape 54">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Freeform: Shape 55">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4406534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B21E630-D261-0936-E355-64102130C9BB}"/>
            </a:ext>
          </a:extLst>
        </p:cNvPr>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4E1BEB12-92AF-4445-98AD-4C7756E7C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0522C2C-7B5C-48A7-A969-03941E5D2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69476" y="220196"/>
            <a:ext cx="9422524" cy="6637806"/>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3" name="Oval 12">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9800" y="2099696"/>
            <a:ext cx="1942241" cy="188955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5" name="Arc 14">
            <a:extLst>
              <a:ext uri="{FF2B5EF4-FFF2-40B4-BE49-F238E27FC236}">
                <a16:creationId xmlns:a16="http://schemas.microsoft.com/office/drawing/2014/main" id="{22D09ED2-868F-42C6-866E-F92E0CEF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520172">
            <a:off x="1613162" y="1492572"/>
            <a:ext cx="2987899" cy="2987899"/>
          </a:xfrm>
          <a:prstGeom prst="arc">
            <a:avLst>
              <a:gd name="adj1" fmla="val 14455503"/>
              <a:gd name="adj2" fmla="val 227775"/>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8FB1C2B2-9D16-038B-CBC4-90D56B6D2321}"/>
              </a:ext>
            </a:extLst>
          </p:cNvPr>
          <p:cNvSpPr>
            <a:spLocks noGrp="1"/>
          </p:cNvSpPr>
          <p:nvPr>
            <p:ph type="title"/>
          </p:nvPr>
        </p:nvSpPr>
        <p:spPr>
          <a:xfrm>
            <a:off x="4038600" y="1939159"/>
            <a:ext cx="7644627" cy="2751086"/>
          </a:xfrm>
        </p:spPr>
        <p:txBody>
          <a:bodyPr vert="horz" lIns="91440" tIns="45720" rIns="91440" bIns="45720" rtlCol="0" anchor="b">
            <a:normAutofit/>
          </a:bodyPr>
          <a:lstStyle/>
          <a:p>
            <a:pPr algn="r"/>
            <a:r>
              <a:rPr lang="en-US" sz="6000" kern="1200" dirty="0">
                <a:solidFill>
                  <a:schemeClr val="tx1"/>
                </a:solidFill>
                <a:latin typeface="+mj-lt"/>
                <a:ea typeface="+mj-ea"/>
                <a:cs typeface="+mj-cs"/>
              </a:rPr>
              <a:t>Envy-free allocations respecting social networks</a:t>
            </a:r>
          </a:p>
        </p:txBody>
      </p:sp>
    </p:spTree>
    <p:extLst>
      <p:ext uri="{BB962C8B-B14F-4D97-AF65-F5344CB8AC3E}">
        <p14:creationId xmlns:p14="http://schemas.microsoft.com/office/powerpoint/2010/main" val="3658865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5" name="Rectangle 84">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7" name="Freeform: Shape 86">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6E6E6"/>
            </a:solidFill>
          </a:ln>
          <a:effectLst>
            <a:outerShdw blurRad="508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89" name="Freeform: Shape 88">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re 1">
            <a:extLst>
              <a:ext uri="{FF2B5EF4-FFF2-40B4-BE49-F238E27FC236}">
                <a16:creationId xmlns:a16="http://schemas.microsoft.com/office/drawing/2014/main" id="{2ED7A654-7191-819A-3602-ADF1FCB1DAD2}"/>
              </a:ext>
            </a:extLst>
          </p:cNvPr>
          <p:cNvSpPr>
            <a:spLocks noGrp="1"/>
          </p:cNvSpPr>
          <p:nvPr>
            <p:ph type="title"/>
          </p:nvPr>
        </p:nvSpPr>
        <p:spPr>
          <a:xfrm>
            <a:off x="621792" y="1161288"/>
            <a:ext cx="3602736" cy="4526280"/>
          </a:xfrm>
        </p:spPr>
        <p:txBody>
          <a:bodyPr rtlCol="0">
            <a:normAutofit/>
          </a:bodyPr>
          <a:lstStyle>
            <a:defPPr>
              <a:defRPr lang="fr-FR"/>
            </a:defPPr>
          </a:lstStyle>
          <a:p>
            <a:pPr rtl="0"/>
            <a:r>
              <a:rPr lang="fr-FR" sz="4000" dirty="0">
                <a:latin typeface="Tisa Offc Serif Pro" panose="02010504030101020102" pitchFamily="2" charset="0"/>
              </a:rPr>
              <a:t>Ordre du jour</a:t>
            </a:r>
          </a:p>
        </p:txBody>
      </p:sp>
      <p:sp>
        <p:nvSpPr>
          <p:cNvPr id="91" name="Rectangle 90">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4" name="Espace réservé du contenu 2">
            <a:extLst>
              <a:ext uri="{FF2B5EF4-FFF2-40B4-BE49-F238E27FC236}">
                <a16:creationId xmlns:a16="http://schemas.microsoft.com/office/drawing/2014/main" id="{EB8BE5C8-AC21-0049-2C6E-FD3A1834EB93}"/>
              </a:ext>
            </a:extLst>
          </p:cNvPr>
          <p:cNvSpPr>
            <a:spLocks noGrp="1"/>
          </p:cNvSpPr>
          <p:nvPr>
            <p:ph idx="1"/>
          </p:nvPr>
        </p:nvSpPr>
        <p:spPr>
          <a:xfrm>
            <a:off x="5434149" y="932688"/>
            <a:ext cx="5916603" cy="4992624"/>
          </a:xfrm>
        </p:spPr>
        <p:txBody>
          <a:bodyPr rtlCol="0" anchor="ctr">
            <a:normAutofit/>
          </a:bodyPr>
          <a:lstStyle>
            <a:defPPr>
              <a:defRPr lang="fr-FR"/>
            </a:defPPr>
          </a:lstStyle>
          <a:p>
            <a:pPr rtl="0"/>
            <a:r>
              <a:rPr lang="fr-FR" sz="2000" dirty="0"/>
              <a:t>Introduction</a:t>
            </a:r>
          </a:p>
          <a:p>
            <a:pPr rtl="0"/>
            <a:r>
              <a:rPr lang="en-US" sz="2000" dirty="0"/>
              <a:t>Local envy-freeness in house allocation problems</a:t>
            </a:r>
          </a:p>
          <a:p>
            <a:pPr lvl="1"/>
            <a:r>
              <a:rPr lang="fr-FR" sz="2000" dirty="0"/>
              <a:t>Concepts de base</a:t>
            </a:r>
          </a:p>
          <a:p>
            <a:pPr lvl="1"/>
            <a:r>
              <a:rPr lang="fr-FR" sz="2000" dirty="0"/>
              <a:t>Restitution des connaissances</a:t>
            </a:r>
          </a:p>
          <a:p>
            <a:pPr lvl="1"/>
            <a:r>
              <a:rPr lang="fr-FR" sz="2000" dirty="0"/>
              <a:t>Implémentation</a:t>
            </a:r>
          </a:p>
          <a:p>
            <a:pPr lvl="1"/>
            <a:r>
              <a:rPr lang="fr-FR" sz="2000" dirty="0"/>
              <a:t>Résultats et interprétation</a:t>
            </a:r>
          </a:p>
          <a:p>
            <a:pPr rtl="0"/>
            <a:r>
              <a:rPr lang="en-US" sz="2000" dirty="0"/>
              <a:t>Envy-free allocations respecting social networks</a:t>
            </a:r>
          </a:p>
          <a:p>
            <a:pPr lvl="1"/>
            <a:r>
              <a:rPr lang="fr-FR" sz="2000" dirty="0"/>
              <a:t>Concepts de base</a:t>
            </a:r>
          </a:p>
          <a:p>
            <a:pPr lvl="1"/>
            <a:r>
              <a:rPr lang="fr-FR" sz="2000" dirty="0"/>
              <a:t>Restitution des connaissances</a:t>
            </a:r>
          </a:p>
          <a:p>
            <a:pPr lvl="1"/>
            <a:r>
              <a:rPr lang="fr-FR" sz="2000" dirty="0"/>
              <a:t>Mesures de complexité</a:t>
            </a:r>
          </a:p>
          <a:p>
            <a:pPr rtl="0"/>
            <a:r>
              <a:rPr lang="fr-FR" sz="2000" dirty="0"/>
              <a:t>Conclusion et Perspectives</a:t>
            </a:r>
          </a:p>
        </p:txBody>
      </p:sp>
    </p:spTree>
    <p:extLst>
      <p:ext uri="{BB962C8B-B14F-4D97-AF65-F5344CB8AC3E}">
        <p14:creationId xmlns:p14="http://schemas.microsoft.com/office/powerpoint/2010/main" val="26965581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A3B268D-3611-5D1C-9669-EA6B70629620}"/>
            </a:ext>
          </a:extLst>
        </p:cNvPr>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350765D8-22FF-B6D4-1336-608175B249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9" name="Rectangle 28">
            <a:extLst>
              <a:ext uri="{FF2B5EF4-FFF2-40B4-BE49-F238E27FC236}">
                <a16:creationId xmlns:a16="http://schemas.microsoft.com/office/drawing/2014/main" id="{F8516554-A35F-79B5-99B2-CB325D30D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0" name="Rectangle 29">
            <a:extLst>
              <a:ext uri="{FF2B5EF4-FFF2-40B4-BE49-F238E27FC236}">
                <a16:creationId xmlns:a16="http://schemas.microsoft.com/office/drawing/2014/main" id="{9F1FCCC7-9547-B5F6-B87B-38EFE401B7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2A8E9289-B590-4DEC-38F8-168663B5FC9C}"/>
              </a:ext>
            </a:extLst>
          </p:cNvPr>
          <p:cNvSpPr>
            <a:spLocks noGrp="1"/>
          </p:cNvSpPr>
          <p:nvPr>
            <p:ph type="title"/>
          </p:nvPr>
        </p:nvSpPr>
        <p:spPr>
          <a:xfrm>
            <a:off x="1115568" y="548640"/>
            <a:ext cx="10168128" cy="1179576"/>
          </a:xfrm>
        </p:spPr>
        <p:txBody>
          <a:bodyPr vert="horz" lIns="91440" tIns="45720" rIns="91440" bIns="45720" rtlCol="0" anchor="ctr">
            <a:normAutofit/>
          </a:bodyPr>
          <a:lstStyle/>
          <a:p>
            <a:r>
              <a:rPr lang="en-US" sz="4000" kern="1200">
                <a:solidFill>
                  <a:schemeClr val="tx1"/>
                </a:solidFill>
              </a:rPr>
              <a:t>Concepts de base</a:t>
            </a:r>
            <a:endParaRPr lang="en-US" sz="4000" kern="1200" dirty="0">
              <a:solidFill>
                <a:schemeClr val="tx1"/>
              </a:solidFill>
            </a:endParaRPr>
          </a:p>
        </p:txBody>
      </p:sp>
      <p:sp>
        <p:nvSpPr>
          <p:cNvPr id="27" name="Rectangle 26">
            <a:extLst>
              <a:ext uri="{FF2B5EF4-FFF2-40B4-BE49-F238E27FC236}">
                <a16:creationId xmlns:a16="http://schemas.microsoft.com/office/drawing/2014/main" id="{7A871B42-2241-3432-D80C-9DA729B9B4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7" name="Espace réservé du contenu 2">
            <a:extLst>
              <a:ext uri="{FF2B5EF4-FFF2-40B4-BE49-F238E27FC236}">
                <a16:creationId xmlns:a16="http://schemas.microsoft.com/office/drawing/2014/main" id="{B5CABA72-105F-A177-8BD6-271C1F65DFCF}"/>
              </a:ext>
            </a:extLst>
          </p:cNvPr>
          <p:cNvSpPr txBox="1">
            <a:spLocks/>
          </p:cNvSpPr>
          <p:nvPr/>
        </p:nvSpPr>
        <p:spPr>
          <a:xfrm>
            <a:off x="1115568" y="2481943"/>
            <a:ext cx="10168128" cy="3695020"/>
          </a:xfrm>
          <a:prstGeom prst="rect">
            <a:avLst/>
          </a:prstGeom>
        </p:spPr>
        <p:txBody>
          <a:bodyPr vert="horz" lIns="91440" tIns="45720" rIns="91440" bIns="45720" rtlCol="0">
            <a:normAutofit fontScale="92500"/>
          </a:bodyPr>
          <a:lstStyle>
            <a:defPPr>
              <a:defRPr lang="fr-FR"/>
            </a:defPPr>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Notations :</a:t>
            </a:r>
          </a:p>
          <a:p>
            <a:pPr lvl="1"/>
            <a:r>
              <a:rPr lang="en-US" sz="2200" b="1" dirty="0"/>
              <a:t>C-GEF-A</a:t>
            </a:r>
            <a:r>
              <a:rPr lang="en-US" sz="2200" dirty="0"/>
              <a:t> (Complete Graph Envy-Free Allocation)</a:t>
            </a:r>
          </a:p>
          <a:p>
            <a:pPr lvl="1"/>
            <a:r>
              <a:rPr lang="en-US" sz="2200" b="1" dirty="0"/>
              <a:t>C-</a:t>
            </a:r>
            <a:r>
              <a:rPr lang="en-US" sz="2200" b="1" dirty="0" err="1"/>
              <a:t>sGEF</a:t>
            </a:r>
            <a:r>
              <a:rPr lang="en-US" sz="2200" b="1" dirty="0"/>
              <a:t>-A</a:t>
            </a:r>
            <a:r>
              <a:rPr lang="en-US" sz="2200" dirty="0"/>
              <a:t> (Complete Strongly Graph Envy-Free Allocation)</a:t>
            </a:r>
          </a:p>
          <a:p>
            <a:r>
              <a:rPr lang="en-US" sz="2400" dirty="0" err="1"/>
              <a:t>Contraintes</a:t>
            </a:r>
            <a:r>
              <a:rPr lang="en-US" sz="2400" dirty="0"/>
              <a:t> :</a:t>
            </a:r>
          </a:p>
          <a:p>
            <a:pPr lvl="1"/>
            <a:r>
              <a:rPr lang="en-US" sz="2200" dirty="0"/>
              <a:t>Allocation </a:t>
            </a:r>
            <a:r>
              <a:rPr lang="en-US" sz="2200" b="1" dirty="0"/>
              <a:t>complete </a:t>
            </a:r>
            <a:r>
              <a:rPr lang="en-US" sz="2200" dirty="0"/>
              <a:t>(</a:t>
            </a:r>
            <a:r>
              <a:rPr lang="en-US" sz="2200" dirty="0" err="1"/>
              <a:t>évite</a:t>
            </a:r>
            <a:r>
              <a:rPr lang="en-US" sz="2200" dirty="0"/>
              <a:t> </a:t>
            </a:r>
            <a:r>
              <a:rPr lang="en-US" sz="2200" dirty="0" err="1"/>
              <a:t>l’allocation</a:t>
            </a:r>
            <a:r>
              <a:rPr lang="en-US" sz="2200" dirty="0"/>
              <a:t> vide)</a:t>
            </a:r>
          </a:p>
          <a:p>
            <a:pPr lvl="1"/>
            <a:r>
              <a:rPr lang="en-US" sz="2200" dirty="0"/>
              <a:t>Structures de </a:t>
            </a:r>
            <a:r>
              <a:rPr lang="en-US" sz="2200" dirty="0" err="1"/>
              <a:t>graphes</a:t>
            </a:r>
            <a:r>
              <a:rPr lang="en-US" sz="2200" dirty="0"/>
              <a:t> </a:t>
            </a:r>
            <a:r>
              <a:rPr lang="en-US" sz="2200" b="1" dirty="0" err="1"/>
              <a:t>orientés</a:t>
            </a:r>
            <a:r>
              <a:rPr lang="en-US" sz="2200" b="1" dirty="0"/>
              <a:t> (</a:t>
            </a:r>
            <a:r>
              <a:rPr lang="en-US" sz="2200" b="1" dirty="0" err="1"/>
              <a:t>acycliques</a:t>
            </a:r>
            <a:r>
              <a:rPr lang="en-US" sz="2200" b="1" dirty="0"/>
              <a:t>, </a:t>
            </a:r>
            <a:r>
              <a:rPr lang="en-US" sz="2200" b="1" dirty="0" err="1"/>
              <a:t>fortements</a:t>
            </a:r>
            <a:r>
              <a:rPr lang="en-US" sz="2200" b="1" dirty="0"/>
              <a:t> </a:t>
            </a:r>
            <a:r>
              <a:rPr lang="en-US" sz="2200" b="1" dirty="0" err="1"/>
              <a:t>connexes</a:t>
            </a:r>
            <a:r>
              <a:rPr lang="en-US" sz="2200" b="1" dirty="0"/>
              <a:t>, </a:t>
            </a:r>
            <a:r>
              <a:rPr lang="en-US" sz="2200" b="1" dirty="0" err="1"/>
              <a:t>généraux</a:t>
            </a:r>
            <a:r>
              <a:rPr lang="en-US" sz="2200" b="1" dirty="0"/>
              <a:t>)</a:t>
            </a:r>
          </a:p>
          <a:p>
            <a:r>
              <a:rPr lang="en-US" sz="2400" dirty="0" err="1"/>
              <a:t>Modèle</a:t>
            </a:r>
            <a:r>
              <a:rPr lang="en-US" sz="2400" dirty="0"/>
              <a:t> de </a:t>
            </a:r>
            <a:r>
              <a:rPr lang="en-US" sz="2400" dirty="0" err="1"/>
              <a:t>préférences</a:t>
            </a:r>
            <a:r>
              <a:rPr lang="en-US" sz="2400" dirty="0"/>
              <a:t> </a:t>
            </a:r>
            <a:r>
              <a:rPr lang="en-US" sz="2400" b="1" dirty="0" err="1"/>
              <a:t>cardinales</a:t>
            </a:r>
            <a:r>
              <a:rPr lang="en-US" sz="2400" b="1" dirty="0"/>
              <a:t> additives</a:t>
            </a:r>
            <a:r>
              <a:rPr lang="en-US" sz="2400" dirty="0"/>
              <a:t> et </a:t>
            </a:r>
            <a:r>
              <a:rPr lang="en-US" sz="2400" b="1" dirty="0" err="1"/>
              <a:t>monotoniques</a:t>
            </a:r>
            <a:r>
              <a:rPr lang="en-US" sz="2400" dirty="0"/>
              <a:t> :</a:t>
            </a:r>
          </a:p>
          <a:p>
            <a:pPr lvl="1"/>
            <a:r>
              <a:rPr lang="en-US" sz="2200" dirty="0" err="1"/>
              <a:t>Préférences</a:t>
            </a:r>
            <a:r>
              <a:rPr lang="en-US" sz="2200" dirty="0"/>
              <a:t> </a:t>
            </a:r>
            <a:r>
              <a:rPr lang="en-US" sz="2200" b="1" dirty="0" err="1"/>
              <a:t>identiques</a:t>
            </a:r>
            <a:endParaRPr lang="en-US" sz="2200" b="1" dirty="0"/>
          </a:p>
          <a:p>
            <a:pPr lvl="1"/>
            <a:r>
              <a:rPr lang="en-US" sz="2200" dirty="0" err="1"/>
              <a:t>Préférences</a:t>
            </a:r>
            <a:r>
              <a:rPr lang="en-US" sz="2200" dirty="0"/>
              <a:t> </a:t>
            </a:r>
            <a:r>
              <a:rPr lang="en-US" sz="2200" b="1" dirty="0" err="1"/>
              <a:t>binaires</a:t>
            </a:r>
            <a:endParaRPr lang="en-US" sz="2200" b="1" dirty="0"/>
          </a:p>
          <a:p>
            <a:pPr lvl="1"/>
            <a:r>
              <a:rPr lang="en-US" sz="2200" dirty="0" err="1"/>
              <a:t>Préférences</a:t>
            </a:r>
            <a:r>
              <a:rPr lang="en-US" sz="2200" dirty="0"/>
              <a:t> </a:t>
            </a:r>
            <a:r>
              <a:rPr lang="en-US" sz="2200" b="1" dirty="0" err="1"/>
              <a:t>identiques</a:t>
            </a:r>
            <a:r>
              <a:rPr lang="en-US" sz="2200" b="1" dirty="0"/>
              <a:t> </a:t>
            </a:r>
            <a:r>
              <a:rPr lang="en-US" sz="2200" b="1" dirty="0" err="1"/>
              <a:t>binaires</a:t>
            </a:r>
            <a:endParaRPr lang="en-US" sz="2200" b="1" dirty="0"/>
          </a:p>
          <a:p>
            <a:pPr lvl="1"/>
            <a:endParaRPr lang="en-US" sz="2200" b="1" dirty="0"/>
          </a:p>
          <a:p>
            <a:pPr lvl="1"/>
            <a:endParaRPr lang="en-US" sz="2200" b="1" dirty="0"/>
          </a:p>
          <a:p>
            <a:pPr lvl="1"/>
            <a:endParaRPr lang="en-US" sz="2200" b="1" dirty="0"/>
          </a:p>
          <a:p>
            <a:pPr lvl="1"/>
            <a:endParaRPr lang="en-US" sz="2200" b="1" dirty="0"/>
          </a:p>
          <a:p>
            <a:pPr lvl="1"/>
            <a:endParaRPr lang="en-US" sz="2200" b="1" dirty="0"/>
          </a:p>
        </p:txBody>
      </p:sp>
      <p:sp>
        <p:nvSpPr>
          <p:cNvPr id="10" name="ZoneTexte 9">
            <a:extLst>
              <a:ext uri="{FF2B5EF4-FFF2-40B4-BE49-F238E27FC236}">
                <a16:creationId xmlns:a16="http://schemas.microsoft.com/office/drawing/2014/main" id="{D80D0CFC-BB1A-F880-85BE-553CC7663096}"/>
              </a:ext>
            </a:extLst>
          </p:cNvPr>
          <p:cNvSpPr txBox="1"/>
          <p:nvPr/>
        </p:nvSpPr>
        <p:spPr>
          <a:xfrm>
            <a:off x="0" y="6492231"/>
            <a:ext cx="6096000" cy="369332"/>
          </a:xfrm>
          <a:prstGeom prst="rect">
            <a:avLst/>
          </a:prstGeom>
          <a:noFill/>
        </p:spPr>
        <p:txBody>
          <a:bodyPr wrap="square">
            <a:spAutoFit/>
          </a:bodyPr>
          <a:lstStyle/>
          <a:p>
            <a:pPr rtl="0"/>
            <a:r>
              <a:rPr lang="en-US" sz="1800" kern="1200" dirty="0">
                <a:solidFill>
                  <a:schemeClr val="tx1"/>
                </a:solidFill>
                <a:latin typeface="+mj-lt"/>
                <a:ea typeface="+mj-ea"/>
                <a:cs typeface="+mj-cs"/>
              </a:rPr>
              <a:t>Envy-free allocations respecting social networks</a:t>
            </a:r>
            <a:endParaRPr lang="en-US" sz="1800" dirty="0"/>
          </a:p>
        </p:txBody>
      </p:sp>
    </p:spTree>
    <p:extLst>
      <p:ext uri="{BB962C8B-B14F-4D97-AF65-F5344CB8AC3E}">
        <p14:creationId xmlns:p14="http://schemas.microsoft.com/office/powerpoint/2010/main" val="33698581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B7F79B5-528E-AB01-A64F-333ACB019640}"/>
            </a:ext>
          </a:extLst>
        </p:cNvPr>
        <p:cNvGrpSpPr/>
        <p:nvPr/>
      </p:nvGrpSpPr>
      <p:grpSpPr>
        <a:xfrm>
          <a:off x="0" y="0"/>
          <a:ext cx="0" cy="0"/>
          <a:chOff x="0" y="0"/>
          <a:chExt cx="0" cy="0"/>
        </a:xfrm>
      </p:grpSpPr>
      <p:sp>
        <p:nvSpPr>
          <p:cNvPr id="14" name="Rectangle 13">
            <a:extLst>
              <a:ext uri="{FF2B5EF4-FFF2-40B4-BE49-F238E27FC236}">
                <a16:creationId xmlns:a16="http://schemas.microsoft.com/office/drawing/2014/main" id="{DD01C71D-3B69-FD3A-BCBB-065D5C713F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re 7">
            <a:extLst>
              <a:ext uri="{FF2B5EF4-FFF2-40B4-BE49-F238E27FC236}">
                <a16:creationId xmlns:a16="http://schemas.microsoft.com/office/drawing/2014/main" id="{A29D8D6B-418B-A34F-FD36-EA006EEE3661}"/>
              </a:ext>
            </a:extLst>
          </p:cNvPr>
          <p:cNvSpPr>
            <a:spLocks noGrp="1"/>
          </p:cNvSpPr>
          <p:nvPr>
            <p:ph type="title"/>
          </p:nvPr>
        </p:nvSpPr>
        <p:spPr>
          <a:xfrm>
            <a:off x="1156851" y="637762"/>
            <a:ext cx="9888496" cy="900131"/>
          </a:xfrm>
        </p:spPr>
        <p:txBody>
          <a:bodyPr anchor="t">
            <a:normAutofit/>
          </a:bodyPr>
          <a:lstStyle/>
          <a:p>
            <a:r>
              <a:rPr lang="fr-FR" sz="4000" dirty="0">
                <a:solidFill>
                  <a:schemeClr val="bg1"/>
                </a:solidFill>
              </a:rPr>
              <a:t>Structures de graphes extrêmes</a:t>
            </a:r>
          </a:p>
        </p:txBody>
      </p:sp>
      <p:sp>
        <p:nvSpPr>
          <p:cNvPr id="16" name="Rectangle 15">
            <a:extLst>
              <a:ext uri="{FF2B5EF4-FFF2-40B4-BE49-F238E27FC236}">
                <a16:creationId xmlns:a16="http://schemas.microsoft.com/office/drawing/2014/main" id="{23D10801-41BA-3284-B3BB-5920D7174B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B55D71AB-D2BA-CDCB-EF52-89A09A0FD4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Espace réservé du contenu 2">
            <a:extLst>
              <a:ext uri="{FF2B5EF4-FFF2-40B4-BE49-F238E27FC236}">
                <a16:creationId xmlns:a16="http://schemas.microsoft.com/office/drawing/2014/main" id="{3BBA214C-A6AB-FCB6-59B1-369FC9599F69}"/>
              </a:ext>
            </a:extLst>
          </p:cNvPr>
          <p:cNvGraphicFramePr>
            <a:graphicFrameLocks noGrp="1"/>
          </p:cNvGraphicFramePr>
          <p:nvPr>
            <p:ph idx="1"/>
            <p:extLst>
              <p:ext uri="{D42A27DB-BD31-4B8C-83A1-F6EECF244321}">
                <p14:modId xmlns:p14="http://schemas.microsoft.com/office/powerpoint/2010/main" val="4133782821"/>
              </p:ext>
            </p:extLst>
          </p:nvPr>
        </p:nvGraphicFramePr>
        <p:xfrm>
          <a:off x="937592" y="2281569"/>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501566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0E4C75D-9A29-07C2-7F26-9DA4FE65F65D}"/>
            </a:ext>
          </a:extLst>
        </p:cNvPr>
        <p:cNvGrpSpPr/>
        <p:nvPr/>
      </p:nvGrpSpPr>
      <p:grpSpPr>
        <a:xfrm>
          <a:off x="0" y="0"/>
          <a:ext cx="0" cy="0"/>
          <a:chOff x="0" y="0"/>
          <a:chExt cx="0" cy="0"/>
        </a:xfrm>
      </p:grpSpPr>
      <p:sp>
        <p:nvSpPr>
          <p:cNvPr id="14" name="Rectangle 13">
            <a:extLst>
              <a:ext uri="{FF2B5EF4-FFF2-40B4-BE49-F238E27FC236}">
                <a16:creationId xmlns:a16="http://schemas.microsoft.com/office/drawing/2014/main" id="{E92C44E1-841A-D0DB-D545-0D2D83C56A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re 7">
            <a:extLst>
              <a:ext uri="{FF2B5EF4-FFF2-40B4-BE49-F238E27FC236}">
                <a16:creationId xmlns:a16="http://schemas.microsoft.com/office/drawing/2014/main" id="{7BB288A9-9AF9-FF0A-B365-96FBC2D3DC99}"/>
              </a:ext>
            </a:extLst>
          </p:cNvPr>
          <p:cNvSpPr>
            <a:spLocks noGrp="1"/>
          </p:cNvSpPr>
          <p:nvPr>
            <p:ph type="title"/>
          </p:nvPr>
        </p:nvSpPr>
        <p:spPr>
          <a:xfrm>
            <a:off x="1156851" y="637762"/>
            <a:ext cx="9888496" cy="900131"/>
          </a:xfrm>
        </p:spPr>
        <p:txBody>
          <a:bodyPr anchor="t">
            <a:normAutofit/>
          </a:bodyPr>
          <a:lstStyle/>
          <a:p>
            <a:r>
              <a:rPr lang="fr-FR" sz="4000" dirty="0">
                <a:solidFill>
                  <a:schemeClr val="bg1"/>
                </a:solidFill>
              </a:rPr>
              <a:t>Restitution des connaissances</a:t>
            </a:r>
          </a:p>
        </p:txBody>
      </p:sp>
      <p:sp>
        <p:nvSpPr>
          <p:cNvPr id="16" name="Rectangle 15">
            <a:extLst>
              <a:ext uri="{FF2B5EF4-FFF2-40B4-BE49-F238E27FC236}">
                <a16:creationId xmlns:a16="http://schemas.microsoft.com/office/drawing/2014/main" id="{6F19A7F6-8324-D98D-C5A7-02A4B93238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F935DFC-7188-92EB-DF3F-B5AA5B5F57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Espace réservé du contenu 8">
            <a:extLst>
              <a:ext uri="{FF2B5EF4-FFF2-40B4-BE49-F238E27FC236}">
                <a16:creationId xmlns:a16="http://schemas.microsoft.com/office/drawing/2014/main" id="{14AEA9E4-B4AF-C4BA-E135-EC99B5673127}"/>
              </a:ext>
            </a:extLst>
          </p:cNvPr>
          <p:cNvSpPr>
            <a:spLocks noGrp="1"/>
          </p:cNvSpPr>
          <p:nvPr>
            <p:ph idx="1"/>
          </p:nvPr>
        </p:nvSpPr>
        <p:spPr>
          <a:xfrm>
            <a:off x="1155548" y="2217343"/>
            <a:ext cx="9880893" cy="4455127"/>
          </a:xfrm>
        </p:spPr>
        <p:txBody>
          <a:bodyPr>
            <a:normAutofit fontScale="92500"/>
          </a:bodyPr>
          <a:lstStyle/>
          <a:p>
            <a:r>
              <a:rPr lang="fr-FR" sz="2200" b="1" i="0" dirty="0">
                <a:solidFill>
                  <a:schemeClr val="tx1">
                    <a:lumMod val="95000"/>
                    <a:lumOff val="5000"/>
                  </a:schemeClr>
                </a:solidFill>
                <a:effectLst/>
              </a:rPr>
              <a:t>Observation 1 :  </a:t>
            </a:r>
            <a:r>
              <a:rPr lang="fr-FR" sz="2200" b="0" i="0" u="none" strike="noStrike" dirty="0">
                <a:solidFill>
                  <a:schemeClr val="tx1">
                    <a:lumMod val="95000"/>
                    <a:lumOff val="5000"/>
                  </a:schemeClr>
                </a:solidFill>
                <a:effectLst/>
              </a:rPr>
              <a:t>L’</a:t>
            </a:r>
            <a:r>
              <a:rPr lang="fr-FR" sz="2200" b="0" i="0" u="none" strike="noStrike" dirty="0" err="1">
                <a:solidFill>
                  <a:schemeClr val="tx1">
                    <a:lumMod val="95000"/>
                    <a:lumOff val="5000"/>
                  </a:schemeClr>
                </a:solidFill>
                <a:effectLst/>
              </a:rPr>
              <a:t>envy-freeness</a:t>
            </a:r>
            <a:r>
              <a:rPr lang="fr-FR" sz="2200" b="0" i="0" u="none" strike="noStrike" dirty="0">
                <a:solidFill>
                  <a:schemeClr val="tx1">
                    <a:lumMod val="95000"/>
                    <a:lumOff val="5000"/>
                  </a:schemeClr>
                </a:solidFill>
                <a:effectLst/>
              </a:rPr>
              <a:t> dans un graphe peut être </a:t>
            </a:r>
            <a:r>
              <a:rPr lang="fr-FR" sz="2200" b="1" i="0" u="none" strike="noStrike" dirty="0">
                <a:solidFill>
                  <a:schemeClr val="tx1">
                    <a:lumMod val="95000"/>
                    <a:lumOff val="5000"/>
                  </a:schemeClr>
                </a:solidFill>
                <a:effectLst/>
              </a:rPr>
              <a:t>vérifiée en temps polynomial</a:t>
            </a:r>
            <a:r>
              <a:rPr lang="fr-FR" sz="2200" dirty="0">
                <a:solidFill>
                  <a:schemeClr val="tx1">
                    <a:lumMod val="95000"/>
                    <a:lumOff val="5000"/>
                  </a:schemeClr>
                </a:solidFill>
              </a:rPr>
              <a:t>.</a:t>
            </a:r>
          </a:p>
          <a:p>
            <a:endParaRPr lang="fr-FR" sz="2200" dirty="0">
              <a:solidFill>
                <a:schemeClr val="tx1">
                  <a:lumMod val="95000"/>
                  <a:lumOff val="5000"/>
                </a:schemeClr>
              </a:solidFill>
            </a:endParaRPr>
          </a:p>
          <a:p>
            <a:r>
              <a:rPr lang="fr-FR" sz="2200" b="1" dirty="0">
                <a:solidFill>
                  <a:schemeClr val="tx1">
                    <a:lumMod val="95000"/>
                    <a:lumOff val="5000"/>
                  </a:schemeClr>
                </a:solidFill>
              </a:rPr>
              <a:t>Observation 2 : </a:t>
            </a:r>
            <a:r>
              <a:rPr lang="fr-FR" sz="2200" dirty="0">
                <a:solidFill>
                  <a:schemeClr val="tx1">
                    <a:lumMod val="95000"/>
                    <a:lumOff val="5000"/>
                  </a:schemeClr>
                </a:solidFill>
              </a:rPr>
              <a:t>Une ressource est dite inutile et peut être omise si elle n’apporte aucune utilité pour l’ensemble des agents.</a:t>
            </a:r>
          </a:p>
          <a:p>
            <a:endParaRPr lang="fr-FR" sz="2200" dirty="0">
              <a:solidFill>
                <a:schemeClr val="tx1">
                  <a:lumMod val="95000"/>
                  <a:lumOff val="5000"/>
                </a:schemeClr>
              </a:solidFill>
            </a:endParaRPr>
          </a:p>
          <a:p>
            <a:r>
              <a:rPr lang="fr-FR" sz="2200" b="1" dirty="0">
                <a:solidFill>
                  <a:schemeClr val="tx1">
                    <a:lumMod val="95000"/>
                    <a:lumOff val="5000"/>
                  </a:schemeClr>
                </a:solidFill>
              </a:rPr>
              <a:t>Observation 3 : </a:t>
            </a:r>
            <a:r>
              <a:rPr lang="fr-FR" sz="2200" dirty="0">
                <a:solidFill>
                  <a:schemeClr val="tx1">
                    <a:lumMod val="95000"/>
                    <a:lumOff val="5000"/>
                  </a:schemeClr>
                </a:solidFill>
              </a:rPr>
              <a:t>Dans une allocation graph-</a:t>
            </a:r>
            <a:r>
              <a:rPr lang="fr-FR" sz="2200" dirty="0" err="1">
                <a:solidFill>
                  <a:schemeClr val="tx1">
                    <a:lumMod val="95000"/>
                    <a:lumOff val="5000"/>
                  </a:schemeClr>
                </a:solidFill>
              </a:rPr>
              <a:t>envy</a:t>
            </a:r>
            <a:r>
              <a:rPr lang="fr-FR" sz="2200" dirty="0">
                <a:solidFill>
                  <a:schemeClr val="tx1">
                    <a:lumMod val="95000"/>
                    <a:lumOff val="5000"/>
                  </a:schemeClr>
                </a:solidFill>
              </a:rPr>
              <a:t>-free avec des fonctions d'utilité identiques, si un agent ne reçoit aucune ressource, tous ses voisins dans le graphe d'attention ne reçoivent rien non plus, garantissant une transitivité de l'</a:t>
            </a:r>
            <a:r>
              <a:rPr lang="fr-FR" sz="2200" dirty="0" err="1">
                <a:solidFill>
                  <a:schemeClr val="tx1">
                    <a:lumMod val="95000"/>
                    <a:lumOff val="5000"/>
                  </a:schemeClr>
                </a:solidFill>
              </a:rPr>
              <a:t>envy-freeness</a:t>
            </a:r>
            <a:r>
              <a:rPr lang="fr-FR" sz="2200" dirty="0">
                <a:solidFill>
                  <a:schemeClr val="tx1">
                    <a:lumMod val="95000"/>
                    <a:lumOff val="5000"/>
                  </a:schemeClr>
                </a:solidFill>
              </a:rPr>
              <a:t>.</a:t>
            </a:r>
          </a:p>
          <a:p>
            <a:endParaRPr lang="fr-FR" sz="2200" dirty="0">
              <a:solidFill>
                <a:schemeClr val="tx1">
                  <a:lumMod val="95000"/>
                  <a:lumOff val="5000"/>
                </a:schemeClr>
              </a:solidFill>
            </a:endParaRPr>
          </a:p>
          <a:p>
            <a:pPr rtl="0"/>
            <a:r>
              <a:rPr lang="fr-FR" sz="2200" b="1" i="0" u="none" strike="noStrike" dirty="0">
                <a:solidFill>
                  <a:schemeClr val="tx1">
                    <a:lumMod val="95000"/>
                    <a:lumOff val="5000"/>
                  </a:schemeClr>
                </a:solidFill>
                <a:effectLst/>
              </a:rPr>
              <a:t>Observation 4 : </a:t>
            </a:r>
            <a:r>
              <a:rPr lang="fr-FR" sz="2200" b="0" i="0" u="none" strike="noStrike" dirty="0">
                <a:solidFill>
                  <a:schemeClr val="tx1">
                    <a:lumMod val="95000"/>
                    <a:lumOff val="5000"/>
                  </a:schemeClr>
                </a:solidFill>
                <a:effectLst/>
              </a:rPr>
              <a:t>Le problème de C-GEF-Allocation pour des préférences additives et monotones avec un graphe d’entrée acyclique est résoluble en temps linéaire. </a:t>
            </a:r>
            <a:endParaRPr lang="fr-FR" sz="2200" dirty="0">
              <a:solidFill>
                <a:schemeClr val="tx1">
                  <a:lumMod val="95000"/>
                  <a:lumOff val="5000"/>
                </a:schemeClr>
              </a:solidFill>
            </a:endParaRPr>
          </a:p>
          <a:p>
            <a:pPr marL="0" indent="0" rtl="0">
              <a:buNone/>
            </a:pPr>
            <a:endParaRPr lang="fr-FR" sz="2000" dirty="0"/>
          </a:p>
        </p:txBody>
      </p:sp>
    </p:spTree>
    <p:extLst>
      <p:ext uri="{BB962C8B-B14F-4D97-AF65-F5344CB8AC3E}">
        <p14:creationId xmlns:p14="http://schemas.microsoft.com/office/powerpoint/2010/main" val="12622855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DD8498F-FF9A-390F-6F7A-C0E54D4ECA96}"/>
            </a:ext>
          </a:extLst>
        </p:cNvPr>
        <p:cNvGrpSpPr/>
        <p:nvPr/>
      </p:nvGrpSpPr>
      <p:grpSpPr>
        <a:xfrm>
          <a:off x="0" y="0"/>
          <a:ext cx="0" cy="0"/>
          <a:chOff x="0" y="0"/>
          <a:chExt cx="0" cy="0"/>
        </a:xfrm>
      </p:grpSpPr>
      <p:sp>
        <p:nvSpPr>
          <p:cNvPr id="14" name="Rectangle 13">
            <a:extLst>
              <a:ext uri="{FF2B5EF4-FFF2-40B4-BE49-F238E27FC236}">
                <a16:creationId xmlns:a16="http://schemas.microsoft.com/office/drawing/2014/main" id="{3DC116F0-883E-98E1-4559-CCACE8E908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re 7">
            <a:extLst>
              <a:ext uri="{FF2B5EF4-FFF2-40B4-BE49-F238E27FC236}">
                <a16:creationId xmlns:a16="http://schemas.microsoft.com/office/drawing/2014/main" id="{88578514-DB31-D13A-B91E-8149E4DDD7C3}"/>
              </a:ext>
            </a:extLst>
          </p:cNvPr>
          <p:cNvSpPr>
            <a:spLocks noGrp="1"/>
          </p:cNvSpPr>
          <p:nvPr>
            <p:ph type="title"/>
          </p:nvPr>
        </p:nvSpPr>
        <p:spPr>
          <a:xfrm>
            <a:off x="1156851" y="637762"/>
            <a:ext cx="9888496" cy="900131"/>
          </a:xfrm>
        </p:spPr>
        <p:txBody>
          <a:bodyPr anchor="t">
            <a:normAutofit/>
          </a:bodyPr>
          <a:lstStyle/>
          <a:p>
            <a:r>
              <a:rPr lang="fr-FR" sz="4000">
                <a:solidFill>
                  <a:schemeClr val="bg1"/>
                </a:solidFill>
              </a:rPr>
              <a:t>Restitution des connaissances</a:t>
            </a:r>
            <a:endParaRPr lang="fr-FR" sz="4000" dirty="0">
              <a:solidFill>
                <a:schemeClr val="bg1"/>
              </a:solidFill>
            </a:endParaRPr>
          </a:p>
        </p:txBody>
      </p:sp>
      <p:sp>
        <p:nvSpPr>
          <p:cNvPr id="16" name="Rectangle 15">
            <a:extLst>
              <a:ext uri="{FF2B5EF4-FFF2-40B4-BE49-F238E27FC236}">
                <a16:creationId xmlns:a16="http://schemas.microsoft.com/office/drawing/2014/main" id="{91A6D13D-D871-B1BF-A276-5E880A14E8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B7414488-BBC6-9B2C-C688-8EE5203C8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Espace réservé du contenu 8">
            <a:extLst>
              <a:ext uri="{FF2B5EF4-FFF2-40B4-BE49-F238E27FC236}">
                <a16:creationId xmlns:a16="http://schemas.microsoft.com/office/drawing/2014/main" id="{4C597A41-63DF-62D7-F473-304D8553051B}"/>
              </a:ext>
            </a:extLst>
          </p:cNvPr>
          <p:cNvSpPr>
            <a:spLocks noGrp="1"/>
          </p:cNvSpPr>
          <p:nvPr>
            <p:ph idx="1"/>
          </p:nvPr>
        </p:nvSpPr>
        <p:spPr>
          <a:xfrm>
            <a:off x="1164454" y="2217343"/>
            <a:ext cx="9880893" cy="4455127"/>
          </a:xfrm>
        </p:spPr>
        <p:txBody>
          <a:bodyPr>
            <a:normAutofit/>
          </a:bodyPr>
          <a:lstStyle/>
          <a:p>
            <a:r>
              <a:rPr lang="fr-FR" sz="2200" b="1" i="0" dirty="0">
                <a:solidFill>
                  <a:schemeClr val="tx1">
                    <a:lumMod val="95000"/>
                    <a:lumOff val="5000"/>
                  </a:schemeClr>
                </a:solidFill>
                <a:effectLst/>
              </a:rPr>
              <a:t>Lemme 1 </a:t>
            </a:r>
            <a:r>
              <a:rPr lang="fr-FR" sz="2200" b="1" dirty="0">
                <a:solidFill>
                  <a:schemeClr val="tx1">
                    <a:lumMod val="95000"/>
                    <a:lumOff val="5000"/>
                  </a:schemeClr>
                </a:solidFill>
              </a:rPr>
              <a:t>: </a:t>
            </a:r>
            <a:r>
              <a:rPr lang="fr-FR" sz="2200" b="1" dirty="0"/>
              <a:t>Allocation sans envie avec utilité identique</a:t>
            </a:r>
          </a:p>
          <a:p>
            <a:pPr lvl="1">
              <a:lnSpc>
                <a:spcPct val="120000"/>
              </a:lnSpc>
            </a:pPr>
            <a:r>
              <a:rPr lang="fr-FR" sz="1900" dirty="0">
                <a:solidFill>
                  <a:schemeClr val="tx1">
                    <a:lumMod val="95000"/>
                    <a:lumOff val="5000"/>
                  </a:schemeClr>
                </a:solidFill>
              </a:rPr>
              <a:t>D</a:t>
            </a:r>
            <a:r>
              <a:rPr lang="fr-FR" sz="1900" b="0" i="0" u="none" strike="noStrike" dirty="0">
                <a:solidFill>
                  <a:schemeClr val="tx1">
                    <a:lumMod val="95000"/>
                    <a:lumOff val="5000"/>
                  </a:schemeClr>
                </a:solidFill>
                <a:effectLst/>
              </a:rPr>
              <a:t>ans la condensation de G, le sommet correspondant à C a un degré d'entrée supérieur à m</a:t>
            </a:r>
            <a:endParaRPr lang="fr-FR" sz="1900" dirty="0">
              <a:solidFill>
                <a:schemeClr val="tx1">
                  <a:lumMod val="95000"/>
                  <a:lumOff val="5000"/>
                </a:schemeClr>
              </a:solidFill>
            </a:endParaRPr>
          </a:p>
          <a:p>
            <a:pPr lvl="1">
              <a:lnSpc>
                <a:spcPct val="120000"/>
              </a:lnSpc>
            </a:pPr>
            <a:r>
              <a:rPr lang="fr-FR" sz="1900" dirty="0">
                <a:solidFill>
                  <a:schemeClr val="tx1">
                    <a:lumMod val="95000"/>
                    <a:lumOff val="5000"/>
                  </a:schemeClr>
                </a:solidFill>
              </a:rPr>
              <a:t>La composante C contient plus de m agents.</a:t>
            </a:r>
          </a:p>
          <a:p>
            <a:pPr marL="0" indent="0" rtl="0">
              <a:spcBef>
                <a:spcPts val="1200"/>
              </a:spcBef>
              <a:spcAft>
                <a:spcPts val="1200"/>
              </a:spcAft>
              <a:buNone/>
            </a:pPr>
            <a:r>
              <a:rPr lang="fr-FR" sz="2200" b="0" i="0" u="none" strike="noStrike" dirty="0">
                <a:solidFill>
                  <a:schemeClr val="tx1">
                    <a:lumMod val="95000"/>
                    <a:lumOff val="5000"/>
                  </a:schemeClr>
                </a:solidFill>
                <a:effectLst/>
              </a:rPr>
              <a:t>Dans ce cas, nous pouvons calculer en temps polynomial une instance équivalente de l’allocation C-GEF avec le graphe d'attention G′ tel que G′ est un sous-graphe de G et G′ ne contient pas C.</a:t>
            </a:r>
            <a:br>
              <a:rPr lang="fr-FR" sz="1100" dirty="0">
                <a:solidFill>
                  <a:schemeClr val="tx1">
                    <a:lumMod val="95000"/>
                    <a:lumOff val="5000"/>
                  </a:schemeClr>
                </a:solidFill>
              </a:rPr>
            </a:br>
            <a:endParaRPr lang="fr-FR" sz="1600" b="0" i="0" u="none" strike="noStrike" dirty="0">
              <a:solidFill>
                <a:schemeClr val="tx1">
                  <a:lumMod val="95000"/>
                  <a:lumOff val="5000"/>
                </a:schemeClr>
              </a:solidFill>
              <a:effectLst/>
              <a:latin typeface="Arial" panose="020B0604020202020204" pitchFamily="34" charset="0"/>
            </a:endParaRPr>
          </a:p>
        </p:txBody>
      </p:sp>
    </p:spTree>
    <p:extLst>
      <p:ext uri="{BB962C8B-B14F-4D97-AF65-F5344CB8AC3E}">
        <p14:creationId xmlns:p14="http://schemas.microsoft.com/office/powerpoint/2010/main" val="28323400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8A5F252-52F3-76C9-D44F-115EA37F6B0E}"/>
            </a:ext>
          </a:extLst>
        </p:cNvPr>
        <p:cNvGrpSpPr/>
        <p:nvPr/>
      </p:nvGrpSpPr>
      <p:grpSpPr>
        <a:xfrm>
          <a:off x="0" y="0"/>
          <a:ext cx="0" cy="0"/>
          <a:chOff x="0" y="0"/>
          <a:chExt cx="0" cy="0"/>
        </a:xfrm>
      </p:grpSpPr>
      <p:sp>
        <p:nvSpPr>
          <p:cNvPr id="14" name="Rectangle 13">
            <a:extLst>
              <a:ext uri="{FF2B5EF4-FFF2-40B4-BE49-F238E27FC236}">
                <a16:creationId xmlns:a16="http://schemas.microsoft.com/office/drawing/2014/main" id="{177FDF83-F478-453D-E8B1-4C03E470EA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re 7">
            <a:extLst>
              <a:ext uri="{FF2B5EF4-FFF2-40B4-BE49-F238E27FC236}">
                <a16:creationId xmlns:a16="http://schemas.microsoft.com/office/drawing/2014/main" id="{C9291203-B11A-C25A-2CCC-559097A7F1AF}"/>
              </a:ext>
            </a:extLst>
          </p:cNvPr>
          <p:cNvSpPr>
            <a:spLocks noGrp="1"/>
          </p:cNvSpPr>
          <p:nvPr>
            <p:ph type="title"/>
          </p:nvPr>
        </p:nvSpPr>
        <p:spPr>
          <a:xfrm>
            <a:off x="1156851" y="637762"/>
            <a:ext cx="9888496" cy="900131"/>
          </a:xfrm>
        </p:spPr>
        <p:txBody>
          <a:bodyPr anchor="t">
            <a:normAutofit/>
          </a:bodyPr>
          <a:lstStyle/>
          <a:p>
            <a:r>
              <a:rPr lang="fr-FR" sz="4000" dirty="0">
                <a:solidFill>
                  <a:schemeClr val="bg1"/>
                </a:solidFill>
              </a:rPr>
              <a:t>Restitution des connaissances</a:t>
            </a:r>
          </a:p>
        </p:txBody>
      </p:sp>
      <p:sp>
        <p:nvSpPr>
          <p:cNvPr id="16" name="Rectangle 15">
            <a:extLst>
              <a:ext uri="{FF2B5EF4-FFF2-40B4-BE49-F238E27FC236}">
                <a16:creationId xmlns:a16="http://schemas.microsoft.com/office/drawing/2014/main" id="{BA68F55F-9D55-8BE1-E111-E1C2128AD7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9018255-BBBD-9405-8083-D07833A05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Espace réservé du contenu 8">
            <a:extLst>
              <a:ext uri="{FF2B5EF4-FFF2-40B4-BE49-F238E27FC236}">
                <a16:creationId xmlns:a16="http://schemas.microsoft.com/office/drawing/2014/main" id="{91E5951F-C598-01C8-35DB-30611DB7848E}"/>
              </a:ext>
            </a:extLst>
          </p:cNvPr>
          <p:cNvSpPr>
            <a:spLocks noGrp="1"/>
          </p:cNvSpPr>
          <p:nvPr>
            <p:ph idx="1"/>
          </p:nvPr>
        </p:nvSpPr>
        <p:spPr>
          <a:xfrm>
            <a:off x="1164454" y="2217343"/>
            <a:ext cx="9880893" cy="4455127"/>
          </a:xfrm>
        </p:spPr>
        <p:txBody>
          <a:bodyPr>
            <a:normAutofit lnSpcReduction="10000"/>
          </a:bodyPr>
          <a:lstStyle/>
          <a:p>
            <a:pPr rtl="0"/>
            <a:r>
              <a:rPr lang="fr-FR" sz="2000" b="1" i="0" dirty="0">
                <a:solidFill>
                  <a:schemeClr val="tx1">
                    <a:lumMod val="95000"/>
                    <a:lumOff val="5000"/>
                  </a:schemeClr>
                </a:solidFill>
                <a:effectLst/>
              </a:rPr>
              <a:t>Observation 5 </a:t>
            </a:r>
            <a:r>
              <a:rPr lang="fr-FR" sz="2000" b="1" dirty="0">
                <a:solidFill>
                  <a:schemeClr val="tx1">
                    <a:lumMod val="95000"/>
                    <a:lumOff val="5000"/>
                  </a:schemeClr>
                </a:solidFill>
              </a:rPr>
              <a:t>: </a:t>
            </a:r>
            <a:r>
              <a:rPr lang="fr-FR" sz="2000" b="0" i="0" u="none" strike="noStrike" dirty="0">
                <a:solidFill>
                  <a:srgbClr val="980000"/>
                </a:solidFill>
                <a:effectLst/>
              </a:rPr>
              <a:t> </a:t>
            </a:r>
            <a:r>
              <a:rPr lang="fr-FR" sz="2000" b="0" i="0" u="none" strike="noStrike" dirty="0">
                <a:solidFill>
                  <a:schemeClr val="tx1">
                    <a:lumMod val="95000"/>
                    <a:lumOff val="5000"/>
                  </a:schemeClr>
                </a:solidFill>
                <a:effectLst/>
              </a:rPr>
              <a:t>Soit </a:t>
            </a:r>
            <a:r>
              <a:rPr lang="fr-FR" sz="2000" b="1" i="0" u="none" strike="noStrike" dirty="0">
                <a:solidFill>
                  <a:schemeClr val="tx1">
                    <a:lumMod val="95000"/>
                    <a:lumOff val="5000"/>
                  </a:schemeClr>
                </a:solidFill>
                <a:effectLst/>
              </a:rPr>
              <a:t>G</a:t>
            </a:r>
            <a:r>
              <a:rPr lang="fr-FR" sz="2000" b="0" i="0" u="none" strike="noStrike" dirty="0">
                <a:solidFill>
                  <a:schemeClr val="tx1">
                    <a:lumMod val="95000"/>
                    <a:lumOff val="5000"/>
                  </a:schemeClr>
                </a:solidFill>
                <a:effectLst/>
              </a:rPr>
              <a:t> un graphe qui contient une composante </a:t>
            </a:r>
            <a:r>
              <a:rPr lang="fr-FR" sz="2000" b="1" i="0" u="none" strike="noStrike" dirty="0">
                <a:solidFill>
                  <a:schemeClr val="tx1">
                    <a:lumMod val="95000"/>
                    <a:lumOff val="5000"/>
                  </a:schemeClr>
                </a:solidFill>
                <a:effectLst/>
              </a:rPr>
              <a:t>fortement connectée </a:t>
            </a:r>
            <a:r>
              <a:rPr lang="fr-FR" sz="2000" b="0" i="0" u="none" strike="noStrike" dirty="0">
                <a:solidFill>
                  <a:schemeClr val="tx1">
                    <a:lumMod val="95000"/>
                    <a:lumOff val="5000"/>
                  </a:schemeClr>
                </a:solidFill>
                <a:effectLst/>
              </a:rPr>
              <a:t>avec plus d’un sommet. Alors, il n’existe </a:t>
            </a:r>
            <a:r>
              <a:rPr lang="fr-FR" sz="2000" b="1" i="0" u="none" strike="noStrike" dirty="0">
                <a:solidFill>
                  <a:schemeClr val="tx1">
                    <a:lumMod val="95000"/>
                    <a:lumOff val="5000"/>
                  </a:schemeClr>
                </a:solidFill>
                <a:effectLst/>
              </a:rPr>
              <a:t>aucune allocation fortement sans envie </a:t>
            </a:r>
            <a:r>
              <a:rPr lang="fr-FR" sz="2000" b="0" i="0" u="none" strike="noStrike" dirty="0">
                <a:solidFill>
                  <a:schemeClr val="tx1">
                    <a:lumMod val="95000"/>
                    <a:lumOff val="5000"/>
                  </a:schemeClr>
                </a:solidFill>
                <a:effectLst/>
              </a:rPr>
              <a:t>dans le graphe si les agents ont des préférences identiques, car une composante connexe impose un cycle (ne respecte pas la transitivité).  </a:t>
            </a:r>
          </a:p>
          <a:p>
            <a:pPr rtl="0"/>
            <a:endParaRPr lang="fr-FR" sz="2000" dirty="0">
              <a:solidFill>
                <a:schemeClr val="tx1">
                  <a:lumMod val="95000"/>
                  <a:lumOff val="5000"/>
                </a:schemeClr>
              </a:solidFill>
            </a:endParaRPr>
          </a:p>
          <a:p>
            <a:r>
              <a:rPr lang="fr-FR" sz="2000" b="1" i="0" u="none" strike="noStrike" dirty="0">
                <a:solidFill>
                  <a:schemeClr val="tx1">
                    <a:lumMod val="95000"/>
                    <a:lumOff val="5000"/>
                  </a:schemeClr>
                </a:solidFill>
                <a:effectLst/>
              </a:rPr>
              <a:t>Proposition 1.</a:t>
            </a:r>
            <a:r>
              <a:rPr lang="fr-FR" sz="2000" b="0" i="0" u="none" strike="noStrike" dirty="0">
                <a:solidFill>
                  <a:schemeClr val="tx1">
                    <a:lumMod val="95000"/>
                    <a:lumOff val="5000"/>
                  </a:schemeClr>
                </a:solidFill>
                <a:effectLst/>
              </a:rPr>
              <a:t> L'allocation </a:t>
            </a:r>
            <a:r>
              <a:rPr lang="fr-FR" sz="2000" b="1" i="0" u="none" strike="noStrike" dirty="0">
                <a:solidFill>
                  <a:schemeClr val="tx1">
                    <a:lumMod val="95000"/>
                    <a:lumOff val="5000"/>
                  </a:schemeClr>
                </a:solidFill>
                <a:effectLst/>
              </a:rPr>
              <a:t>C-</a:t>
            </a:r>
            <a:r>
              <a:rPr lang="fr-FR" sz="2000" b="1" i="0" u="none" strike="noStrike" dirty="0" err="1">
                <a:solidFill>
                  <a:schemeClr val="tx1">
                    <a:lumMod val="95000"/>
                    <a:lumOff val="5000"/>
                  </a:schemeClr>
                </a:solidFill>
                <a:effectLst/>
              </a:rPr>
              <a:t>sGEF</a:t>
            </a:r>
            <a:r>
              <a:rPr lang="fr-FR" sz="2000" b="1" i="0" u="none" strike="noStrike" dirty="0">
                <a:solidFill>
                  <a:schemeClr val="tx1">
                    <a:lumMod val="95000"/>
                    <a:lumOff val="5000"/>
                  </a:schemeClr>
                </a:solidFill>
                <a:effectLst/>
              </a:rPr>
              <a:t> </a:t>
            </a:r>
            <a:r>
              <a:rPr lang="fr-FR" sz="2000" b="0" i="0" u="none" strike="noStrike" dirty="0">
                <a:solidFill>
                  <a:schemeClr val="tx1">
                    <a:lumMod val="95000"/>
                    <a:lumOff val="5000"/>
                  </a:schemeClr>
                </a:solidFill>
                <a:effectLst/>
              </a:rPr>
              <a:t>pour des préférences </a:t>
            </a:r>
            <a:r>
              <a:rPr lang="fr-FR" sz="2000" b="1" i="0" u="none" strike="noStrike" dirty="0">
                <a:solidFill>
                  <a:schemeClr val="tx1">
                    <a:lumMod val="95000"/>
                    <a:lumOff val="5000"/>
                  </a:schemeClr>
                </a:solidFill>
                <a:effectLst/>
              </a:rPr>
              <a:t>0/1 identiques</a:t>
            </a:r>
            <a:r>
              <a:rPr lang="fr-FR" sz="2000" b="0" i="0" u="none" strike="noStrike" dirty="0">
                <a:solidFill>
                  <a:schemeClr val="tx1">
                    <a:lumMod val="95000"/>
                    <a:lumOff val="5000"/>
                  </a:schemeClr>
                </a:solidFill>
                <a:effectLst/>
              </a:rPr>
              <a:t> peut être </a:t>
            </a:r>
            <a:r>
              <a:rPr lang="fr-FR" sz="2000" b="1" i="0" u="none" strike="noStrike" dirty="0">
                <a:solidFill>
                  <a:schemeClr val="tx1">
                    <a:lumMod val="95000"/>
                    <a:lumOff val="5000"/>
                  </a:schemeClr>
                </a:solidFill>
                <a:effectLst/>
              </a:rPr>
              <a:t>résolue en temps linéaire</a:t>
            </a:r>
            <a:r>
              <a:rPr lang="fr-FR" sz="2000" b="0" i="0" u="none" strike="noStrike" dirty="0">
                <a:solidFill>
                  <a:schemeClr val="tx1">
                    <a:lumMod val="95000"/>
                    <a:lumOff val="5000"/>
                  </a:schemeClr>
                </a:solidFill>
                <a:effectLst/>
              </a:rPr>
              <a:t>.</a:t>
            </a:r>
          </a:p>
          <a:p>
            <a:endParaRPr lang="fr-FR" sz="2000" i="0" u="none" strike="noStrike" dirty="0">
              <a:solidFill>
                <a:schemeClr val="tx1">
                  <a:lumMod val="95000"/>
                  <a:lumOff val="5000"/>
                </a:schemeClr>
              </a:solidFill>
            </a:endParaRPr>
          </a:p>
          <a:p>
            <a:pPr rtl="0"/>
            <a:r>
              <a:rPr lang="fr-FR" sz="2000" b="1" i="0" u="none" strike="noStrike" dirty="0">
                <a:solidFill>
                  <a:schemeClr val="tx1">
                    <a:lumMod val="95000"/>
                    <a:lumOff val="5000"/>
                  </a:schemeClr>
                </a:solidFill>
                <a:effectLst/>
              </a:rPr>
              <a:t>Proposition 2.</a:t>
            </a:r>
            <a:r>
              <a:rPr lang="fr-FR" sz="2000" b="0" i="0" u="none" strike="noStrike" dirty="0">
                <a:solidFill>
                  <a:schemeClr val="tx1">
                    <a:lumMod val="95000"/>
                    <a:lumOff val="5000"/>
                  </a:schemeClr>
                </a:solidFill>
                <a:effectLst/>
              </a:rPr>
              <a:t> </a:t>
            </a:r>
            <a:r>
              <a:rPr lang="fr-FR" sz="2000" b="1" i="0" u="none" strike="noStrike" dirty="0">
                <a:solidFill>
                  <a:schemeClr val="tx1">
                    <a:lumMod val="95000"/>
                    <a:lumOff val="5000"/>
                  </a:schemeClr>
                </a:solidFill>
                <a:effectLst/>
              </a:rPr>
              <a:t>C-</a:t>
            </a:r>
            <a:r>
              <a:rPr lang="fr-FR" sz="2000" b="1" i="0" u="none" strike="noStrike" dirty="0" err="1">
                <a:solidFill>
                  <a:schemeClr val="tx1">
                    <a:lumMod val="95000"/>
                    <a:lumOff val="5000"/>
                  </a:schemeClr>
                </a:solidFill>
                <a:effectLst/>
              </a:rPr>
              <a:t>sGEF</a:t>
            </a:r>
            <a:r>
              <a:rPr lang="fr-FR" sz="2000" b="1" i="0" u="none" strike="noStrike" dirty="0">
                <a:solidFill>
                  <a:schemeClr val="tx1">
                    <a:lumMod val="95000"/>
                    <a:lumOff val="5000"/>
                  </a:schemeClr>
                </a:solidFill>
                <a:effectLst/>
              </a:rPr>
              <a:t>-A</a:t>
            </a:r>
            <a:r>
              <a:rPr lang="fr-FR" sz="2000" b="0" i="0" u="none" strike="noStrike" dirty="0">
                <a:solidFill>
                  <a:schemeClr val="tx1">
                    <a:lumMod val="95000"/>
                    <a:lumOff val="5000"/>
                  </a:schemeClr>
                </a:solidFill>
                <a:effectLst/>
              </a:rPr>
              <a:t> avec des préférences </a:t>
            </a:r>
            <a:r>
              <a:rPr lang="fr-FR" sz="2000" b="1" i="0" u="none" strike="noStrike" dirty="0">
                <a:solidFill>
                  <a:schemeClr val="tx1">
                    <a:lumMod val="95000"/>
                    <a:lumOff val="5000"/>
                  </a:schemeClr>
                </a:solidFill>
                <a:effectLst/>
              </a:rPr>
              <a:t>additives monotones identiques</a:t>
            </a:r>
            <a:r>
              <a:rPr lang="fr-FR" sz="2000" b="0" i="0" u="none" strike="noStrike" dirty="0">
                <a:solidFill>
                  <a:schemeClr val="tx1">
                    <a:lumMod val="95000"/>
                    <a:lumOff val="5000"/>
                  </a:schemeClr>
                </a:solidFill>
                <a:effectLst/>
              </a:rPr>
              <a:t> est </a:t>
            </a:r>
            <a:r>
              <a:rPr lang="fr-FR" sz="2000" b="1" i="0" u="none" strike="noStrike" dirty="0">
                <a:solidFill>
                  <a:schemeClr val="tx1">
                    <a:lumMod val="95000"/>
                    <a:lumOff val="5000"/>
                  </a:schemeClr>
                </a:solidFill>
                <a:effectLst/>
              </a:rPr>
              <a:t>NP-difficile. </a:t>
            </a:r>
            <a:r>
              <a:rPr lang="fr-FR" sz="2000" i="0" u="none" strike="noStrike" dirty="0">
                <a:solidFill>
                  <a:schemeClr val="tx1">
                    <a:lumMod val="95000"/>
                    <a:lumOff val="5000"/>
                  </a:schemeClr>
                </a:solidFill>
                <a:effectLst/>
              </a:rPr>
              <a:t>(complexité combinatoire accrue)</a:t>
            </a:r>
          </a:p>
          <a:p>
            <a:pPr rtl="0"/>
            <a:endParaRPr lang="fr-FR" sz="2000" dirty="0">
              <a:solidFill>
                <a:schemeClr val="tx1">
                  <a:lumMod val="95000"/>
                  <a:lumOff val="5000"/>
                </a:schemeClr>
              </a:solidFill>
            </a:endParaRPr>
          </a:p>
          <a:p>
            <a:pPr rtl="0"/>
            <a:r>
              <a:rPr lang="fr-FR" sz="2000" b="1" i="0" u="none" strike="noStrike" dirty="0">
                <a:solidFill>
                  <a:schemeClr val="tx1">
                    <a:lumMod val="95000"/>
                    <a:lumOff val="5000"/>
                  </a:schemeClr>
                </a:solidFill>
                <a:effectLst/>
              </a:rPr>
              <a:t>Proposition 3.</a:t>
            </a:r>
            <a:r>
              <a:rPr lang="fr-FR" sz="2000" b="0" i="0" u="none" strike="noStrike" dirty="0">
                <a:solidFill>
                  <a:schemeClr val="tx1">
                    <a:lumMod val="95000"/>
                    <a:lumOff val="5000"/>
                  </a:schemeClr>
                </a:solidFill>
                <a:effectLst/>
              </a:rPr>
              <a:t> </a:t>
            </a:r>
            <a:r>
              <a:rPr lang="fr-FR" sz="2000" b="1" i="0" u="none" strike="noStrike" dirty="0">
                <a:solidFill>
                  <a:schemeClr val="tx1">
                    <a:lumMod val="95000"/>
                    <a:lumOff val="5000"/>
                  </a:schemeClr>
                </a:solidFill>
                <a:effectLst/>
              </a:rPr>
              <a:t>C-</a:t>
            </a:r>
            <a:r>
              <a:rPr lang="fr-FR" sz="2000" b="1" i="0" u="none" strike="noStrike" dirty="0" err="1">
                <a:solidFill>
                  <a:schemeClr val="tx1">
                    <a:lumMod val="95000"/>
                    <a:lumOff val="5000"/>
                  </a:schemeClr>
                </a:solidFill>
                <a:effectLst/>
              </a:rPr>
              <a:t>sGEF</a:t>
            </a:r>
            <a:r>
              <a:rPr lang="fr-FR" sz="2000" b="1" i="0" u="none" strike="noStrike" dirty="0">
                <a:solidFill>
                  <a:schemeClr val="tx1">
                    <a:lumMod val="95000"/>
                    <a:lumOff val="5000"/>
                  </a:schemeClr>
                </a:solidFill>
                <a:effectLst/>
              </a:rPr>
              <a:t>-A</a:t>
            </a:r>
            <a:r>
              <a:rPr lang="fr-FR" sz="2000" b="0" i="0" u="none" strike="noStrike" dirty="0">
                <a:solidFill>
                  <a:schemeClr val="tx1">
                    <a:lumMod val="95000"/>
                    <a:lumOff val="5000"/>
                  </a:schemeClr>
                </a:solidFill>
                <a:effectLst/>
              </a:rPr>
              <a:t> avec des préférences </a:t>
            </a:r>
            <a:r>
              <a:rPr lang="fr-FR" sz="2000" b="1" i="0" u="none" strike="noStrike" dirty="0">
                <a:solidFill>
                  <a:schemeClr val="tx1">
                    <a:lumMod val="95000"/>
                    <a:lumOff val="5000"/>
                  </a:schemeClr>
                </a:solidFill>
                <a:effectLst/>
              </a:rPr>
              <a:t>0/1</a:t>
            </a:r>
            <a:r>
              <a:rPr lang="fr-FR" sz="2000" b="0" i="0" u="none" strike="noStrike" dirty="0">
                <a:solidFill>
                  <a:schemeClr val="tx1">
                    <a:lumMod val="95000"/>
                    <a:lumOff val="5000"/>
                  </a:schemeClr>
                </a:solidFill>
                <a:effectLst/>
              </a:rPr>
              <a:t> est </a:t>
            </a:r>
            <a:r>
              <a:rPr lang="fr-FR" sz="2000" b="1" i="0" u="none" strike="noStrike" dirty="0">
                <a:solidFill>
                  <a:schemeClr val="tx1">
                    <a:lumMod val="95000"/>
                    <a:lumOff val="5000"/>
                  </a:schemeClr>
                </a:solidFill>
                <a:effectLst/>
              </a:rPr>
              <a:t>NP-difficile</a:t>
            </a:r>
            <a:r>
              <a:rPr lang="fr-FR" sz="2000" b="0" i="0" u="none" strike="noStrike" dirty="0">
                <a:solidFill>
                  <a:schemeClr val="tx1">
                    <a:lumMod val="95000"/>
                    <a:lumOff val="5000"/>
                  </a:schemeClr>
                </a:solidFill>
                <a:effectLst/>
              </a:rPr>
              <a:t> pour un graphe d'entrée étant soit fortement connecté, soit acyclique.  (préférences différentes, contraintes de connectivité)</a:t>
            </a:r>
          </a:p>
        </p:txBody>
      </p:sp>
    </p:spTree>
    <p:extLst>
      <p:ext uri="{BB962C8B-B14F-4D97-AF65-F5344CB8AC3E}">
        <p14:creationId xmlns:p14="http://schemas.microsoft.com/office/powerpoint/2010/main" val="15567182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537938C-56DC-D603-E903-C10C7CC9B970}"/>
            </a:ext>
          </a:extLst>
        </p:cNvPr>
        <p:cNvGrpSpPr/>
        <p:nvPr/>
      </p:nvGrpSpPr>
      <p:grpSpPr>
        <a:xfrm>
          <a:off x="0" y="0"/>
          <a:ext cx="0" cy="0"/>
          <a:chOff x="0" y="0"/>
          <a:chExt cx="0" cy="0"/>
        </a:xfrm>
      </p:grpSpPr>
      <p:sp>
        <p:nvSpPr>
          <p:cNvPr id="14" name="Rectangle 13">
            <a:extLst>
              <a:ext uri="{FF2B5EF4-FFF2-40B4-BE49-F238E27FC236}">
                <a16:creationId xmlns:a16="http://schemas.microsoft.com/office/drawing/2014/main" id="{C26273AA-22FC-B4B7-6D0E-831900BE03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re 7">
            <a:extLst>
              <a:ext uri="{FF2B5EF4-FFF2-40B4-BE49-F238E27FC236}">
                <a16:creationId xmlns:a16="http://schemas.microsoft.com/office/drawing/2014/main" id="{7A7995DB-60E2-8868-484A-EC95A9FB8F04}"/>
              </a:ext>
            </a:extLst>
          </p:cNvPr>
          <p:cNvSpPr>
            <a:spLocks noGrp="1"/>
          </p:cNvSpPr>
          <p:nvPr>
            <p:ph type="title"/>
          </p:nvPr>
        </p:nvSpPr>
        <p:spPr>
          <a:xfrm>
            <a:off x="1156851" y="637762"/>
            <a:ext cx="9888496" cy="900131"/>
          </a:xfrm>
        </p:spPr>
        <p:txBody>
          <a:bodyPr anchor="t">
            <a:normAutofit/>
          </a:bodyPr>
          <a:lstStyle/>
          <a:p>
            <a:r>
              <a:rPr lang="fr-FR" sz="4000">
                <a:solidFill>
                  <a:schemeClr val="bg1"/>
                </a:solidFill>
              </a:rPr>
              <a:t>Restitution des connaissances</a:t>
            </a:r>
            <a:endParaRPr lang="fr-FR" sz="4000" dirty="0">
              <a:solidFill>
                <a:schemeClr val="bg1"/>
              </a:solidFill>
            </a:endParaRPr>
          </a:p>
        </p:txBody>
      </p:sp>
      <p:sp>
        <p:nvSpPr>
          <p:cNvPr id="16" name="Rectangle 15">
            <a:extLst>
              <a:ext uri="{FF2B5EF4-FFF2-40B4-BE49-F238E27FC236}">
                <a16:creationId xmlns:a16="http://schemas.microsoft.com/office/drawing/2014/main" id="{CF27D7AD-D19F-6C34-60BF-4D91E98DBB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CD80CCA-2D7B-76BB-44D8-16A322447C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Espace réservé du contenu 8">
            <a:extLst>
              <a:ext uri="{FF2B5EF4-FFF2-40B4-BE49-F238E27FC236}">
                <a16:creationId xmlns:a16="http://schemas.microsoft.com/office/drawing/2014/main" id="{C9B6075B-001E-71F7-E087-9BC21B9ED425}"/>
              </a:ext>
            </a:extLst>
          </p:cNvPr>
          <p:cNvSpPr>
            <a:spLocks noGrp="1"/>
          </p:cNvSpPr>
          <p:nvPr>
            <p:ph idx="1"/>
          </p:nvPr>
        </p:nvSpPr>
        <p:spPr>
          <a:xfrm>
            <a:off x="1164454" y="2217343"/>
            <a:ext cx="10225789" cy="4455127"/>
          </a:xfrm>
        </p:spPr>
        <p:txBody>
          <a:bodyPr>
            <a:normAutofit/>
          </a:bodyPr>
          <a:lstStyle/>
          <a:p>
            <a:pPr indent="-228600">
              <a:lnSpc>
                <a:spcPct val="90000"/>
              </a:lnSpc>
              <a:spcAft>
                <a:spcPts val="600"/>
              </a:spcAft>
              <a:buFont typeface="Arial" panose="020B0604020202020204" pitchFamily="34" charset="0"/>
              <a:buChar char="•"/>
            </a:pPr>
            <a:r>
              <a:rPr lang="en-US" sz="2000" b="1" dirty="0"/>
              <a:t>Observation 6 : </a:t>
            </a:r>
            <a:r>
              <a:rPr lang="en-US" sz="2000" dirty="0"/>
              <a:t>Pour un ensemble de </a:t>
            </a:r>
            <a:r>
              <a:rPr lang="en-US" sz="2000" dirty="0" err="1"/>
              <a:t>ressources</a:t>
            </a:r>
            <a:r>
              <a:rPr lang="en-US" sz="2000" dirty="0"/>
              <a:t> R et un ensemble </a:t>
            </a:r>
            <a:r>
              <a:rPr lang="en-US" sz="2000" dirty="0" err="1"/>
              <a:t>d'agents</a:t>
            </a:r>
            <a:r>
              <a:rPr lang="en-US" sz="2000" dirty="0"/>
              <a:t> A avec des </a:t>
            </a:r>
            <a:r>
              <a:rPr lang="en-US" sz="2000" dirty="0" err="1"/>
              <a:t>préférences</a:t>
            </a:r>
            <a:r>
              <a:rPr lang="en-US" sz="2000" dirty="0"/>
              <a:t> additives monotones </a:t>
            </a:r>
            <a:r>
              <a:rPr lang="en-US" sz="2000" dirty="0" err="1"/>
              <a:t>identiques</a:t>
            </a:r>
            <a:r>
              <a:rPr lang="en-US" sz="2000" dirty="0"/>
              <a:t>, les affirmations </a:t>
            </a:r>
            <a:r>
              <a:rPr lang="en-US" sz="2000" dirty="0" err="1"/>
              <a:t>suivantes</a:t>
            </a:r>
            <a:r>
              <a:rPr lang="en-US" sz="2000" dirty="0"/>
              <a:t> </a:t>
            </a:r>
            <a:r>
              <a:rPr lang="en-US" sz="2000" dirty="0" err="1"/>
              <a:t>sont</a:t>
            </a:r>
            <a:r>
              <a:rPr lang="en-US" sz="2000" dirty="0"/>
              <a:t> </a:t>
            </a:r>
            <a:r>
              <a:rPr lang="en-US" sz="2000" dirty="0" err="1"/>
              <a:t>équivalentes</a:t>
            </a:r>
            <a:r>
              <a:rPr lang="en-US" sz="2000" dirty="0"/>
              <a:t> pour </a:t>
            </a:r>
            <a:r>
              <a:rPr lang="en-US" sz="2000" dirty="0" err="1"/>
              <a:t>une</a:t>
            </a:r>
            <a:r>
              <a:rPr lang="en-US" sz="2000" dirty="0"/>
              <a:t> allocation (</a:t>
            </a:r>
            <a:r>
              <a:rPr lang="en-US" sz="2000" dirty="0" err="1"/>
              <a:t>faiblement</a:t>
            </a:r>
            <a:r>
              <a:rPr lang="en-US" sz="2000" dirty="0"/>
              <a:t>/</a:t>
            </a:r>
            <a:r>
              <a:rPr lang="en-US" sz="2000" dirty="0" err="1"/>
              <a:t>fortement</a:t>
            </a:r>
            <a:r>
              <a:rPr lang="en-US" sz="2000" dirty="0"/>
              <a:t>) graph-envy-free π :</a:t>
            </a:r>
          </a:p>
          <a:p>
            <a:pPr marL="914400" lvl="1" indent="-457200">
              <a:lnSpc>
                <a:spcPct val="100000"/>
              </a:lnSpc>
              <a:spcAft>
                <a:spcPts val="600"/>
              </a:spcAft>
              <a:buFont typeface="+mj-lt"/>
              <a:buAutoNum type="arabicPeriod"/>
            </a:pPr>
            <a:r>
              <a:rPr lang="en-US" sz="2000" dirty="0"/>
              <a:t>π </a:t>
            </a:r>
            <a:r>
              <a:rPr lang="en-US" sz="2000" dirty="0" err="1"/>
              <a:t>est</a:t>
            </a:r>
            <a:r>
              <a:rPr lang="en-US" sz="2000" dirty="0"/>
              <a:t> </a:t>
            </a:r>
            <a:r>
              <a:rPr lang="en-US" sz="2000" b="1" dirty="0" err="1"/>
              <a:t>complète</a:t>
            </a:r>
            <a:r>
              <a:rPr lang="en-US" sz="2000" dirty="0"/>
              <a:t>.</a:t>
            </a:r>
          </a:p>
          <a:p>
            <a:pPr marL="914400" lvl="1" indent="-457200">
              <a:lnSpc>
                <a:spcPct val="100000"/>
              </a:lnSpc>
              <a:spcAft>
                <a:spcPts val="600"/>
              </a:spcAft>
              <a:buFont typeface="+mj-lt"/>
              <a:buAutoNum type="arabicPeriod"/>
            </a:pPr>
            <a:r>
              <a:rPr lang="en-US" sz="2000" dirty="0"/>
              <a:t>π </a:t>
            </a:r>
            <a:r>
              <a:rPr lang="en-US" sz="2000" dirty="0" err="1"/>
              <a:t>est</a:t>
            </a:r>
            <a:r>
              <a:rPr lang="en-US" sz="2000" dirty="0"/>
              <a:t> </a:t>
            </a:r>
            <a:r>
              <a:rPr lang="en-US" sz="2000" b="1" dirty="0"/>
              <a:t>Pareto-</a:t>
            </a:r>
            <a:r>
              <a:rPr lang="en-US" sz="2000" b="1" dirty="0" err="1"/>
              <a:t>efficiente</a:t>
            </a:r>
            <a:r>
              <a:rPr lang="en-US" sz="2000" dirty="0"/>
              <a:t>.</a:t>
            </a:r>
          </a:p>
          <a:p>
            <a:pPr marL="914400" lvl="1" indent="-457200">
              <a:lnSpc>
                <a:spcPct val="100000"/>
              </a:lnSpc>
              <a:spcAft>
                <a:spcPts val="600"/>
              </a:spcAft>
              <a:buFont typeface="+mj-lt"/>
              <a:buAutoNum type="arabicPeriod"/>
            </a:pPr>
            <a:r>
              <a:rPr lang="en-US" sz="2000" dirty="0"/>
              <a:t>Le bien-</a:t>
            </a:r>
            <a:r>
              <a:rPr lang="en-US" sz="2000" dirty="0" err="1"/>
              <a:t>être</a:t>
            </a:r>
            <a:r>
              <a:rPr lang="en-US" sz="2000" dirty="0"/>
              <a:t> social </a:t>
            </a:r>
            <a:r>
              <a:rPr lang="en-US" sz="2000" dirty="0" err="1"/>
              <a:t>utilitaire</a:t>
            </a:r>
            <a:r>
              <a:rPr lang="en-US" sz="2000" dirty="0"/>
              <a:t> Wπ de π </a:t>
            </a:r>
            <a:r>
              <a:rPr lang="en-US" sz="2000" dirty="0" err="1"/>
              <a:t>est</a:t>
            </a:r>
            <a:r>
              <a:rPr lang="en-US" sz="2000" dirty="0"/>
              <a:t> </a:t>
            </a:r>
            <a:r>
              <a:rPr lang="en-US" sz="2000" b="1" dirty="0"/>
              <a:t>maximal</a:t>
            </a:r>
            <a:r>
              <a:rPr lang="en-US" sz="2000" dirty="0"/>
              <a:t>.</a:t>
            </a:r>
            <a:endParaRPr lang="fr-FR" sz="2000" dirty="0">
              <a:solidFill>
                <a:schemeClr val="tx1">
                  <a:lumMod val="95000"/>
                  <a:lumOff val="5000"/>
                </a:schemeClr>
              </a:solidFill>
            </a:endParaRPr>
          </a:p>
          <a:p>
            <a:pPr marL="0" indent="0">
              <a:lnSpc>
                <a:spcPct val="90000"/>
              </a:lnSpc>
              <a:spcAft>
                <a:spcPts val="600"/>
              </a:spcAft>
              <a:buNone/>
            </a:pPr>
            <a:r>
              <a:rPr lang="en-US" sz="2000" b="1" dirty="0">
                <a:solidFill>
                  <a:schemeClr val="tx1">
                    <a:lumMod val="95000"/>
                    <a:lumOff val="5000"/>
                  </a:schemeClr>
                </a:solidFill>
              </a:rPr>
              <a:t>Remarque : </a:t>
            </a:r>
            <a:r>
              <a:rPr lang="en-US" sz="2000" dirty="0"/>
              <a:t>Pour des </a:t>
            </a:r>
            <a:r>
              <a:rPr lang="en-US" sz="2000" dirty="0" err="1"/>
              <a:t>préférences</a:t>
            </a:r>
            <a:r>
              <a:rPr lang="en-US" sz="2000" dirty="0"/>
              <a:t> </a:t>
            </a:r>
            <a:r>
              <a:rPr lang="en-US" sz="2000" b="1" dirty="0"/>
              <a:t>0/1</a:t>
            </a:r>
            <a:r>
              <a:rPr lang="en-US" sz="2000" dirty="0"/>
              <a:t> : (3)  ⟺  (2) ⇒ (1).</a:t>
            </a:r>
            <a:endParaRPr lang="en-US" sz="2000" dirty="0">
              <a:solidFill>
                <a:schemeClr val="tx1">
                  <a:lumMod val="95000"/>
                  <a:lumOff val="5000"/>
                </a:schemeClr>
              </a:solidFill>
              <a:latin typeface="+mj-lt"/>
            </a:endParaRPr>
          </a:p>
          <a:p>
            <a:pPr indent="-228600">
              <a:lnSpc>
                <a:spcPct val="90000"/>
              </a:lnSpc>
              <a:spcAft>
                <a:spcPts val="600"/>
              </a:spcAft>
              <a:buFont typeface="Arial" panose="020B0604020202020204" pitchFamily="34" charset="0"/>
              <a:buChar char="•"/>
            </a:pPr>
            <a:endParaRPr lang="en-US" sz="1900" dirty="0"/>
          </a:p>
          <a:p>
            <a:pPr indent="-228600">
              <a:lnSpc>
                <a:spcPct val="90000"/>
              </a:lnSpc>
              <a:spcAft>
                <a:spcPts val="600"/>
              </a:spcAft>
              <a:buFont typeface="Arial" panose="020B0604020202020204" pitchFamily="34" charset="0"/>
              <a:buChar char="•"/>
            </a:pPr>
            <a:endParaRPr lang="en-US" sz="1900" dirty="0"/>
          </a:p>
        </p:txBody>
      </p:sp>
    </p:spTree>
    <p:extLst>
      <p:ext uri="{BB962C8B-B14F-4D97-AF65-F5344CB8AC3E}">
        <p14:creationId xmlns:p14="http://schemas.microsoft.com/office/powerpoint/2010/main" val="35321656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5ACC6BB2-28F8-4405-829D-0562733BEE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Freeform: Shape 20">
            <a:extLst>
              <a:ext uri="{FF2B5EF4-FFF2-40B4-BE49-F238E27FC236}">
                <a16:creationId xmlns:a16="http://schemas.microsoft.com/office/drawing/2014/main" id="{5C2E53F0-AD54-4A55-99A0-EC896CE3C2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rgbClr val="EFEFEF"/>
            </a:solidFill>
          </a:ln>
          <a:effectLst>
            <a:outerShdw blurRad="889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3" name="Freeform: Shape 22">
            <a:extLst>
              <a:ext uri="{FF2B5EF4-FFF2-40B4-BE49-F238E27FC236}">
                <a16:creationId xmlns:a16="http://schemas.microsoft.com/office/drawing/2014/main" id="{D15F19F8-85EE-477A-ACBA-4B6D06978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9EBBD52D-CD9B-1264-3545-A7314CCEDA75}"/>
              </a:ext>
            </a:extLst>
          </p:cNvPr>
          <p:cNvSpPr>
            <a:spLocks noGrp="1"/>
          </p:cNvSpPr>
          <p:nvPr>
            <p:ph type="title"/>
          </p:nvPr>
        </p:nvSpPr>
        <p:spPr>
          <a:xfrm>
            <a:off x="838200" y="253397"/>
            <a:ext cx="10515600" cy="1273233"/>
          </a:xfrm>
        </p:spPr>
        <p:txBody>
          <a:bodyPr vert="horz" lIns="91440" tIns="45720" rIns="91440" bIns="45720" rtlCol="0">
            <a:normAutofit/>
          </a:bodyPr>
          <a:lstStyle/>
          <a:p>
            <a:r>
              <a:rPr lang="en-US" sz="4000" kern="1200">
                <a:latin typeface="+mj-lt"/>
                <a:ea typeface="+mj-ea"/>
                <a:cs typeface="+mj-cs"/>
              </a:rPr>
              <a:t>Complexité selon la structure</a:t>
            </a:r>
          </a:p>
        </p:txBody>
      </p:sp>
      <p:sp>
        <p:nvSpPr>
          <p:cNvPr id="25" name="Rectangle 24">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7970"/>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4" name="Espace réservé du contenu 3">
            <a:extLst>
              <a:ext uri="{FF2B5EF4-FFF2-40B4-BE49-F238E27FC236}">
                <a16:creationId xmlns:a16="http://schemas.microsoft.com/office/drawing/2014/main" id="{C517DE7C-B2F2-5613-3155-A6BCA0652EC3}"/>
              </a:ext>
            </a:extLst>
          </p:cNvPr>
          <p:cNvGraphicFramePr>
            <a:graphicFrameLocks noGrp="1"/>
          </p:cNvGraphicFramePr>
          <p:nvPr>
            <p:ph idx="1"/>
            <p:extLst>
              <p:ext uri="{D42A27DB-BD31-4B8C-83A1-F6EECF244321}">
                <p14:modId xmlns:p14="http://schemas.microsoft.com/office/powerpoint/2010/main" val="3351907088"/>
              </p:ext>
            </p:extLst>
          </p:nvPr>
        </p:nvGraphicFramePr>
        <p:xfrm>
          <a:off x="1491208" y="2352642"/>
          <a:ext cx="9206535" cy="4061196"/>
        </p:xfrm>
        <a:graphic>
          <a:graphicData uri="http://schemas.openxmlformats.org/drawingml/2006/table">
            <a:tbl>
              <a:tblPr>
                <a:tableStyleId>{8EC20E35-A176-4012-BC5E-935CFFF8708E}</a:tableStyleId>
              </a:tblPr>
              <a:tblGrid>
                <a:gridCol w="3406512">
                  <a:extLst>
                    <a:ext uri="{9D8B030D-6E8A-4147-A177-3AD203B41FA5}">
                      <a16:colId xmlns:a16="http://schemas.microsoft.com/office/drawing/2014/main" val="1974868360"/>
                    </a:ext>
                  </a:extLst>
                </a:gridCol>
                <a:gridCol w="3867264">
                  <a:extLst>
                    <a:ext uri="{9D8B030D-6E8A-4147-A177-3AD203B41FA5}">
                      <a16:colId xmlns:a16="http://schemas.microsoft.com/office/drawing/2014/main" val="1188824575"/>
                    </a:ext>
                  </a:extLst>
                </a:gridCol>
                <a:gridCol w="1932759">
                  <a:extLst>
                    <a:ext uri="{9D8B030D-6E8A-4147-A177-3AD203B41FA5}">
                      <a16:colId xmlns:a16="http://schemas.microsoft.com/office/drawing/2014/main" val="2590557946"/>
                    </a:ext>
                  </a:extLst>
                </a:gridCol>
              </a:tblGrid>
              <a:tr h="497688">
                <a:tc>
                  <a:txBody>
                    <a:bodyPr/>
                    <a:lstStyle/>
                    <a:p>
                      <a:r>
                        <a:rPr lang="fr-FR" sz="2300" b="1"/>
                        <a:t>Type de Graphe</a:t>
                      </a:r>
                      <a:endParaRPr lang="fr-FR" sz="2300"/>
                    </a:p>
                  </a:txBody>
                  <a:tcPr marL="114968" marR="114968" marT="57485" marB="57485" anchor="ctr"/>
                </a:tc>
                <a:tc>
                  <a:txBody>
                    <a:bodyPr/>
                    <a:lstStyle/>
                    <a:p>
                      <a:r>
                        <a:rPr lang="fr-FR" sz="2300" b="1"/>
                        <a:t>Caractéristiques</a:t>
                      </a:r>
                      <a:endParaRPr lang="fr-FR" sz="2300"/>
                    </a:p>
                  </a:txBody>
                  <a:tcPr marL="114968" marR="114968" marT="57485" marB="57485" anchor="ctr"/>
                </a:tc>
                <a:tc>
                  <a:txBody>
                    <a:bodyPr/>
                    <a:lstStyle/>
                    <a:p>
                      <a:r>
                        <a:rPr lang="fr-FR" sz="2300" b="1"/>
                        <a:t>Complexité</a:t>
                      </a:r>
                      <a:endParaRPr lang="fr-FR" sz="2300"/>
                    </a:p>
                  </a:txBody>
                  <a:tcPr marL="114968" marR="114968" marT="57485" marB="57485" anchor="ctr"/>
                </a:tc>
                <a:extLst>
                  <a:ext uri="{0D108BD9-81ED-4DB2-BD59-A6C34878D82A}">
                    <a16:rowId xmlns:a16="http://schemas.microsoft.com/office/drawing/2014/main" val="1502529313"/>
                  </a:ext>
                </a:extLst>
              </a:tr>
              <a:tr h="842762">
                <a:tc>
                  <a:txBody>
                    <a:bodyPr/>
                    <a:lstStyle/>
                    <a:p>
                      <a:r>
                        <a:rPr lang="fr-FR" sz="2300" b="1"/>
                        <a:t>Graphe acyclique</a:t>
                      </a:r>
                      <a:endParaRPr lang="fr-FR" sz="2300"/>
                    </a:p>
                  </a:txBody>
                  <a:tcPr marL="114968" marR="114968" marT="57485" marB="57485" anchor="ctr"/>
                </a:tc>
                <a:tc>
                  <a:txBody>
                    <a:bodyPr/>
                    <a:lstStyle/>
                    <a:p>
                      <a:r>
                        <a:rPr lang="fr-FR" sz="2300"/>
                        <a:t>Allocation facile aux agents sans arcs entrants.</a:t>
                      </a:r>
                    </a:p>
                  </a:txBody>
                  <a:tcPr marL="114968" marR="114968" marT="57485" marB="57485" anchor="ctr"/>
                </a:tc>
                <a:tc>
                  <a:txBody>
                    <a:bodyPr/>
                    <a:lstStyle/>
                    <a:p>
                      <a:r>
                        <a:rPr lang="fr-FR" sz="2300" b="1"/>
                        <a:t>P (Facile)</a:t>
                      </a:r>
                      <a:endParaRPr lang="fr-FR" sz="2300"/>
                    </a:p>
                  </a:txBody>
                  <a:tcPr marL="114968" marR="114968" marT="57485" marB="57485" anchor="ctr"/>
                </a:tc>
                <a:extLst>
                  <a:ext uri="{0D108BD9-81ED-4DB2-BD59-A6C34878D82A}">
                    <a16:rowId xmlns:a16="http://schemas.microsoft.com/office/drawing/2014/main" val="2599395793"/>
                  </a:ext>
                </a:extLst>
              </a:tr>
              <a:tr h="1187836">
                <a:tc>
                  <a:txBody>
                    <a:bodyPr/>
                    <a:lstStyle/>
                    <a:p>
                      <a:r>
                        <a:rPr lang="fr-FR" sz="2300" b="1"/>
                        <a:t>Graphe fortement connexe</a:t>
                      </a:r>
                      <a:endParaRPr lang="fr-FR" sz="2300"/>
                    </a:p>
                  </a:txBody>
                  <a:tcPr marL="114968" marR="114968" marT="57485" marB="57485" anchor="ctr"/>
                </a:tc>
                <a:tc>
                  <a:txBody>
                    <a:bodyPr/>
                    <a:lstStyle/>
                    <a:p>
                      <a:r>
                        <a:rPr lang="fr-FR" sz="2300" dirty="0"/>
                        <a:t>Allocation équitable, car tous les agents sont interconnectés.</a:t>
                      </a:r>
                    </a:p>
                  </a:txBody>
                  <a:tcPr marL="114968" marR="114968" marT="57485" marB="57485" anchor="ctr"/>
                </a:tc>
                <a:tc>
                  <a:txBody>
                    <a:bodyPr/>
                    <a:lstStyle/>
                    <a:p>
                      <a:r>
                        <a:rPr lang="fr-FR" sz="2300" b="1"/>
                        <a:t>P (Facile)</a:t>
                      </a:r>
                      <a:endParaRPr lang="fr-FR" sz="2300"/>
                    </a:p>
                  </a:txBody>
                  <a:tcPr marL="114968" marR="114968" marT="57485" marB="57485" anchor="ctr"/>
                </a:tc>
                <a:extLst>
                  <a:ext uri="{0D108BD9-81ED-4DB2-BD59-A6C34878D82A}">
                    <a16:rowId xmlns:a16="http://schemas.microsoft.com/office/drawing/2014/main" val="943325776"/>
                  </a:ext>
                </a:extLst>
              </a:tr>
              <a:tr h="1532910">
                <a:tc>
                  <a:txBody>
                    <a:bodyPr/>
                    <a:lstStyle/>
                    <a:p>
                      <a:r>
                        <a:rPr lang="fr-FR" sz="2300" b="1"/>
                        <a:t>Graphe non fortement connexe</a:t>
                      </a:r>
                      <a:endParaRPr lang="fr-FR" sz="2300"/>
                    </a:p>
                  </a:txBody>
                  <a:tcPr marL="114968" marR="114968" marT="57485" marB="57485" anchor="ctr"/>
                </a:tc>
                <a:tc>
                  <a:txBody>
                    <a:bodyPr/>
                    <a:lstStyle/>
                    <a:p>
                      <a:r>
                        <a:rPr lang="fr-FR" sz="2300" dirty="0"/>
                        <a:t>Interactions complexes entre groupes d’agents, même avec des préférences identiques.</a:t>
                      </a:r>
                    </a:p>
                  </a:txBody>
                  <a:tcPr marL="114968" marR="114968" marT="57485" marB="57485" anchor="ctr"/>
                </a:tc>
                <a:tc>
                  <a:txBody>
                    <a:bodyPr/>
                    <a:lstStyle/>
                    <a:p>
                      <a:r>
                        <a:rPr lang="fr-FR" sz="2300" b="1" dirty="0"/>
                        <a:t>NP-difficile</a:t>
                      </a:r>
                      <a:endParaRPr lang="fr-FR" sz="2300" dirty="0"/>
                    </a:p>
                  </a:txBody>
                  <a:tcPr marL="114968" marR="114968" marT="57485" marB="57485" anchor="ctr"/>
                </a:tc>
                <a:extLst>
                  <a:ext uri="{0D108BD9-81ED-4DB2-BD59-A6C34878D82A}">
                    <a16:rowId xmlns:a16="http://schemas.microsoft.com/office/drawing/2014/main" val="491275835"/>
                  </a:ext>
                </a:extLst>
              </a:tr>
            </a:tbl>
          </a:graphicData>
        </a:graphic>
      </p:graphicFrame>
    </p:spTree>
    <p:extLst>
      <p:ext uri="{BB962C8B-B14F-4D97-AF65-F5344CB8AC3E}">
        <p14:creationId xmlns:p14="http://schemas.microsoft.com/office/powerpoint/2010/main" val="5443295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ACC6BB2-28F8-4405-829D-0562733BEE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5C2E53F0-AD54-4A55-99A0-EC896CE3C2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rgbClr val="EFEFEF"/>
            </a:solidFill>
          </a:ln>
          <a:effectLst>
            <a:outerShdw blurRad="889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D15F19F8-85EE-477A-ACBA-4B6D06978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567B5DBF-638C-ADFB-B62C-4FE998E11F64}"/>
              </a:ext>
            </a:extLst>
          </p:cNvPr>
          <p:cNvSpPr>
            <a:spLocks noGrp="1"/>
          </p:cNvSpPr>
          <p:nvPr>
            <p:ph type="title"/>
          </p:nvPr>
        </p:nvSpPr>
        <p:spPr>
          <a:xfrm>
            <a:off x="838200" y="253397"/>
            <a:ext cx="10515600" cy="1273233"/>
          </a:xfrm>
        </p:spPr>
        <p:txBody>
          <a:bodyPr>
            <a:normAutofit/>
          </a:bodyPr>
          <a:lstStyle/>
          <a:p>
            <a:r>
              <a:rPr lang="fr-FR" sz="4000"/>
              <a:t>Complexité pour E-GEF et W-GEF</a:t>
            </a:r>
          </a:p>
        </p:txBody>
      </p:sp>
      <p:sp>
        <p:nvSpPr>
          <p:cNvPr id="18" name="Rectangle 17">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7970"/>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4" name="Espace réservé du contenu 3">
            <a:extLst>
              <a:ext uri="{FF2B5EF4-FFF2-40B4-BE49-F238E27FC236}">
                <a16:creationId xmlns:a16="http://schemas.microsoft.com/office/drawing/2014/main" id="{6FD60EC8-92AF-5314-A54E-AAD1188B2C02}"/>
              </a:ext>
            </a:extLst>
          </p:cNvPr>
          <p:cNvGraphicFramePr>
            <a:graphicFrameLocks noGrp="1"/>
          </p:cNvGraphicFramePr>
          <p:nvPr>
            <p:ph idx="1"/>
            <p:extLst>
              <p:ext uri="{D42A27DB-BD31-4B8C-83A1-F6EECF244321}">
                <p14:modId xmlns:p14="http://schemas.microsoft.com/office/powerpoint/2010/main" val="739367847"/>
              </p:ext>
            </p:extLst>
          </p:nvPr>
        </p:nvGraphicFramePr>
        <p:xfrm>
          <a:off x="1436957" y="2007847"/>
          <a:ext cx="9315037" cy="4823274"/>
        </p:xfrm>
        <a:graphic>
          <a:graphicData uri="http://schemas.openxmlformats.org/drawingml/2006/table">
            <a:tbl>
              <a:tblPr/>
              <a:tblGrid>
                <a:gridCol w="1759959">
                  <a:extLst>
                    <a:ext uri="{9D8B030D-6E8A-4147-A177-3AD203B41FA5}">
                      <a16:colId xmlns:a16="http://schemas.microsoft.com/office/drawing/2014/main" val="3515424002"/>
                    </a:ext>
                  </a:extLst>
                </a:gridCol>
                <a:gridCol w="1665046">
                  <a:extLst>
                    <a:ext uri="{9D8B030D-6E8A-4147-A177-3AD203B41FA5}">
                      <a16:colId xmlns:a16="http://schemas.microsoft.com/office/drawing/2014/main" val="3941909908"/>
                    </a:ext>
                  </a:extLst>
                </a:gridCol>
                <a:gridCol w="2017580">
                  <a:extLst>
                    <a:ext uri="{9D8B030D-6E8A-4147-A177-3AD203B41FA5}">
                      <a16:colId xmlns:a16="http://schemas.microsoft.com/office/drawing/2014/main" val="243914178"/>
                    </a:ext>
                  </a:extLst>
                </a:gridCol>
                <a:gridCol w="2017580">
                  <a:extLst>
                    <a:ext uri="{9D8B030D-6E8A-4147-A177-3AD203B41FA5}">
                      <a16:colId xmlns:a16="http://schemas.microsoft.com/office/drawing/2014/main" val="3731158626"/>
                    </a:ext>
                  </a:extLst>
                </a:gridCol>
                <a:gridCol w="1854872">
                  <a:extLst>
                    <a:ext uri="{9D8B030D-6E8A-4147-A177-3AD203B41FA5}">
                      <a16:colId xmlns:a16="http://schemas.microsoft.com/office/drawing/2014/main" val="1395750228"/>
                    </a:ext>
                  </a:extLst>
                </a:gridCol>
              </a:tblGrid>
              <a:tr h="560529">
                <a:tc>
                  <a:txBody>
                    <a:bodyPr/>
                    <a:lstStyle/>
                    <a:p>
                      <a:r>
                        <a:rPr lang="fr-FR" sz="1900" b="1"/>
                        <a:t>Proposition</a:t>
                      </a:r>
                      <a:endParaRPr lang="fr-FR" sz="1900"/>
                    </a:p>
                  </a:txBody>
                  <a:tcPr marL="97625" marR="97625" marT="48812" marB="48812" anchor="ct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p>
                      <a:r>
                        <a:rPr lang="fr-FR" sz="1900" b="1"/>
                        <a:t>Problème étudié</a:t>
                      </a:r>
                      <a:endParaRPr lang="fr-FR" sz="1900"/>
                    </a:p>
                  </a:txBody>
                  <a:tcPr marL="97625" marR="97625" marT="48812" marB="48812" anchor="ct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p>
                      <a:r>
                        <a:rPr lang="fr-FR" sz="1900" b="1" dirty="0"/>
                        <a:t>Type de graphe</a:t>
                      </a:r>
                      <a:endParaRPr lang="fr-FR" sz="1900" dirty="0"/>
                    </a:p>
                  </a:txBody>
                  <a:tcPr marL="97625" marR="97625" marT="48812" marB="48812" anchor="ct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p>
                      <a:r>
                        <a:rPr lang="fr-FR" sz="1900" b="1"/>
                        <a:t>Préférences</a:t>
                      </a:r>
                      <a:endParaRPr lang="fr-FR" sz="1900"/>
                    </a:p>
                  </a:txBody>
                  <a:tcPr marL="97625" marR="97625" marT="48812" marB="48812" anchor="ct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p>
                      <a:r>
                        <a:rPr lang="fr-FR" sz="1900" b="1" dirty="0"/>
                        <a:t>Complexité</a:t>
                      </a:r>
                      <a:endParaRPr lang="fr-FR" sz="1900" dirty="0"/>
                    </a:p>
                  </a:txBody>
                  <a:tcPr marL="97625" marR="97625" marT="48812" marB="48812" anchor="ct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2361078095"/>
                  </a:ext>
                </a:extLst>
              </a:tr>
              <a:tr h="722424">
                <a:tc>
                  <a:txBody>
                    <a:bodyPr/>
                    <a:lstStyle/>
                    <a:p>
                      <a:r>
                        <a:rPr lang="fr-FR" sz="1900"/>
                        <a:t>Proposition 4</a:t>
                      </a:r>
                    </a:p>
                  </a:txBody>
                  <a:tcPr marL="97625" marR="97625" marT="48812" marB="48812" anchor="ctr">
                    <a:lnL>
                      <a:noFill/>
                    </a:lnL>
                    <a:lnR>
                      <a:noFill/>
                    </a:lnR>
                    <a:lnT>
                      <a:noFill/>
                    </a:lnT>
                    <a:lnB>
                      <a:noFill/>
                    </a:lnB>
                    <a:lnTlToBr w="12700" cmpd="sng">
                      <a:noFill/>
                      <a:prstDash val="solid"/>
                    </a:lnTlToBr>
                    <a:lnBlToTr w="12700" cmpd="sng">
                      <a:noFill/>
                      <a:prstDash val="solid"/>
                    </a:lnBlToTr>
                    <a:noFill/>
                  </a:tcPr>
                </a:tc>
                <a:tc>
                  <a:txBody>
                    <a:bodyPr/>
                    <a:lstStyle/>
                    <a:p>
                      <a:r>
                        <a:rPr lang="fr-FR" sz="1900"/>
                        <a:t>W-GEF-Allocation</a:t>
                      </a:r>
                    </a:p>
                  </a:txBody>
                  <a:tcPr marL="97625" marR="97625" marT="48812" marB="48812" anchor="ctr">
                    <a:lnL>
                      <a:noFill/>
                    </a:lnL>
                    <a:lnR>
                      <a:noFill/>
                    </a:lnR>
                    <a:lnT>
                      <a:noFill/>
                    </a:lnT>
                    <a:lnB>
                      <a:noFill/>
                    </a:lnB>
                    <a:lnTlToBr w="12700" cmpd="sng">
                      <a:noFill/>
                      <a:prstDash val="solid"/>
                    </a:lnTlToBr>
                    <a:lnBlToTr w="12700" cmpd="sng">
                      <a:noFill/>
                      <a:prstDash val="solid"/>
                    </a:lnBlToTr>
                    <a:noFill/>
                  </a:tcPr>
                </a:tc>
                <a:tc>
                  <a:txBody>
                    <a:bodyPr/>
                    <a:lstStyle/>
                    <a:p>
                      <a:r>
                        <a:rPr lang="fr-FR" sz="1800" dirty="0"/>
                        <a:t>Graphe acyclique dirigé </a:t>
                      </a:r>
                      <a:r>
                        <a:rPr lang="fr-FR" sz="1600" dirty="0"/>
                        <a:t>(dépendances </a:t>
                      </a:r>
                      <a:r>
                        <a:rPr lang="fr-FR" sz="1400" dirty="0"/>
                        <a:t>hiérarchiques, difficultés combinatoires)</a:t>
                      </a:r>
                      <a:endParaRPr lang="fr-FR" sz="1900" dirty="0"/>
                    </a:p>
                  </a:txBody>
                  <a:tcPr marL="97625" marR="97625" marT="48812" marB="48812" anchor="ctr">
                    <a:lnL>
                      <a:noFill/>
                    </a:lnL>
                    <a:lnR>
                      <a:noFill/>
                    </a:lnR>
                    <a:lnT>
                      <a:noFill/>
                    </a:lnT>
                    <a:lnB>
                      <a:noFill/>
                    </a:lnB>
                    <a:lnTlToBr w="12700" cmpd="sng">
                      <a:noFill/>
                      <a:prstDash val="solid"/>
                    </a:lnTlToBr>
                    <a:lnBlToTr w="12700" cmpd="sng">
                      <a:noFill/>
                      <a:prstDash val="solid"/>
                    </a:lnBlToTr>
                    <a:noFill/>
                  </a:tcPr>
                </a:tc>
                <a:tc>
                  <a:txBody>
                    <a:bodyPr/>
                    <a:lstStyle/>
                    <a:p>
                      <a:r>
                        <a:rPr lang="fr-FR" sz="1900" dirty="0"/>
                        <a:t>Additives monotones, 0/1</a:t>
                      </a:r>
                    </a:p>
                  </a:txBody>
                  <a:tcPr marL="97625" marR="97625" marT="48812" marB="48812" anchor="ctr">
                    <a:lnL>
                      <a:noFill/>
                    </a:lnL>
                    <a:lnR>
                      <a:noFill/>
                    </a:lnR>
                    <a:lnT>
                      <a:noFill/>
                    </a:lnT>
                    <a:lnB>
                      <a:noFill/>
                    </a:lnB>
                    <a:lnTlToBr w="12700" cmpd="sng">
                      <a:noFill/>
                      <a:prstDash val="solid"/>
                    </a:lnTlToBr>
                    <a:lnBlToTr w="12700" cmpd="sng">
                      <a:noFill/>
                      <a:prstDash val="solid"/>
                    </a:lnBlToTr>
                    <a:noFill/>
                  </a:tcPr>
                </a:tc>
                <a:tc>
                  <a:txBody>
                    <a:bodyPr/>
                    <a:lstStyle/>
                    <a:p>
                      <a:r>
                        <a:rPr lang="fr-FR" sz="1900" b="1" dirty="0"/>
                        <a:t>NP-difficile</a:t>
                      </a:r>
                    </a:p>
                  </a:txBody>
                  <a:tcPr marL="97625" marR="97625" marT="48812" marB="48812"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2697179340"/>
                  </a:ext>
                </a:extLst>
              </a:tr>
              <a:tr h="1308173">
                <a:tc>
                  <a:txBody>
                    <a:bodyPr/>
                    <a:lstStyle/>
                    <a:p>
                      <a:r>
                        <a:rPr lang="fr-FR" sz="1900" dirty="0"/>
                        <a:t>Proposition 5</a:t>
                      </a:r>
                    </a:p>
                  </a:txBody>
                  <a:tcPr marL="97625" marR="97625" marT="48812" marB="48812" anchor="ctr">
                    <a:lnL>
                      <a:noFill/>
                    </a:lnL>
                    <a:lnR>
                      <a:noFill/>
                    </a:lnR>
                    <a:lnT>
                      <a:noFill/>
                    </a:lnT>
                    <a:lnB>
                      <a:noFill/>
                    </a:lnB>
                    <a:lnTlToBr w="12700" cmpd="sng">
                      <a:noFill/>
                      <a:prstDash val="solid"/>
                    </a:lnTlToBr>
                    <a:lnBlToTr w="12700" cmpd="sng">
                      <a:noFill/>
                      <a:prstDash val="solid"/>
                    </a:lnBlToTr>
                    <a:noFill/>
                  </a:tcPr>
                </a:tc>
                <a:tc>
                  <a:txBody>
                    <a:bodyPr/>
                    <a:lstStyle/>
                    <a:p>
                      <a:r>
                        <a:rPr lang="fr-FR" sz="1900" dirty="0"/>
                        <a:t>E-GEF-Allocation</a:t>
                      </a:r>
                    </a:p>
                  </a:txBody>
                  <a:tcPr marL="97625" marR="97625" marT="48812" marB="48812" anchor="ctr">
                    <a:lnL>
                      <a:noFill/>
                    </a:lnL>
                    <a:lnR>
                      <a:noFill/>
                    </a:lnR>
                    <a:lnT>
                      <a:noFill/>
                    </a:lnT>
                    <a:lnB>
                      <a:noFill/>
                    </a:lnB>
                    <a:lnTlToBr w="12700" cmpd="sng">
                      <a:noFill/>
                      <a:prstDash val="solid"/>
                    </a:lnTlToBr>
                    <a:lnBlToTr w="12700" cmpd="sng">
                      <a:noFill/>
                      <a:prstDash val="solid"/>
                    </a:lnBlToTr>
                    <a:noFill/>
                  </a:tcPr>
                </a:tc>
                <a:tc>
                  <a:txBody>
                    <a:bodyPr/>
                    <a:lstStyle/>
                    <a:p>
                      <a:r>
                        <a:rPr lang="fr-FR" sz="1800" dirty="0"/>
                        <a:t>Graphe acyclique </a:t>
                      </a:r>
                      <a:r>
                        <a:rPr lang="fr-FR" sz="1400" dirty="0"/>
                        <a:t>(relations symétriques)</a:t>
                      </a:r>
                      <a:endParaRPr lang="fr-FR" sz="1900" dirty="0"/>
                    </a:p>
                  </a:txBody>
                  <a:tcPr marL="97625" marR="97625" marT="48812" marB="48812" anchor="ctr">
                    <a:lnL>
                      <a:noFill/>
                    </a:lnL>
                    <a:lnR>
                      <a:noFill/>
                    </a:lnR>
                    <a:lnT>
                      <a:noFill/>
                    </a:lnT>
                    <a:lnB>
                      <a:noFill/>
                    </a:lnB>
                    <a:lnTlToBr w="12700" cmpd="sng">
                      <a:noFill/>
                      <a:prstDash val="solid"/>
                    </a:lnTlToBr>
                    <a:lnBlToTr w="12700" cmpd="sng">
                      <a:noFill/>
                      <a:prstDash val="solid"/>
                    </a:lnBlToTr>
                    <a:noFill/>
                  </a:tcPr>
                </a:tc>
                <a:tc>
                  <a:txBody>
                    <a:bodyPr/>
                    <a:lstStyle/>
                    <a:p>
                      <a:r>
                        <a:rPr lang="fr-FR" sz="1900" dirty="0"/>
                        <a:t>Additives monotones</a:t>
                      </a:r>
                    </a:p>
                  </a:txBody>
                  <a:tcPr marL="97625" marR="97625" marT="48812" marB="48812" anchor="ctr">
                    <a:lnL>
                      <a:noFill/>
                    </a:lnL>
                    <a:lnR>
                      <a:noFill/>
                    </a:lnR>
                    <a:lnT>
                      <a:noFill/>
                    </a:lnT>
                    <a:lnB>
                      <a:noFill/>
                    </a:lnB>
                    <a:lnTlToBr w="12700" cmpd="sng">
                      <a:noFill/>
                      <a:prstDash val="solid"/>
                    </a:lnTlToBr>
                    <a:lnBlToTr w="12700" cmpd="sng">
                      <a:noFill/>
                      <a:prstDash val="solid"/>
                    </a:lnBlToTr>
                    <a:noFill/>
                  </a:tcPr>
                </a:tc>
                <a:tc>
                  <a:txBody>
                    <a:bodyPr/>
                    <a:lstStyle/>
                    <a:p>
                      <a:r>
                        <a:rPr lang="fr-FR" sz="1900" b="1" dirty="0"/>
                        <a:t>Résoluble en temps linéaire</a:t>
                      </a:r>
                    </a:p>
                  </a:txBody>
                  <a:tcPr marL="97625" marR="97625" marT="48812" marB="48812"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362710120"/>
                  </a:ext>
                </a:extLst>
              </a:tr>
              <a:tr h="1308173">
                <a:tc>
                  <a:txBody>
                    <a:bodyPr/>
                    <a:lstStyle/>
                    <a:p>
                      <a:r>
                        <a:rPr lang="fr-FR" sz="1900"/>
                        <a:t>Proposition 6</a:t>
                      </a:r>
                      <a:endParaRPr lang="fr-FR" sz="1900" dirty="0"/>
                    </a:p>
                  </a:txBody>
                  <a:tcPr marL="97625" marR="97625" marT="48812" marB="48812" anchor="ct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fr-FR" sz="1900" dirty="0"/>
                        <a:t>W-GEF-Allocation</a:t>
                      </a:r>
                    </a:p>
                  </a:txBody>
                  <a:tcPr marL="97625" marR="97625" marT="48812" marB="48812" anchor="ct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fr-FR" sz="1800" dirty="0"/>
                        <a:t>Graphe acyclique </a:t>
                      </a:r>
                      <a:r>
                        <a:rPr lang="fr-FR" sz="1400" dirty="0"/>
                        <a:t>(relations symétriques)</a:t>
                      </a:r>
                      <a:endParaRPr lang="fr-FR" sz="1900" dirty="0"/>
                    </a:p>
                  </a:txBody>
                  <a:tcPr marL="97625" marR="97625" marT="48812" marB="48812" anchor="ct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fr-FR" sz="1900" dirty="0"/>
                        <a:t>Binaires 0/1</a:t>
                      </a:r>
                    </a:p>
                  </a:txBody>
                  <a:tcPr marL="97625" marR="97625" marT="48812" marB="48812" anchor="ct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fr-FR" sz="1900" b="1" dirty="0"/>
                        <a:t>Résoluble en temps linéaire</a:t>
                      </a:r>
                    </a:p>
                  </a:txBody>
                  <a:tcPr marL="97625" marR="97625" marT="48812" marB="48812" anchor="ct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10435081"/>
                  </a:ext>
                </a:extLst>
              </a:tr>
            </a:tbl>
          </a:graphicData>
        </a:graphic>
      </p:graphicFrame>
    </p:spTree>
    <p:extLst>
      <p:ext uri="{BB962C8B-B14F-4D97-AF65-F5344CB8AC3E}">
        <p14:creationId xmlns:p14="http://schemas.microsoft.com/office/powerpoint/2010/main" val="33722356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4751229-0244-4FBB-BED1-407467F4C9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B15E533F-A72E-A50B-C81B-AC68CC0D74D4}"/>
              </a:ext>
            </a:extLst>
          </p:cNvPr>
          <p:cNvSpPr>
            <a:spLocks noGrp="1"/>
          </p:cNvSpPr>
          <p:nvPr>
            <p:ph type="title"/>
          </p:nvPr>
        </p:nvSpPr>
        <p:spPr>
          <a:xfrm>
            <a:off x="2197101" y="735283"/>
            <a:ext cx="4978399" cy="3165045"/>
          </a:xfrm>
        </p:spPr>
        <p:txBody>
          <a:bodyPr vert="horz" lIns="91440" tIns="45720" rIns="91440" bIns="45720" rtlCol="0" anchor="b">
            <a:normAutofit/>
          </a:bodyPr>
          <a:lstStyle/>
          <a:p>
            <a:r>
              <a:rPr lang="en-US" sz="5200" kern="1200">
                <a:solidFill>
                  <a:schemeClr val="tx1"/>
                </a:solidFill>
                <a:latin typeface="+mj-lt"/>
                <a:ea typeface="+mj-ea"/>
                <a:cs typeface="+mj-cs"/>
              </a:rPr>
              <a:t>Conclusion</a:t>
            </a:r>
          </a:p>
        </p:txBody>
      </p:sp>
      <p:pic>
        <p:nvPicPr>
          <p:cNvPr id="7" name="Graphic 6" descr="Ampoule">
            <a:extLst>
              <a:ext uri="{FF2B5EF4-FFF2-40B4-BE49-F238E27FC236}">
                <a16:creationId xmlns:a16="http://schemas.microsoft.com/office/drawing/2014/main" id="{20A77ABF-A3E9-C489-E999-5996E16B990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7549" y="2776619"/>
            <a:ext cx="1289051" cy="1289051"/>
          </a:xfrm>
          <a:prstGeom prst="rect">
            <a:avLst/>
          </a:prstGeom>
        </p:spPr>
      </p:pic>
      <p:pic>
        <p:nvPicPr>
          <p:cNvPr id="9" name="Graphic 8" descr="Ampoule">
            <a:extLst>
              <a:ext uri="{FF2B5EF4-FFF2-40B4-BE49-F238E27FC236}">
                <a16:creationId xmlns:a16="http://schemas.microsoft.com/office/drawing/2014/main" id="{1798DE96-71BA-46A7-9332-425E933C0A9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07815" y="716407"/>
            <a:ext cx="5411343" cy="5411343"/>
          </a:xfrm>
          <a:prstGeom prst="rect">
            <a:avLst/>
          </a:prstGeom>
        </p:spPr>
      </p:pic>
    </p:spTree>
    <p:extLst>
      <p:ext uri="{BB962C8B-B14F-4D97-AF65-F5344CB8AC3E}">
        <p14:creationId xmlns:p14="http://schemas.microsoft.com/office/powerpoint/2010/main" val="29317233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81D377EB-C9D2-4ED0-86A6-740A297E3E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80CBDB23-1480-7AFA-B31D-128AE90D6575}"/>
              </a:ext>
            </a:extLst>
          </p:cNvPr>
          <p:cNvSpPr>
            <a:spLocks noGrp="1"/>
          </p:cNvSpPr>
          <p:nvPr>
            <p:ph type="title"/>
          </p:nvPr>
        </p:nvSpPr>
        <p:spPr>
          <a:xfrm>
            <a:off x="841248" y="685800"/>
            <a:ext cx="10506456" cy="1157005"/>
          </a:xfrm>
        </p:spPr>
        <p:txBody>
          <a:bodyPr anchor="b">
            <a:normAutofit/>
          </a:bodyPr>
          <a:lstStyle/>
          <a:p>
            <a:r>
              <a:rPr lang="fr-FR" sz="4800" dirty="0"/>
              <a:t>Conclusion</a:t>
            </a:r>
          </a:p>
        </p:txBody>
      </p:sp>
      <p:sp>
        <p:nvSpPr>
          <p:cNvPr id="26" name="Rectangle 25">
            <a:extLst>
              <a:ext uri="{FF2B5EF4-FFF2-40B4-BE49-F238E27FC236}">
                <a16:creationId xmlns:a16="http://schemas.microsoft.com/office/drawing/2014/main" id="{066346BE-FDB4-4772-A696-0719490AB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093"/>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Rectangle 27">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95805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graphicFrame>
        <p:nvGraphicFramePr>
          <p:cNvPr id="19" name="Espace réservé du contenu 2">
            <a:extLst>
              <a:ext uri="{FF2B5EF4-FFF2-40B4-BE49-F238E27FC236}">
                <a16:creationId xmlns:a16="http://schemas.microsoft.com/office/drawing/2014/main" id="{803835CD-5B47-B2BC-DC86-DE8E0B84738F}"/>
              </a:ext>
            </a:extLst>
          </p:cNvPr>
          <p:cNvGraphicFramePr>
            <a:graphicFrameLocks noGrp="1"/>
          </p:cNvGraphicFramePr>
          <p:nvPr>
            <p:ph idx="1"/>
            <p:extLst>
              <p:ext uri="{D42A27DB-BD31-4B8C-83A1-F6EECF244321}">
                <p14:modId xmlns:p14="http://schemas.microsoft.com/office/powerpoint/2010/main" val="1512169189"/>
              </p:ext>
            </p:extLst>
          </p:nvPr>
        </p:nvGraphicFramePr>
        <p:xfrm>
          <a:off x="838200" y="2295252"/>
          <a:ext cx="10506456" cy="38769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800437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BAD76F3E-3A97-486B-B402-44400A8B9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5C901C92-5A97-BB1B-D1FB-B2129B229122}"/>
              </a:ext>
            </a:extLst>
          </p:cNvPr>
          <p:cNvSpPr>
            <a:spLocks noGrp="1"/>
          </p:cNvSpPr>
          <p:nvPr>
            <p:ph type="title"/>
          </p:nvPr>
        </p:nvSpPr>
        <p:spPr>
          <a:xfrm>
            <a:off x="838199" y="1093788"/>
            <a:ext cx="10506455" cy="2967208"/>
          </a:xfrm>
        </p:spPr>
        <p:txBody>
          <a:bodyPr vert="horz" lIns="91440" tIns="45720" rIns="91440" bIns="45720" rtlCol="0" anchor="b">
            <a:normAutofit/>
          </a:bodyPr>
          <a:lstStyle/>
          <a:p>
            <a:r>
              <a:rPr lang="en-US" sz="8000" kern="1200" dirty="0">
                <a:solidFill>
                  <a:schemeClr val="tx1"/>
                </a:solidFill>
                <a:latin typeface="Tisa Offc Serif Pro" panose="02010504030101020102" pitchFamily="2" charset="0"/>
              </a:rPr>
              <a:t>Introduction</a:t>
            </a:r>
          </a:p>
        </p:txBody>
      </p:sp>
      <p:sp>
        <p:nvSpPr>
          <p:cNvPr id="9" name="Rectangle 8">
            <a:extLst>
              <a:ext uri="{FF2B5EF4-FFF2-40B4-BE49-F238E27FC236}">
                <a16:creationId xmlns:a16="http://schemas.microsoft.com/office/drawing/2014/main" id="{391F6B52-91F4-4AEB-B6DB-29FEBCF28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433116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1" name="Rectangle 10">
            <a:extLst>
              <a:ext uri="{FF2B5EF4-FFF2-40B4-BE49-F238E27FC236}">
                <a16:creationId xmlns:a16="http://schemas.microsoft.com/office/drawing/2014/main" id="{2CD6F061-7C53-44F4-9794-953DB70A4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46882" y="2348839"/>
            <a:ext cx="54864" cy="39467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111539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4751229-0244-4FBB-BED1-407467F4C9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8D05C997-1D6D-ED46-E884-DC3180D03CF8}"/>
              </a:ext>
            </a:extLst>
          </p:cNvPr>
          <p:cNvSpPr>
            <a:spLocks noGrp="1"/>
          </p:cNvSpPr>
          <p:nvPr>
            <p:ph type="title"/>
          </p:nvPr>
        </p:nvSpPr>
        <p:spPr>
          <a:xfrm>
            <a:off x="2197101" y="735283"/>
            <a:ext cx="4978399" cy="3165045"/>
          </a:xfrm>
        </p:spPr>
        <p:txBody>
          <a:bodyPr vert="horz" lIns="91440" tIns="45720" rIns="91440" bIns="45720" rtlCol="0" anchor="b">
            <a:normAutofit/>
          </a:bodyPr>
          <a:lstStyle/>
          <a:p>
            <a:r>
              <a:rPr lang="en-US" sz="5200" kern="1200" dirty="0">
                <a:solidFill>
                  <a:schemeClr val="tx1"/>
                </a:solidFill>
                <a:latin typeface="+mj-lt"/>
                <a:ea typeface="+mj-ea"/>
                <a:cs typeface="+mj-cs"/>
              </a:rPr>
              <a:t>Perspectives</a:t>
            </a:r>
          </a:p>
        </p:txBody>
      </p:sp>
      <p:pic>
        <p:nvPicPr>
          <p:cNvPr id="7" name="Graphic 6" descr="Upward trend">
            <a:extLst>
              <a:ext uri="{FF2B5EF4-FFF2-40B4-BE49-F238E27FC236}">
                <a16:creationId xmlns:a16="http://schemas.microsoft.com/office/drawing/2014/main" id="{5DB9211D-E2CA-66E9-15E8-2EB94EA92B3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7549" y="2776619"/>
            <a:ext cx="1289051" cy="1289051"/>
          </a:xfrm>
          <a:prstGeom prst="rect">
            <a:avLst/>
          </a:prstGeom>
        </p:spPr>
      </p:pic>
      <p:pic>
        <p:nvPicPr>
          <p:cNvPr id="9" name="Graphic 8" descr="Upward trend">
            <a:extLst>
              <a:ext uri="{FF2B5EF4-FFF2-40B4-BE49-F238E27FC236}">
                <a16:creationId xmlns:a16="http://schemas.microsoft.com/office/drawing/2014/main" id="{A33EA2F8-3D7E-4CF5-BD5B-EA13D094F28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07815" y="716407"/>
            <a:ext cx="5411343" cy="5411343"/>
          </a:xfrm>
          <a:prstGeom prst="rect">
            <a:avLst/>
          </a:prstGeom>
        </p:spPr>
      </p:pic>
    </p:spTree>
    <p:extLst>
      <p:ext uri="{BB962C8B-B14F-4D97-AF65-F5344CB8AC3E}">
        <p14:creationId xmlns:p14="http://schemas.microsoft.com/office/powerpoint/2010/main" val="14793352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0A17825-FE76-B8C1-1D32-A6DEE47FEE77}"/>
            </a:ext>
          </a:extLst>
        </p:cNvPr>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4E1BEB12-92AF-4445-98AD-4C7756E7C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0522C2C-7B5C-48A7-A969-03941E5D2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69476" y="220196"/>
            <a:ext cx="9422524" cy="6637806"/>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2" name="Oval 21">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9800" y="2099696"/>
            <a:ext cx="1942241" cy="188955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4" name="Arc 23">
            <a:extLst>
              <a:ext uri="{FF2B5EF4-FFF2-40B4-BE49-F238E27FC236}">
                <a16:creationId xmlns:a16="http://schemas.microsoft.com/office/drawing/2014/main" id="{22D09ED2-868F-42C6-866E-F92E0CEF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520172">
            <a:off x="1613162" y="1492572"/>
            <a:ext cx="2987899" cy="2987899"/>
          </a:xfrm>
          <a:prstGeom prst="arc">
            <a:avLst>
              <a:gd name="adj1" fmla="val 14455503"/>
              <a:gd name="adj2" fmla="val 227775"/>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FC02D111-6C58-BE04-74BE-943AE9414D63}"/>
              </a:ext>
            </a:extLst>
          </p:cNvPr>
          <p:cNvSpPr>
            <a:spLocks noGrp="1"/>
          </p:cNvSpPr>
          <p:nvPr>
            <p:ph type="title"/>
          </p:nvPr>
        </p:nvSpPr>
        <p:spPr>
          <a:xfrm>
            <a:off x="4038600" y="1939159"/>
            <a:ext cx="7644627" cy="2751086"/>
          </a:xfrm>
        </p:spPr>
        <p:txBody>
          <a:bodyPr vert="horz" lIns="91440" tIns="45720" rIns="91440" bIns="45720" rtlCol="0" anchor="b">
            <a:normAutofit/>
          </a:bodyPr>
          <a:lstStyle/>
          <a:p>
            <a:pPr algn="r"/>
            <a:r>
              <a:rPr lang="en-US" sz="6000" kern="1200" dirty="0">
                <a:solidFill>
                  <a:schemeClr val="tx1"/>
                </a:solidFill>
                <a:latin typeface="+mj-lt"/>
                <a:ea typeface="+mj-ea"/>
                <a:cs typeface="+mj-cs"/>
              </a:rPr>
              <a:t>Local envy-freeness in house allocation problems</a:t>
            </a:r>
          </a:p>
        </p:txBody>
      </p:sp>
    </p:spTree>
    <p:extLst>
      <p:ext uri="{BB962C8B-B14F-4D97-AF65-F5344CB8AC3E}">
        <p14:creationId xmlns:p14="http://schemas.microsoft.com/office/powerpoint/2010/main" val="32629096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9" name="Rectangle 28">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0" name="Rectangle 29">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071C9068-66D3-A715-4FE1-79C0339E64F5}"/>
              </a:ext>
            </a:extLst>
          </p:cNvPr>
          <p:cNvSpPr>
            <a:spLocks noGrp="1"/>
          </p:cNvSpPr>
          <p:nvPr>
            <p:ph type="title"/>
          </p:nvPr>
        </p:nvSpPr>
        <p:spPr>
          <a:xfrm>
            <a:off x="1115568" y="548640"/>
            <a:ext cx="10168128" cy="1179576"/>
          </a:xfrm>
        </p:spPr>
        <p:txBody>
          <a:bodyPr vert="horz" lIns="91440" tIns="45720" rIns="91440" bIns="45720" rtlCol="0" anchor="ctr">
            <a:normAutofit/>
          </a:bodyPr>
          <a:lstStyle/>
          <a:p>
            <a:r>
              <a:rPr lang="en-US" sz="4000" kern="1200">
                <a:solidFill>
                  <a:schemeClr val="tx1"/>
                </a:solidFill>
              </a:rPr>
              <a:t>Concepts de base</a:t>
            </a:r>
            <a:endParaRPr lang="en-US" sz="4000" kern="1200" dirty="0">
              <a:solidFill>
                <a:schemeClr val="tx1"/>
              </a:solidFill>
            </a:endParaRPr>
          </a:p>
        </p:txBody>
      </p:sp>
      <p:sp>
        <p:nvSpPr>
          <p:cNvPr id="27" name="Rectangle 26">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7" name="Espace réservé du contenu 2">
            <a:extLst>
              <a:ext uri="{FF2B5EF4-FFF2-40B4-BE49-F238E27FC236}">
                <a16:creationId xmlns:a16="http://schemas.microsoft.com/office/drawing/2014/main" id="{2139F3CF-6DD8-3D4D-E6B1-F70782B80A2C}"/>
              </a:ext>
            </a:extLst>
          </p:cNvPr>
          <p:cNvSpPr txBox="1">
            <a:spLocks/>
          </p:cNvSpPr>
          <p:nvPr/>
        </p:nvSpPr>
        <p:spPr>
          <a:xfrm>
            <a:off x="1115568" y="2481943"/>
            <a:ext cx="10168128" cy="3695020"/>
          </a:xfrm>
          <a:prstGeom prst="rect">
            <a:avLst/>
          </a:prstGeom>
        </p:spPr>
        <p:txBody>
          <a:bodyPr vert="horz" lIns="91440" tIns="45720" rIns="91440" bIns="45720" rtlCol="0">
            <a:normAutofit lnSpcReduction="10000"/>
          </a:bodyPr>
          <a:lstStyle>
            <a:defPPr>
              <a:defRPr lang="fr-FR"/>
            </a:defPPr>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err="1"/>
              <a:t>Contraintes</a:t>
            </a:r>
            <a:r>
              <a:rPr lang="en-US" sz="2400" dirty="0"/>
              <a:t> :</a:t>
            </a:r>
          </a:p>
          <a:p>
            <a:pPr lvl="1"/>
            <a:r>
              <a:rPr lang="en-US" sz="2200" dirty="0"/>
              <a:t>Un seul </a:t>
            </a:r>
            <a:r>
              <a:rPr lang="en-US" sz="2200" dirty="0" err="1"/>
              <a:t>objet</a:t>
            </a:r>
            <a:r>
              <a:rPr lang="en-US" sz="2200" dirty="0"/>
              <a:t> par agent</a:t>
            </a:r>
          </a:p>
          <a:p>
            <a:pPr lvl="1"/>
            <a:r>
              <a:rPr lang="en-US" sz="2200" dirty="0" err="1"/>
              <a:t>Modèle</a:t>
            </a:r>
            <a:r>
              <a:rPr lang="en-US" sz="2200" dirty="0"/>
              <a:t> de </a:t>
            </a:r>
            <a:r>
              <a:rPr lang="en-US" sz="2200" dirty="0" err="1"/>
              <a:t>préférences</a:t>
            </a:r>
            <a:r>
              <a:rPr lang="en-US" sz="2200" dirty="0"/>
              <a:t> </a:t>
            </a:r>
            <a:r>
              <a:rPr lang="en-US" sz="2200" b="1" dirty="0" err="1"/>
              <a:t>ordinales</a:t>
            </a:r>
            <a:endParaRPr lang="en-US" sz="2200" b="1" dirty="0"/>
          </a:p>
          <a:p>
            <a:pPr lvl="1"/>
            <a:r>
              <a:rPr lang="en-US" sz="2200" dirty="0"/>
              <a:t>Structures de </a:t>
            </a:r>
            <a:r>
              <a:rPr lang="en-US" sz="2200" dirty="0" err="1"/>
              <a:t>graphes</a:t>
            </a:r>
            <a:r>
              <a:rPr lang="en-US" sz="2200" dirty="0"/>
              <a:t> </a:t>
            </a:r>
            <a:r>
              <a:rPr lang="en-US" sz="2200" b="1" dirty="0"/>
              <a:t>non </a:t>
            </a:r>
            <a:r>
              <a:rPr lang="en-US" sz="2200" b="1" dirty="0" err="1"/>
              <a:t>orientés</a:t>
            </a:r>
            <a:endParaRPr lang="en-US" sz="2200" b="1" dirty="0"/>
          </a:p>
          <a:p>
            <a:r>
              <a:rPr lang="en-US" sz="2400" dirty="0" err="1"/>
              <a:t>Problèmes</a:t>
            </a:r>
            <a:r>
              <a:rPr lang="en-US" sz="2400" dirty="0"/>
              <a:t> :</a:t>
            </a:r>
          </a:p>
          <a:p>
            <a:pPr lvl="1"/>
            <a:r>
              <a:rPr lang="en-US" sz="2200" b="1" dirty="0"/>
              <a:t>Dec-LEF :</a:t>
            </a:r>
            <a:r>
              <a:rPr lang="en-US" sz="2200" dirty="0"/>
              <a:t> </a:t>
            </a:r>
            <a:r>
              <a:rPr lang="en-US" sz="2200" dirty="0" err="1"/>
              <a:t>Obtenir</a:t>
            </a:r>
            <a:r>
              <a:rPr lang="en-US" sz="2200" dirty="0"/>
              <a:t> </a:t>
            </a:r>
            <a:r>
              <a:rPr lang="en-US" sz="2200" dirty="0" err="1"/>
              <a:t>une</a:t>
            </a:r>
            <a:r>
              <a:rPr lang="en-US" sz="2200" dirty="0"/>
              <a:t> allocation </a:t>
            </a:r>
            <a:r>
              <a:rPr lang="en-US" sz="2200" dirty="0" err="1"/>
              <a:t>envie</a:t>
            </a:r>
            <a:r>
              <a:rPr lang="en-US" sz="2200" dirty="0"/>
              <a:t> free locale sur </a:t>
            </a:r>
            <a:r>
              <a:rPr lang="en-US" sz="2200" dirty="0" err="1"/>
              <a:t>l’ensemble</a:t>
            </a:r>
            <a:r>
              <a:rPr lang="en-US" sz="2200" dirty="0"/>
              <a:t> du </a:t>
            </a:r>
            <a:r>
              <a:rPr lang="en-US" sz="2200" dirty="0" err="1"/>
              <a:t>graphe</a:t>
            </a:r>
            <a:endParaRPr lang="en-US" sz="2200" dirty="0"/>
          </a:p>
          <a:p>
            <a:pPr lvl="1"/>
            <a:r>
              <a:rPr lang="en-US" sz="2200" b="1" dirty="0"/>
              <a:t>Max-LEF :</a:t>
            </a:r>
            <a:r>
              <a:rPr lang="en-US" sz="2200" dirty="0"/>
              <a:t> Maximiser le </a:t>
            </a:r>
            <a:r>
              <a:rPr lang="en-US" sz="2200" dirty="0" err="1"/>
              <a:t>nombre</a:t>
            </a:r>
            <a:r>
              <a:rPr lang="en-US" sz="2200" dirty="0"/>
              <a:t> </a:t>
            </a:r>
            <a:r>
              <a:rPr lang="en-US" sz="2200" dirty="0" err="1"/>
              <a:t>d’agents</a:t>
            </a:r>
            <a:r>
              <a:rPr lang="en-US" sz="2200" dirty="0"/>
              <a:t> sans </a:t>
            </a:r>
            <a:r>
              <a:rPr lang="en-US" sz="2200" dirty="0" err="1"/>
              <a:t>envie</a:t>
            </a:r>
            <a:endParaRPr lang="en-US" sz="2200" dirty="0"/>
          </a:p>
          <a:p>
            <a:pPr lvl="1"/>
            <a:r>
              <a:rPr lang="en-US" sz="2200" b="1" dirty="0"/>
              <a:t>Max-NE : </a:t>
            </a:r>
            <a:r>
              <a:rPr lang="en-US" sz="2200" dirty="0"/>
              <a:t>Maximiser le </a:t>
            </a:r>
            <a:r>
              <a:rPr lang="en-US" sz="2200" dirty="0" err="1"/>
              <a:t>degré</a:t>
            </a:r>
            <a:r>
              <a:rPr lang="en-US" sz="2200" dirty="0"/>
              <a:t> de non-</a:t>
            </a:r>
            <a:r>
              <a:rPr lang="en-US" sz="2200" dirty="0" err="1"/>
              <a:t>envie</a:t>
            </a:r>
            <a:endParaRPr lang="en-US" sz="2200" dirty="0"/>
          </a:p>
          <a:p>
            <a:pPr lvl="1"/>
            <a:r>
              <a:rPr lang="en-US" sz="2200" b="1" dirty="0"/>
              <a:t>Dec-Location-LEF : </a:t>
            </a:r>
            <a:r>
              <a:rPr lang="en-US" sz="2200" dirty="0" err="1"/>
              <a:t>Trouver</a:t>
            </a:r>
            <a:r>
              <a:rPr lang="en-US" sz="2200" dirty="0"/>
              <a:t> </a:t>
            </a:r>
            <a:r>
              <a:rPr lang="en-US" sz="2200" dirty="0" err="1"/>
              <a:t>une</a:t>
            </a:r>
            <a:r>
              <a:rPr lang="en-US" sz="2200" dirty="0"/>
              <a:t> configuration de placement des agents sur un </a:t>
            </a:r>
            <a:r>
              <a:rPr lang="en-US" sz="2200" dirty="0" err="1"/>
              <a:t>graphe</a:t>
            </a:r>
            <a:r>
              <a:rPr lang="en-US" sz="2200" dirty="0"/>
              <a:t> </a:t>
            </a:r>
            <a:r>
              <a:rPr lang="en-US" sz="2200" dirty="0" err="1"/>
              <a:t>permettant</a:t>
            </a:r>
            <a:r>
              <a:rPr lang="en-US" sz="2200" dirty="0"/>
              <a:t> </a:t>
            </a:r>
            <a:r>
              <a:rPr lang="en-US" sz="2200" dirty="0" err="1"/>
              <a:t>une</a:t>
            </a:r>
            <a:r>
              <a:rPr lang="en-US" sz="2200" dirty="0"/>
              <a:t> allocation </a:t>
            </a:r>
            <a:r>
              <a:rPr lang="en-US" sz="2200" dirty="0" err="1"/>
              <a:t>d’objets</a:t>
            </a:r>
            <a:r>
              <a:rPr lang="en-US" sz="2200" dirty="0"/>
              <a:t> sans </a:t>
            </a:r>
            <a:r>
              <a:rPr lang="en-US" sz="2200" dirty="0" err="1"/>
              <a:t>envie</a:t>
            </a:r>
            <a:r>
              <a:rPr lang="en-US" sz="2200" dirty="0"/>
              <a:t>.</a:t>
            </a:r>
          </a:p>
        </p:txBody>
      </p:sp>
      <p:sp>
        <p:nvSpPr>
          <p:cNvPr id="10" name="ZoneTexte 9">
            <a:extLst>
              <a:ext uri="{FF2B5EF4-FFF2-40B4-BE49-F238E27FC236}">
                <a16:creationId xmlns:a16="http://schemas.microsoft.com/office/drawing/2014/main" id="{C375CA87-15E4-3502-EA9F-980B7708062B}"/>
              </a:ext>
            </a:extLst>
          </p:cNvPr>
          <p:cNvSpPr txBox="1"/>
          <p:nvPr/>
        </p:nvSpPr>
        <p:spPr>
          <a:xfrm>
            <a:off x="0" y="6492231"/>
            <a:ext cx="6096000" cy="369332"/>
          </a:xfrm>
          <a:prstGeom prst="rect">
            <a:avLst/>
          </a:prstGeom>
          <a:noFill/>
        </p:spPr>
        <p:txBody>
          <a:bodyPr wrap="square">
            <a:spAutoFit/>
          </a:bodyPr>
          <a:lstStyle/>
          <a:p>
            <a:pPr rtl="0"/>
            <a:r>
              <a:rPr lang="en-US" sz="1800" dirty="0"/>
              <a:t>Local envy-freeness in house allocation problems</a:t>
            </a:r>
          </a:p>
        </p:txBody>
      </p:sp>
    </p:spTree>
    <p:extLst>
      <p:ext uri="{BB962C8B-B14F-4D97-AF65-F5344CB8AC3E}">
        <p14:creationId xmlns:p14="http://schemas.microsoft.com/office/powerpoint/2010/main" val="13306677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re 7">
            <a:extLst>
              <a:ext uri="{FF2B5EF4-FFF2-40B4-BE49-F238E27FC236}">
                <a16:creationId xmlns:a16="http://schemas.microsoft.com/office/drawing/2014/main" id="{83AAC929-46D0-65E5-3BD7-A21FB98A4BC7}"/>
              </a:ext>
            </a:extLst>
          </p:cNvPr>
          <p:cNvSpPr>
            <a:spLocks noGrp="1"/>
          </p:cNvSpPr>
          <p:nvPr>
            <p:ph type="title"/>
          </p:nvPr>
        </p:nvSpPr>
        <p:spPr>
          <a:xfrm>
            <a:off x="1156851" y="637762"/>
            <a:ext cx="9888496" cy="900131"/>
          </a:xfrm>
        </p:spPr>
        <p:txBody>
          <a:bodyPr anchor="t">
            <a:normAutofit/>
          </a:bodyPr>
          <a:lstStyle/>
          <a:p>
            <a:r>
              <a:rPr lang="fr-FR" sz="4000" dirty="0">
                <a:solidFill>
                  <a:schemeClr val="bg1"/>
                </a:solidFill>
              </a:rPr>
              <a:t>Restitution des connaissances</a:t>
            </a:r>
          </a:p>
        </p:txBody>
      </p:sp>
      <p:sp>
        <p:nvSpPr>
          <p:cNvPr id="16" name="Rectangle 15">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9" name="Espace réservé du contenu 8">
                <a:extLst>
                  <a:ext uri="{FF2B5EF4-FFF2-40B4-BE49-F238E27FC236}">
                    <a16:creationId xmlns:a16="http://schemas.microsoft.com/office/drawing/2014/main" id="{D37706B0-1E22-C0D5-F49B-431BAA4B796C}"/>
                  </a:ext>
                </a:extLst>
              </p:cNvPr>
              <p:cNvSpPr>
                <a:spLocks noGrp="1"/>
              </p:cNvSpPr>
              <p:nvPr>
                <p:ph idx="1"/>
              </p:nvPr>
            </p:nvSpPr>
            <p:spPr>
              <a:xfrm>
                <a:off x="1164454" y="2803429"/>
                <a:ext cx="9880893" cy="2952016"/>
              </a:xfrm>
            </p:spPr>
            <p:txBody>
              <a:bodyPr>
                <a:normAutofit fontScale="92500" lnSpcReduction="20000"/>
              </a:bodyPr>
              <a:lstStyle/>
              <a:p>
                <a:r>
                  <a:rPr lang="fr-FR" sz="2000" b="1" i="0" dirty="0">
                    <a:effectLst/>
                  </a:rPr>
                  <a:t>Remarque : </a:t>
                </a:r>
                <a:r>
                  <a:rPr lang="fr-FR" sz="2000" dirty="0"/>
                  <a:t>La garantie</a:t>
                </a:r>
                <a:r>
                  <a:rPr lang="fr-FR" sz="2000" i="0" dirty="0">
                    <a:effectLst/>
                  </a:rPr>
                  <a:t> d'existence d'une allocation LEF n’existe pas.</a:t>
                </a:r>
              </a:p>
              <a:p>
                <a:endParaRPr lang="fr-FR" sz="2000" b="1" i="0" dirty="0">
                  <a:effectLst/>
                </a:endParaRPr>
              </a:p>
              <a:p>
                <a:r>
                  <a:rPr lang="fr-FR" sz="2000" b="1" i="0" dirty="0">
                    <a:effectLst/>
                  </a:rPr>
                  <a:t>Observation 1 : </a:t>
                </a:r>
                <a:r>
                  <a:rPr lang="fr-FR" sz="2000" b="0" i="0" dirty="0">
                    <a:effectLst/>
                  </a:rPr>
                  <a:t>Dans toute allocation LEF, un agent ayant k voisins doit recevoir un objet classé parmi ses n − k objets les mieux classés.</a:t>
                </a:r>
              </a:p>
              <a:p>
                <a:endParaRPr lang="fr-FR" sz="2000" dirty="0"/>
              </a:p>
              <a:p>
                <a:r>
                  <a:rPr lang="fr-FR" sz="2000" b="1" dirty="0"/>
                  <a:t>Observation 2 : </a:t>
                </a:r>
                <a:r>
                  <a:rPr lang="fr-FR" sz="2000" dirty="0"/>
                  <a:t>Dans toute allocation LEF, le meilleur objet pour un agent est attribué soit à lui-même, soit à l'un de ses voisins dans le graphe complémentaire </a:t>
                </a:r>
                <a14:m>
                  <m:oMath xmlns:m="http://schemas.openxmlformats.org/officeDocument/2006/math">
                    <m:acc>
                      <m:accPr>
                        <m:chr m:val="̅"/>
                        <m:ctrlPr>
                          <a:rPr lang="fr-FR" sz="2000" i="1">
                            <a:latin typeface="Cambria Math" panose="02040503050406030204" pitchFamily="18" charset="0"/>
                          </a:rPr>
                        </m:ctrlPr>
                      </m:accPr>
                      <m:e>
                        <m:r>
                          <a:rPr lang="fr-FR" sz="2000" i="1">
                            <a:latin typeface="Cambria Math" panose="02040503050406030204" pitchFamily="18" charset="0"/>
                          </a:rPr>
                          <m:t>𝐺</m:t>
                        </m:r>
                      </m:e>
                    </m:acc>
                  </m:oMath>
                </a14:m>
                <a:r>
                  <a:rPr lang="fr-FR" sz="2000" dirty="0"/>
                  <a:t>.</a:t>
                </a:r>
              </a:p>
              <a:p>
                <a:endParaRPr lang="fr-FR" sz="2000" dirty="0"/>
              </a:p>
              <a:p>
                <a:r>
                  <a:rPr lang="fr-FR" sz="2000" b="1" dirty="0"/>
                  <a:t>Lemme 1 : </a:t>
                </a:r>
                <a:r>
                  <a:rPr lang="fr-FR" sz="2000" dirty="0"/>
                  <a:t>Ajouter une paire agent/objet à une instance de </a:t>
                </a:r>
                <a:r>
                  <a:rPr lang="fr-FR" sz="2000" dirty="0" err="1"/>
                  <a:t>dec</a:t>
                </a:r>
                <a:r>
                  <a:rPr lang="fr-FR" sz="2000" dirty="0"/>
                  <a:t>-LEF n'affecte pas les allocations existantes.</a:t>
                </a:r>
              </a:p>
            </p:txBody>
          </p:sp>
        </mc:Choice>
        <mc:Fallback>
          <p:sp>
            <p:nvSpPr>
              <p:cNvPr id="9" name="Espace réservé du contenu 8">
                <a:extLst>
                  <a:ext uri="{FF2B5EF4-FFF2-40B4-BE49-F238E27FC236}">
                    <a16:creationId xmlns:a16="http://schemas.microsoft.com/office/drawing/2014/main" id="{D37706B0-1E22-C0D5-F49B-431BAA4B796C}"/>
                  </a:ext>
                </a:extLst>
              </p:cNvPr>
              <p:cNvSpPr>
                <a:spLocks noGrp="1" noRot="1" noChangeAspect="1" noMove="1" noResize="1" noEditPoints="1" noAdjustHandles="1" noChangeArrowheads="1" noChangeShapeType="1" noTextEdit="1"/>
              </p:cNvSpPr>
              <p:nvPr>
                <p:ph idx="1"/>
              </p:nvPr>
            </p:nvSpPr>
            <p:spPr>
              <a:xfrm>
                <a:off x="1164454" y="2803429"/>
                <a:ext cx="9880893" cy="2952016"/>
              </a:xfrm>
              <a:blipFill>
                <a:blip r:embed="rId2"/>
                <a:stretch>
                  <a:fillRect l="-432" t="-3512" r="-1110" b="-1653"/>
                </a:stretch>
              </a:blipFill>
            </p:spPr>
            <p:txBody>
              <a:bodyPr/>
              <a:lstStyle/>
              <a:p>
                <a:r>
                  <a:rPr lang="fr-FR">
                    <a:noFill/>
                  </a:rPr>
                  <a:t> </a:t>
                </a:r>
              </a:p>
            </p:txBody>
          </p:sp>
        </mc:Fallback>
      </mc:AlternateContent>
    </p:spTree>
    <p:extLst>
      <p:ext uri="{BB962C8B-B14F-4D97-AF65-F5344CB8AC3E}">
        <p14:creationId xmlns:p14="http://schemas.microsoft.com/office/powerpoint/2010/main" val="36601348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D5A7F21-913D-EE2E-99B2-091570394229}"/>
            </a:ext>
          </a:extLst>
        </p:cNvPr>
        <p:cNvGrpSpPr/>
        <p:nvPr/>
      </p:nvGrpSpPr>
      <p:grpSpPr>
        <a:xfrm>
          <a:off x="0" y="0"/>
          <a:ext cx="0" cy="0"/>
          <a:chOff x="0" y="0"/>
          <a:chExt cx="0" cy="0"/>
        </a:xfrm>
      </p:grpSpPr>
      <p:sp useBgFill="1">
        <p:nvSpPr>
          <p:cNvPr id="8234" name="Rectangle 8233">
            <a:extLst>
              <a:ext uri="{FF2B5EF4-FFF2-40B4-BE49-F238E27FC236}">
                <a16:creationId xmlns:a16="http://schemas.microsoft.com/office/drawing/2014/main" id="{017517EF-BD4D-4055-BDB4-A322C5356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235" name="Rectangle 8234">
            <a:extLst>
              <a:ext uri="{FF2B5EF4-FFF2-40B4-BE49-F238E27FC236}">
                <a16:creationId xmlns:a16="http://schemas.microsoft.com/office/drawing/2014/main" id="{0ADDB668-2CA4-4D2B-9C34-3487CA33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553" y="304802"/>
            <a:ext cx="11097349" cy="1573149"/>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Titre 7">
            <a:extLst>
              <a:ext uri="{FF2B5EF4-FFF2-40B4-BE49-F238E27FC236}">
                <a16:creationId xmlns:a16="http://schemas.microsoft.com/office/drawing/2014/main" id="{E1B91F2A-1ABE-5587-A8FC-157D085C8CF2}"/>
              </a:ext>
            </a:extLst>
          </p:cNvPr>
          <p:cNvSpPr>
            <a:spLocks noGrp="1"/>
          </p:cNvSpPr>
          <p:nvPr>
            <p:ph type="title"/>
          </p:nvPr>
        </p:nvSpPr>
        <p:spPr>
          <a:xfrm>
            <a:off x="901690" y="405575"/>
            <a:ext cx="6430414" cy="1371600"/>
          </a:xfrm>
        </p:spPr>
        <p:txBody>
          <a:bodyPr vert="horz" lIns="91440" tIns="45720" rIns="91440" bIns="45720" rtlCol="0" anchor="ctr">
            <a:normAutofit fontScale="90000"/>
          </a:bodyPr>
          <a:lstStyle/>
          <a:p>
            <a:r>
              <a:rPr lang="en-US" sz="4000" kern="1200" dirty="0" err="1">
                <a:solidFill>
                  <a:schemeClr val="tx1"/>
                </a:solidFill>
              </a:rPr>
              <a:t>Algorithme</a:t>
            </a:r>
            <a:r>
              <a:rPr lang="en-US" sz="4000" kern="1200" dirty="0">
                <a:solidFill>
                  <a:schemeClr val="tx1"/>
                </a:solidFill>
              </a:rPr>
              <a:t> </a:t>
            </a:r>
            <a:r>
              <a:rPr lang="en-US" sz="4000" kern="1200" dirty="0" err="1">
                <a:solidFill>
                  <a:schemeClr val="tx1"/>
                </a:solidFill>
              </a:rPr>
              <a:t>d’approximation</a:t>
            </a:r>
            <a:r>
              <a:rPr lang="en-US" sz="4000" kern="1200" dirty="0">
                <a:solidFill>
                  <a:schemeClr val="tx1"/>
                </a:solidFill>
              </a:rPr>
              <a:t> : MAX-LEF</a:t>
            </a:r>
          </a:p>
        </p:txBody>
      </p:sp>
      <p:sp>
        <p:nvSpPr>
          <p:cNvPr id="8228" name="Rectangle 8227">
            <a:extLst>
              <a:ext uri="{FF2B5EF4-FFF2-40B4-BE49-F238E27FC236}">
                <a16:creationId xmlns:a16="http://schemas.microsoft.com/office/drawing/2014/main" id="{2568BC19-F052-4108-93E1-6A3D1DEC0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784" y="76442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8236" name="Rectangle 8235">
            <a:extLst>
              <a:ext uri="{FF2B5EF4-FFF2-40B4-BE49-F238E27FC236}">
                <a16:creationId xmlns:a16="http://schemas.microsoft.com/office/drawing/2014/main" id="{D5FD337D-4D6B-4C8B-B6F5-121097E098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126032" y="1067264"/>
            <a:ext cx="1021458"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8200" name="Picture 8">
            <a:extLst>
              <a:ext uri="{FF2B5EF4-FFF2-40B4-BE49-F238E27FC236}">
                <a16:creationId xmlns:a16="http://schemas.microsoft.com/office/drawing/2014/main" id="{0B8BCEF1-1468-2F50-B457-0EF5F9B06B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1" b="21374"/>
          <a:stretch/>
        </p:blipFill>
        <p:spPr bwMode="auto">
          <a:xfrm>
            <a:off x="549058" y="2361863"/>
            <a:ext cx="11097349" cy="36647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6953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5D83715-5338-162E-A04B-EFE58B54924A}"/>
              </a:ext>
            </a:extLst>
          </p:cNvPr>
          <p:cNvSpPr>
            <a:spLocks noGrp="1"/>
          </p:cNvSpPr>
          <p:nvPr>
            <p:ph type="title"/>
          </p:nvPr>
        </p:nvSpPr>
        <p:spPr/>
        <p:txBody>
          <a:bodyPr/>
          <a:lstStyle/>
          <a:p>
            <a:r>
              <a:rPr lang="fr-FR" dirty="0"/>
              <a:t>Exemple d’exécution de l’algorithme MAX-LEF</a:t>
            </a:r>
          </a:p>
        </p:txBody>
      </p:sp>
      <p:pic>
        <p:nvPicPr>
          <p:cNvPr id="5" name="Espace réservé du contenu 4" descr="Une image contenant capture d’écran, cercle, lune">
            <a:extLst>
              <a:ext uri="{FF2B5EF4-FFF2-40B4-BE49-F238E27FC236}">
                <a16:creationId xmlns:a16="http://schemas.microsoft.com/office/drawing/2014/main" id="{B355CC17-1562-61A6-DAA2-A3E6D8D2C70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48265" y="1184602"/>
            <a:ext cx="8695470" cy="5414161"/>
          </a:xfrm>
        </p:spPr>
      </p:pic>
    </p:spTree>
    <p:extLst>
      <p:ext uri="{BB962C8B-B14F-4D97-AF65-F5344CB8AC3E}">
        <p14:creationId xmlns:p14="http://schemas.microsoft.com/office/powerpoint/2010/main" val="996808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096329-BF02-BB09-D11E-A84B5D7B69D3}"/>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65CB6D12-A546-81B5-939A-BBDBE4E34438}"/>
              </a:ext>
            </a:extLst>
          </p:cNvPr>
          <p:cNvSpPr>
            <a:spLocks noGrp="1"/>
          </p:cNvSpPr>
          <p:nvPr>
            <p:ph type="title"/>
          </p:nvPr>
        </p:nvSpPr>
        <p:spPr/>
        <p:txBody>
          <a:bodyPr/>
          <a:lstStyle/>
          <a:p>
            <a:r>
              <a:rPr lang="fr-FR" dirty="0"/>
              <a:t>Exemple d’exécution de l’algorithme MAX-LEF</a:t>
            </a:r>
          </a:p>
        </p:txBody>
      </p:sp>
      <p:pic>
        <p:nvPicPr>
          <p:cNvPr id="7" name="Espace réservé du contenu 6" descr="Une image contenant capture d’écran, cercle, lune&#10;&#10;Description générée automatiquement">
            <a:extLst>
              <a:ext uri="{FF2B5EF4-FFF2-40B4-BE49-F238E27FC236}">
                <a16:creationId xmlns:a16="http://schemas.microsoft.com/office/drawing/2014/main" id="{AD99F11A-1111-0B8D-ADAE-96BDB4DF571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25300" y="961534"/>
            <a:ext cx="8842364" cy="5925935"/>
          </a:xfrm>
        </p:spPr>
      </p:pic>
    </p:spTree>
    <p:extLst>
      <p:ext uri="{BB962C8B-B14F-4D97-AF65-F5344CB8AC3E}">
        <p14:creationId xmlns:p14="http://schemas.microsoft.com/office/powerpoint/2010/main" val="3106770359"/>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1190</Words>
  <Application>Microsoft Office PowerPoint</Application>
  <PresentationFormat>Grand écran</PresentationFormat>
  <Paragraphs>147</Paragraphs>
  <Slides>30</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30</vt:i4>
      </vt:variant>
    </vt:vector>
  </HeadingPairs>
  <TitlesOfParts>
    <vt:vector size="37" baseType="lpstr">
      <vt:lpstr>Aptos</vt:lpstr>
      <vt:lpstr>Aptos Display</vt:lpstr>
      <vt:lpstr>Arial</vt:lpstr>
      <vt:lpstr>Calibri</vt:lpstr>
      <vt:lpstr>Cambria Math</vt:lpstr>
      <vt:lpstr>Tisa Offc Serif Pro</vt:lpstr>
      <vt:lpstr>Thème Office</vt:lpstr>
      <vt:lpstr>Local envy-freeness</vt:lpstr>
      <vt:lpstr>Ordre du jour</vt:lpstr>
      <vt:lpstr>Introduction</vt:lpstr>
      <vt:lpstr>Local envy-freeness in house allocation problems</vt:lpstr>
      <vt:lpstr>Concepts de base</vt:lpstr>
      <vt:lpstr>Restitution des connaissances</vt:lpstr>
      <vt:lpstr>Algorithme d’approximation : MAX-LEF</vt:lpstr>
      <vt:lpstr>Exemple d’exécution de l’algorithme MAX-LEF</vt:lpstr>
      <vt:lpstr>Exemple d’exécution de l’algorithme MAX-LEF</vt:lpstr>
      <vt:lpstr>Exemple d’exécution de l’algorithme MAX-LEF</vt:lpstr>
      <vt:lpstr>Algorithme d’approximation : MAX-NE</vt:lpstr>
      <vt:lpstr>Exemple d’exécution de l’algorithme MAX-NE sur un agent (a1)</vt:lpstr>
      <vt:lpstr>Exemple d’exécution de l’algorithme MAX-NE sur un agent (a1)</vt:lpstr>
      <vt:lpstr>Exemple d’exécution de l’algorithme MAX-NE sur un agent (a1)</vt:lpstr>
      <vt:lpstr>Exemple d’exécution de l’algorithme MAX-NE sur un agent (a1)</vt:lpstr>
      <vt:lpstr>Implémentation</vt:lpstr>
      <vt:lpstr>Exécution Implémentation</vt:lpstr>
      <vt:lpstr>Comparaison MAX-NE vs MinMax-Envy</vt:lpstr>
      <vt:lpstr>Envy-free allocations respecting social networks</vt:lpstr>
      <vt:lpstr>Concepts de base</vt:lpstr>
      <vt:lpstr>Structures de graphes extrêmes</vt:lpstr>
      <vt:lpstr>Restitution des connaissances</vt:lpstr>
      <vt:lpstr>Restitution des connaissances</vt:lpstr>
      <vt:lpstr>Restitution des connaissances</vt:lpstr>
      <vt:lpstr>Restitution des connaissances</vt:lpstr>
      <vt:lpstr>Complexité selon la structure</vt:lpstr>
      <vt:lpstr>Complexité pour E-GEF et W-GEF</vt:lpstr>
      <vt:lpstr>Conclusion</vt:lpstr>
      <vt:lpstr>Conclusion</vt:lpstr>
      <vt:lpstr>Perspectives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Nassim LATTAB</dc:creator>
  <cp:lastModifiedBy>Nassim LATTAB</cp:lastModifiedBy>
  <cp:revision>74</cp:revision>
  <dcterms:created xsi:type="dcterms:W3CDTF">2024-11-18T16:49:09Z</dcterms:created>
  <dcterms:modified xsi:type="dcterms:W3CDTF">2024-11-21T16:03:27Z</dcterms:modified>
</cp:coreProperties>
</file>