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1430000" cy="6858000"/>
  <p:notesSz cx="11430000" cy="10706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3318891"/>
            <a:ext cx="9715500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7E498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5995416"/>
            <a:ext cx="800100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7E498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7E498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1500" y="2462403"/>
            <a:ext cx="497205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886450" y="2462403"/>
            <a:ext cx="497205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7E498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10704830"/>
          </a:xfrm>
          <a:custGeom>
            <a:avLst/>
            <a:gdLst/>
            <a:ahLst/>
            <a:cxnLst/>
            <a:rect l="l" t="t" r="r" b="b"/>
            <a:pathLst>
              <a:path w="11430000" h="10704830">
                <a:moveTo>
                  <a:pt x="11429999" y="10704575"/>
                </a:moveTo>
                <a:lnTo>
                  <a:pt x="0" y="10704575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10704575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1430000" cy="10704830"/>
          </a:xfrm>
          <a:custGeom>
            <a:avLst/>
            <a:gdLst/>
            <a:ahLst/>
            <a:cxnLst/>
            <a:rect l="l" t="t" r="r" b="b"/>
            <a:pathLst>
              <a:path w="11430000" h="10704830">
                <a:moveTo>
                  <a:pt x="11418839" y="10704575"/>
                </a:moveTo>
                <a:lnTo>
                  <a:pt x="11159" y="10704575"/>
                </a:lnTo>
                <a:lnTo>
                  <a:pt x="6277" y="10698595"/>
                </a:lnTo>
                <a:lnTo>
                  <a:pt x="2789" y="10692149"/>
                </a:lnTo>
                <a:lnTo>
                  <a:pt x="697" y="10685125"/>
                </a:lnTo>
                <a:lnTo>
                  <a:pt x="0" y="10677524"/>
                </a:lnTo>
                <a:lnTo>
                  <a:pt x="0" y="38100"/>
                </a:lnTo>
                <a:lnTo>
                  <a:pt x="23474" y="2789"/>
                </a:lnTo>
                <a:lnTo>
                  <a:pt x="38099" y="0"/>
                </a:lnTo>
                <a:lnTo>
                  <a:pt x="11391899" y="0"/>
                </a:lnTo>
                <a:lnTo>
                  <a:pt x="11427208" y="23474"/>
                </a:lnTo>
                <a:lnTo>
                  <a:pt x="11429999" y="38100"/>
                </a:lnTo>
                <a:lnTo>
                  <a:pt x="11429999" y="10677524"/>
                </a:lnTo>
                <a:lnTo>
                  <a:pt x="11429301" y="10685125"/>
                </a:lnTo>
                <a:lnTo>
                  <a:pt x="11427208" y="10692149"/>
                </a:lnTo>
                <a:lnTo>
                  <a:pt x="11423721" y="10698595"/>
                </a:lnTo>
                <a:lnTo>
                  <a:pt x="11418839" y="10704575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8553450"/>
          </a:xfrm>
          <a:custGeom>
            <a:avLst/>
            <a:gdLst/>
            <a:ahLst/>
            <a:cxnLst/>
            <a:rect l="l" t="t" r="r" b="b"/>
            <a:pathLst>
              <a:path w="11430000" h="8553450">
                <a:moveTo>
                  <a:pt x="11429999" y="8553449"/>
                </a:moveTo>
                <a:lnTo>
                  <a:pt x="0" y="85534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8553449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558800"/>
            <a:ext cx="10541000" cy="273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7E498E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500" y="2462403"/>
            <a:ext cx="1028700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886200" y="9956673"/>
            <a:ext cx="3657600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1500" y="9956673"/>
            <a:ext cx="2628900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29600" y="9956673"/>
            <a:ext cx="2628900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hyperlink" Target="https://plotly.com/" TargetMode="External"/><Relationship Id="rId8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25512" y="368300"/>
            <a:ext cx="9299575" cy="7237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8550" spc="-715" b="1">
                <a:solidFill>
                  <a:srgbClr val="7E498E"/>
                </a:solidFill>
                <a:latin typeface="Arial"/>
                <a:cs typeface="Arial"/>
              </a:rPr>
              <a:t>VEILLE</a:t>
            </a:r>
            <a:endParaRPr sz="8550">
              <a:latin typeface="Arial"/>
              <a:cs typeface="Arial"/>
            </a:endParaRPr>
          </a:p>
          <a:p>
            <a:pPr algn="ctr" marL="12065" marR="5080">
              <a:lnSpc>
                <a:spcPct val="104000"/>
              </a:lnSpc>
              <a:spcBef>
                <a:spcPts val="55"/>
              </a:spcBef>
            </a:pPr>
            <a:r>
              <a:rPr dirty="0" sz="8550" spc="-590" b="1">
                <a:solidFill>
                  <a:srgbClr val="7E498E"/>
                </a:solidFill>
                <a:latin typeface="Arial"/>
                <a:cs typeface="Arial"/>
              </a:rPr>
              <a:t>TECHNOLOGIQUE</a:t>
            </a:r>
            <a:r>
              <a:rPr dirty="0" sz="8550" spc="-150" b="1">
                <a:solidFill>
                  <a:srgbClr val="7E498E"/>
                </a:solidFill>
                <a:latin typeface="Arial"/>
                <a:cs typeface="Arial"/>
              </a:rPr>
              <a:t> </a:t>
            </a:r>
            <a:r>
              <a:rPr dirty="0" sz="8550" spc="-480" b="1">
                <a:solidFill>
                  <a:srgbClr val="7E498E"/>
                </a:solidFill>
                <a:latin typeface="Arial"/>
                <a:cs typeface="Arial"/>
              </a:rPr>
              <a:t>: </a:t>
            </a:r>
            <a:r>
              <a:rPr dirty="0" sz="8550" spc="-590" b="1">
                <a:solidFill>
                  <a:srgbClr val="7E498E"/>
                </a:solidFill>
                <a:latin typeface="Arial"/>
                <a:cs typeface="Arial"/>
              </a:rPr>
              <a:t>PROTECTION</a:t>
            </a:r>
            <a:r>
              <a:rPr dirty="0" sz="8550" spc="-225" b="1">
                <a:solidFill>
                  <a:srgbClr val="7E498E"/>
                </a:solidFill>
                <a:latin typeface="Arial"/>
                <a:cs typeface="Arial"/>
              </a:rPr>
              <a:t> </a:t>
            </a:r>
            <a:r>
              <a:rPr dirty="0" sz="8550" spc="-944" b="1">
                <a:solidFill>
                  <a:srgbClr val="7E498E"/>
                </a:solidFill>
                <a:latin typeface="Arial"/>
                <a:cs typeface="Arial"/>
              </a:rPr>
              <a:t>DES </a:t>
            </a:r>
            <a:r>
              <a:rPr dirty="0" sz="8550" spc="-700" b="1">
                <a:solidFill>
                  <a:srgbClr val="7E498E"/>
                </a:solidFill>
                <a:latin typeface="Arial"/>
                <a:cs typeface="Arial"/>
              </a:rPr>
              <a:t>DONNÉES </a:t>
            </a:r>
            <a:r>
              <a:rPr dirty="0" sz="8550" spc="-915" b="1">
                <a:solidFill>
                  <a:srgbClr val="7E498E"/>
                </a:solidFill>
                <a:latin typeface="Arial"/>
                <a:cs typeface="Arial"/>
              </a:rPr>
              <a:t>PERSONNELLES</a:t>
            </a:r>
            <a:endParaRPr sz="8550">
              <a:latin typeface="Arial"/>
              <a:cs typeface="Arial"/>
            </a:endParaRPr>
          </a:p>
          <a:p>
            <a:pPr algn="ctr" marL="276860">
              <a:lnSpc>
                <a:spcPct val="100000"/>
              </a:lnSpc>
              <a:spcBef>
                <a:spcPts val="2390"/>
              </a:spcBef>
            </a:pPr>
            <a:r>
              <a:rPr dirty="0" sz="1150" spc="-25">
                <a:solidFill>
                  <a:srgbClr val="40464F"/>
                </a:solidFill>
                <a:latin typeface="Neue Haas Grotesk Text Pro"/>
                <a:cs typeface="Neue Haas Grotesk Text Pro"/>
              </a:rPr>
              <a:t>Par</a:t>
            </a:r>
            <a:endParaRPr sz="1150">
              <a:latin typeface="Neue Haas Grotesk Text Pro"/>
              <a:cs typeface="Neue Haas Grotesk Text Pr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783137" y="7750175"/>
            <a:ext cx="186245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40" b="1">
                <a:solidFill>
                  <a:srgbClr val="40464F"/>
                </a:solidFill>
                <a:latin typeface="Arial"/>
                <a:cs typeface="Arial"/>
              </a:rPr>
              <a:t>Mohamed</a:t>
            </a:r>
            <a:r>
              <a:rPr dirty="0" sz="1850" spc="-65" b="1">
                <a:solidFill>
                  <a:srgbClr val="40464F"/>
                </a:solidFill>
                <a:latin typeface="Arial"/>
                <a:cs typeface="Arial"/>
              </a:rPr>
              <a:t> </a:t>
            </a:r>
            <a:r>
              <a:rPr dirty="0" sz="1850" spc="-95" b="1">
                <a:solidFill>
                  <a:srgbClr val="40464F"/>
                </a:solidFill>
                <a:latin typeface="Arial"/>
                <a:cs typeface="Arial"/>
              </a:rPr>
              <a:t>Benasr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5060950" y="8880475"/>
            <a:ext cx="1308100" cy="1498600"/>
            <a:chOff x="5060950" y="8880475"/>
            <a:chExt cx="1308100" cy="1498600"/>
          </a:xfrm>
        </p:grpSpPr>
        <p:sp>
          <p:nvSpPr>
            <p:cNvPr id="5" name="object 5" descr=""/>
            <p:cNvSpPr/>
            <p:nvPr/>
          </p:nvSpPr>
          <p:spPr>
            <a:xfrm>
              <a:off x="5080000" y="8899525"/>
              <a:ext cx="1270000" cy="1460500"/>
            </a:xfrm>
            <a:custGeom>
              <a:avLst/>
              <a:gdLst/>
              <a:ahLst/>
              <a:cxnLst/>
              <a:rect l="l" t="t" r="r" b="b"/>
              <a:pathLst>
                <a:path w="1270000" h="1460500">
                  <a:moveTo>
                    <a:pt x="635000" y="1460500"/>
                  </a:moveTo>
                  <a:lnTo>
                    <a:pt x="591734" y="1442776"/>
                  </a:lnTo>
                  <a:lnTo>
                    <a:pt x="548647" y="1424193"/>
                  </a:lnTo>
                  <a:lnTo>
                    <a:pt x="505918" y="1404681"/>
                  </a:lnTo>
                  <a:lnTo>
                    <a:pt x="463726" y="1384166"/>
                  </a:lnTo>
                  <a:lnTo>
                    <a:pt x="422249" y="1362578"/>
                  </a:lnTo>
                  <a:lnTo>
                    <a:pt x="381667" y="1339845"/>
                  </a:lnTo>
                  <a:lnTo>
                    <a:pt x="342159" y="1315895"/>
                  </a:lnTo>
                  <a:lnTo>
                    <a:pt x="303903" y="1290657"/>
                  </a:lnTo>
                  <a:lnTo>
                    <a:pt x="267078" y="1264060"/>
                  </a:lnTo>
                  <a:lnTo>
                    <a:pt x="231863" y="1236031"/>
                  </a:lnTo>
                  <a:lnTo>
                    <a:pt x="198437" y="1206500"/>
                  </a:lnTo>
                  <a:lnTo>
                    <a:pt x="166979" y="1175394"/>
                  </a:lnTo>
                  <a:lnTo>
                    <a:pt x="137668" y="1142642"/>
                  </a:lnTo>
                  <a:lnTo>
                    <a:pt x="110683" y="1108172"/>
                  </a:lnTo>
                  <a:lnTo>
                    <a:pt x="86203" y="1071914"/>
                  </a:lnTo>
                  <a:lnTo>
                    <a:pt x="64406" y="1033795"/>
                  </a:lnTo>
                  <a:lnTo>
                    <a:pt x="45472" y="993743"/>
                  </a:lnTo>
                  <a:lnTo>
                    <a:pt x="29579" y="951688"/>
                  </a:lnTo>
                  <a:lnTo>
                    <a:pt x="16906" y="907558"/>
                  </a:lnTo>
                  <a:lnTo>
                    <a:pt x="7633" y="861281"/>
                  </a:lnTo>
                  <a:lnTo>
                    <a:pt x="1938" y="812785"/>
                  </a:lnTo>
                  <a:lnTo>
                    <a:pt x="0" y="762000"/>
                  </a:lnTo>
                  <a:lnTo>
                    <a:pt x="0" y="254000"/>
                  </a:lnTo>
                  <a:lnTo>
                    <a:pt x="635000" y="0"/>
                  </a:lnTo>
                  <a:lnTo>
                    <a:pt x="1270000" y="254000"/>
                  </a:lnTo>
                  <a:lnTo>
                    <a:pt x="1270000" y="762000"/>
                  </a:lnTo>
                  <a:lnTo>
                    <a:pt x="1268061" y="812785"/>
                  </a:lnTo>
                  <a:lnTo>
                    <a:pt x="1262366" y="861281"/>
                  </a:lnTo>
                  <a:lnTo>
                    <a:pt x="1253093" y="907558"/>
                  </a:lnTo>
                  <a:lnTo>
                    <a:pt x="1240420" y="951688"/>
                  </a:lnTo>
                  <a:lnTo>
                    <a:pt x="1224527" y="993743"/>
                  </a:lnTo>
                  <a:lnTo>
                    <a:pt x="1205593" y="1033795"/>
                  </a:lnTo>
                  <a:lnTo>
                    <a:pt x="1183796" y="1071914"/>
                  </a:lnTo>
                  <a:lnTo>
                    <a:pt x="1159316" y="1108172"/>
                  </a:lnTo>
                  <a:lnTo>
                    <a:pt x="1132331" y="1142642"/>
                  </a:lnTo>
                  <a:lnTo>
                    <a:pt x="1103020" y="1175394"/>
                  </a:lnTo>
                  <a:lnTo>
                    <a:pt x="1071562" y="1206500"/>
                  </a:lnTo>
                  <a:lnTo>
                    <a:pt x="1038136" y="1236031"/>
                  </a:lnTo>
                  <a:lnTo>
                    <a:pt x="1002921" y="1264060"/>
                  </a:lnTo>
                  <a:lnTo>
                    <a:pt x="966096" y="1290657"/>
                  </a:lnTo>
                  <a:lnTo>
                    <a:pt x="927840" y="1315895"/>
                  </a:lnTo>
                  <a:lnTo>
                    <a:pt x="888332" y="1339845"/>
                  </a:lnTo>
                  <a:lnTo>
                    <a:pt x="847750" y="1362578"/>
                  </a:lnTo>
                  <a:lnTo>
                    <a:pt x="806273" y="1384166"/>
                  </a:lnTo>
                  <a:lnTo>
                    <a:pt x="764081" y="1404681"/>
                  </a:lnTo>
                  <a:lnTo>
                    <a:pt x="721352" y="1424193"/>
                  </a:lnTo>
                  <a:lnTo>
                    <a:pt x="678265" y="1442776"/>
                  </a:lnTo>
                  <a:lnTo>
                    <a:pt x="635000" y="1460500"/>
                  </a:lnTo>
                  <a:close/>
                </a:path>
              </a:pathLst>
            </a:custGeom>
            <a:solidFill>
              <a:srgbClr val="6AA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080000" y="8899525"/>
              <a:ext cx="1270000" cy="1460500"/>
            </a:xfrm>
            <a:custGeom>
              <a:avLst/>
              <a:gdLst/>
              <a:ahLst/>
              <a:cxnLst/>
              <a:rect l="l" t="t" r="r" b="b"/>
              <a:pathLst>
                <a:path w="1270000" h="1460500">
                  <a:moveTo>
                    <a:pt x="635000" y="0"/>
                  </a:moveTo>
                  <a:lnTo>
                    <a:pt x="1270000" y="254000"/>
                  </a:lnTo>
                  <a:lnTo>
                    <a:pt x="1270000" y="762000"/>
                  </a:lnTo>
                  <a:lnTo>
                    <a:pt x="1268061" y="812785"/>
                  </a:lnTo>
                  <a:lnTo>
                    <a:pt x="1262366" y="861281"/>
                  </a:lnTo>
                  <a:lnTo>
                    <a:pt x="1253093" y="907558"/>
                  </a:lnTo>
                  <a:lnTo>
                    <a:pt x="1240420" y="951688"/>
                  </a:lnTo>
                  <a:lnTo>
                    <a:pt x="1224527" y="993743"/>
                  </a:lnTo>
                  <a:lnTo>
                    <a:pt x="1205593" y="1033795"/>
                  </a:lnTo>
                  <a:lnTo>
                    <a:pt x="1183796" y="1071914"/>
                  </a:lnTo>
                  <a:lnTo>
                    <a:pt x="1159316" y="1108172"/>
                  </a:lnTo>
                  <a:lnTo>
                    <a:pt x="1132331" y="1142642"/>
                  </a:lnTo>
                  <a:lnTo>
                    <a:pt x="1103020" y="1175394"/>
                  </a:lnTo>
                  <a:lnTo>
                    <a:pt x="1071562" y="1206500"/>
                  </a:lnTo>
                  <a:lnTo>
                    <a:pt x="1038136" y="1236031"/>
                  </a:lnTo>
                  <a:lnTo>
                    <a:pt x="1002921" y="1264060"/>
                  </a:lnTo>
                  <a:lnTo>
                    <a:pt x="966096" y="1290657"/>
                  </a:lnTo>
                  <a:lnTo>
                    <a:pt x="927840" y="1315895"/>
                  </a:lnTo>
                  <a:lnTo>
                    <a:pt x="888332" y="1339845"/>
                  </a:lnTo>
                  <a:lnTo>
                    <a:pt x="847750" y="1362578"/>
                  </a:lnTo>
                  <a:lnTo>
                    <a:pt x="806273" y="1384166"/>
                  </a:lnTo>
                  <a:lnTo>
                    <a:pt x="764081" y="1404681"/>
                  </a:lnTo>
                  <a:lnTo>
                    <a:pt x="721352" y="1424193"/>
                  </a:lnTo>
                  <a:lnTo>
                    <a:pt x="678265" y="1442776"/>
                  </a:lnTo>
                  <a:lnTo>
                    <a:pt x="635000" y="1460500"/>
                  </a:lnTo>
                  <a:lnTo>
                    <a:pt x="591734" y="1442776"/>
                  </a:lnTo>
                  <a:lnTo>
                    <a:pt x="548647" y="1424193"/>
                  </a:lnTo>
                  <a:lnTo>
                    <a:pt x="505918" y="1404681"/>
                  </a:lnTo>
                  <a:lnTo>
                    <a:pt x="463726" y="1384166"/>
                  </a:lnTo>
                  <a:lnTo>
                    <a:pt x="422249" y="1362578"/>
                  </a:lnTo>
                  <a:lnTo>
                    <a:pt x="381667" y="1339845"/>
                  </a:lnTo>
                  <a:lnTo>
                    <a:pt x="342159" y="1315895"/>
                  </a:lnTo>
                  <a:lnTo>
                    <a:pt x="303903" y="1290657"/>
                  </a:lnTo>
                  <a:lnTo>
                    <a:pt x="267078" y="1264060"/>
                  </a:lnTo>
                  <a:lnTo>
                    <a:pt x="231863" y="1236031"/>
                  </a:lnTo>
                  <a:lnTo>
                    <a:pt x="198437" y="1206500"/>
                  </a:lnTo>
                  <a:lnTo>
                    <a:pt x="166979" y="1175394"/>
                  </a:lnTo>
                  <a:lnTo>
                    <a:pt x="137668" y="1142642"/>
                  </a:lnTo>
                  <a:lnTo>
                    <a:pt x="110683" y="1108172"/>
                  </a:lnTo>
                  <a:lnTo>
                    <a:pt x="86203" y="1071914"/>
                  </a:lnTo>
                  <a:lnTo>
                    <a:pt x="64406" y="1033795"/>
                  </a:lnTo>
                  <a:lnTo>
                    <a:pt x="45472" y="993743"/>
                  </a:lnTo>
                  <a:lnTo>
                    <a:pt x="29579" y="951688"/>
                  </a:lnTo>
                  <a:lnTo>
                    <a:pt x="16906" y="907558"/>
                  </a:lnTo>
                  <a:lnTo>
                    <a:pt x="7633" y="861281"/>
                  </a:lnTo>
                  <a:lnTo>
                    <a:pt x="1938" y="812785"/>
                  </a:lnTo>
                  <a:lnTo>
                    <a:pt x="0" y="762000"/>
                  </a:lnTo>
                  <a:lnTo>
                    <a:pt x="0" y="254000"/>
                  </a:lnTo>
                  <a:lnTo>
                    <a:pt x="635000" y="0"/>
                  </a:lnTo>
                </a:path>
              </a:pathLst>
            </a:custGeom>
            <a:ln w="38100">
              <a:solidFill>
                <a:srgbClr val="07619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556249" y="9471025"/>
              <a:ext cx="317500" cy="254000"/>
            </a:xfrm>
            <a:custGeom>
              <a:avLst/>
              <a:gdLst/>
              <a:ahLst/>
              <a:cxnLst/>
              <a:rect l="l" t="t" r="r" b="b"/>
              <a:pathLst>
                <a:path w="317500" h="254000">
                  <a:moveTo>
                    <a:pt x="289960" y="254000"/>
                  </a:moveTo>
                  <a:lnTo>
                    <a:pt x="27539" y="254000"/>
                  </a:lnTo>
                  <a:lnTo>
                    <a:pt x="23489" y="253194"/>
                  </a:lnTo>
                  <a:lnTo>
                    <a:pt x="0" y="226460"/>
                  </a:lnTo>
                  <a:lnTo>
                    <a:pt x="0" y="27539"/>
                  </a:lnTo>
                  <a:lnTo>
                    <a:pt x="27539" y="0"/>
                  </a:lnTo>
                  <a:lnTo>
                    <a:pt x="31750" y="0"/>
                  </a:lnTo>
                  <a:lnTo>
                    <a:pt x="289960" y="0"/>
                  </a:lnTo>
                  <a:lnTo>
                    <a:pt x="317499" y="27539"/>
                  </a:lnTo>
                  <a:lnTo>
                    <a:pt x="317499" y="226460"/>
                  </a:lnTo>
                  <a:lnTo>
                    <a:pt x="294010" y="253194"/>
                  </a:lnTo>
                  <a:lnTo>
                    <a:pt x="289960" y="254000"/>
                  </a:lnTo>
                  <a:close/>
                </a:path>
              </a:pathLst>
            </a:custGeom>
            <a:solidFill>
              <a:srgbClr val="7E498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94350" y="9248645"/>
              <a:ext cx="241300" cy="247779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511800" y="9730098"/>
            <a:ext cx="226060" cy="27940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59"/>
              </a:spcBef>
            </a:pPr>
            <a:r>
              <a:rPr dirty="0" sz="700" spc="-120">
                <a:solidFill>
                  <a:srgbClr val="004067"/>
                </a:solidFill>
                <a:latin typeface="Lucida Sans"/>
                <a:cs typeface="Lucida Sans"/>
              </a:rPr>
              <a:t>10110</a:t>
            </a:r>
            <a:endParaRPr sz="7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700" spc="-120">
                <a:solidFill>
                  <a:srgbClr val="004067"/>
                </a:solidFill>
                <a:latin typeface="Lucida Sans"/>
                <a:cs typeface="Lucida Sans"/>
              </a:rPr>
              <a:t>01001</a:t>
            </a:r>
            <a:endParaRPr sz="700">
              <a:latin typeface="Lucida Sans"/>
              <a:cs typeface="Lucida Sans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60974" y="8956675"/>
            <a:ext cx="1031875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62049"/>
            <a:ext cx="11429999" cy="62483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625600"/>
            <a:ext cx="953071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Perspectives</a:t>
            </a:r>
            <a:r>
              <a:rPr dirty="0" spc="-150"/>
              <a:t> </a:t>
            </a:r>
            <a:r>
              <a:rPr dirty="0" spc="-160"/>
              <a:t>futures</a:t>
            </a:r>
            <a:r>
              <a:rPr dirty="0" spc="-150"/>
              <a:t> </a:t>
            </a:r>
            <a:r>
              <a:rPr dirty="0" spc="-300"/>
              <a:t>:</a:t>
            </a:r>
            <a:r>
              <a:rPr dirty="0" spc="-175"/>
              <a:t> </a:t>
            </a:r>
            <a:r>
              <a:rPr dirty="0" spc="-105"/>
              <a:t>Automatisation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44500" y="3201266"/>
            <a:ext cx="3461385" cy="3409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325">
                <a:solidFill>
                  <a:srgbClr val="FFFFFF"/>
                </a:solidFill>
                <a:latin typeface="Segoe UI Symbol"/>
                <a:cs typeface="Segoe UI Symbol"/>
              </a:rPr>
              <a:t>🤖</a:t>
            </a:r>
            <a:r>
              <a:rPr dirty="0" sz="2050" spc="-75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dirty="0" sz="1850" spc="-45" b="1">
                <a:solidFill>
                  <a:srgbClr val="FFFFFF"/>
                </a:solidFill>
                <a:latin typeface="Arial"/>
                <a:cs typeface="Arial"/>
              </a:rPr>
              <a:t>Automatisation</a:t>
            </a:r>
            <a:r>
              <a:rPr dirty="0" sz="1850" spc="-6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105" b="1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z="185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-80" b="1">
                <a:solidFill>
                  <a:srgbClr val="FFFFFF"/>
                </a:solidFill>
                <a:latin typeface="Arial"/>
                <a:cs typeface="Arial"/>
              </a:rPr>
              <a:t>réponses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44500" y="3709937"/>
            <a:ext cx="5862320" cy="2108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40">
                <a:solidFill>
                  <a:srgbClr val="FFFFFF"/>
                </a:solidFill>
                <a:latin typeface="Rubik"/>
                <a:cs typeface="Rubik"/>
              </a:rPr>
              <a:t>Réactions</a:t>
            </a:r>
            <a:r>
              <a:rPr dirty="0" sz="1200" spc="-20">
                <a:solidFill>
                  <a:srgbClr val="FFFFFF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F7F9FF"/>
                </a:solidFill>
                <a:latin typeface="Rubik"/>
                <a:cs typeface="Rubik"/>
              </a:rPr>
              <a:t>instantanées</a:t>
            </a:r>
            <a:r>
              <a:rPr dirty="0" sz="1200">
                <a:solidFill>
                  <a:srgbClr val="F7F9FF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Rubik"/>
                <a:cs typeface="Rubik"/>
              </a:rPr>
              <a:t>aux</a:t>
            </a:r>
            <a:r>
              <a:rPr dirty="0" sz="1200" spc="-20">
                <a:solidFill>
                  <a:srgbClr val="FFFFFF"/>
                </a:solidFill>
                <a:latin typeface="Rubik"/>
                <a:cs typeface="Rubik"/>
              </a:rPr>
              <a:t> </a:t>
            </a:r>
            <a:r>
              <a:rPr dirty="0" sz="1200" spc="-70">
                <a:solidFill>
                  <a:srgbClr val="FFFFFF"/>
                </a:solidFill>
                <a:latin typeface="Rubik"/>
                <a:cs typeface="Rubik"/>
              </a:rPr>
              <a:t>menaces</a:t>
            </a:r>
            <a:r>
              <a:rPr dirty="0" sz="1200" spc="5">
                <a:solidFill>
                  <a:srgbClr val="FFFFFF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FFFFFF"/>
                </a:solidFill>
                <a:latin typeface="Rubik"/>
                <a:cs typeface="Rubik"/>
              </a:rPr>
              <a:t>pour</a:t>
            </a:r>
            <a:r>
              <a:rPr dirty="0" sz="1200">
                <a:solidFill>
                  <a:srgbClr val="FFFFFF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FFFFFF"/>
                </a:solidFill>
                <a:latin typeface="Rubik"/>
                <a:cs typeface="Rubik"/>
              </a:rPr>
              <a:t>minimiser</a:t>
            </a:r>
            <a:r>
              <a:rPr dirty="0" sz="1200">
                <a:solidFill>
                  <a:srgbClr val="FFFFFF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Rubik"/>
                <a:cs typeface="Rubik"/>
              </a:rPr>
              <a:t>l'impact</a:t>
            </a:r>
            <a:r>
              <a:rPr dirty="0" sz="1200" spc="-10">
                <a:solidFill>
                  <a:srgbClr val="FFFFFF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FFFFFF"/>
                </a:solidFill>
                <a:latin typeface="Rubik"/>
                <a:cs typeface="Rubik"/>
              </a:rPr>
              <a:t>des</a:t>
            </a:r>
            <a:r>
              <a:rPr dirty="0" sz="1200">
                <a:solidFill>
                  <a:srgbClr val="FFFFFF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FFFFFF"/>
                </a:solidFill>
                <a:latin typeface="Rubik"/>
                <a:cs typeface="Rubik"/>
              </a:rPr>
              <a:t>incidents</a:t>
            </a:r>
            <a:r>
              <a:rPr dirty="0" sz="1200" spc="5">
                <a:solidFill>
                  <a:srgbClr val="FFFFFF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FFFFFF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FFFFFF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FFFFFF"/>
                </a:solidFill>
                <a:latin typeface="Rubik"/>
                <a:cs typeface="Rubik"/>
              </a:rPr>
              <a:t>sécurité.</a:t>
            </a:r>
            <a:endParaRPr sz="1200">
              <a:latin typeface="Rubik"/>
              <a:cs typeface="Rubik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82600" y="4673600"/>
            <a:ext cx="113728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65" b="1">
                <a:solidFill>
                  <a:srgbClr val="40464F"/>
                </a:solidFill>
                <a:latin typeface="Arial"/>
                <a:cs typeface="Arial"/>
              </a:rPr>
              <a:t>Avantages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11199" y="5113982"/>
            <a:ext cx="187007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70">
                <a:solidFill>
                  <a:srgbClr val="40464F"/>
                </a:solidFill>
                <a:latin typeface="Rubik"/>
                <a:cs typeface="Rubik"/>
              </a:rPr>
              <a:t>Temps</a:t>
            </a:r>
            <a:r>
              <a:rPr dirty="0" sz="1200" spc="1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0464F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40464F"/>
                </a:solidFill>
                <a:latin typeface="Rubik"/>
                <a:cs typeface="Rubik"/>
              </a:rPr>
              <a:t>réaction</a:t>
            </a:r>
            <a:r>
              <a:rPr dirty="0" sz="1200" spc="-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0464F"/>
                </a:solidFill>
                <a:latin typeface="Rubik"/>
                <a:cs typeface="Rubik"/>
              </a:rPr>
              <a:t>réduit </a:t>
            </a:r>
            <a:r>
              <a:rPr dirty="0" sz="1200" spc="-50">
                <a:solidFill>
                  <a:srgbClr val="40464F"/>
                </a:solidFill>
                <a:latin typeface="Rubik"/>
                <a:cs typeface="Rubik"/>
              </a:rPr>
              <a:t>Traitement</a:t>
            </a:r>
            <a:r>
              <a:rPr dirty="0" sz="1200" spc="-20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40464F"/>
                </a:solidFill>
                <a:latin typeface="Rubik"/>
                <a:cs typeface="Rubik"/>
              </a:rPr>
              <a:t>24/7</a:t>
            </a:r>
            <a:r>
              <a:rPr dirty="0" sz="1200" spc="-10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40464F"/>
                </a:solidFill>
                <a:latin typeface="Rubik"/>
                <a:cs typeface="Rubik"/>
              </a:rPr>
              <a:t>des</a:t>
            </a:r>
            <a:r>
              <a:rPr dirty="0" sz="1200" spc="-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40464F"/>
                </a:solidFill>
                <a:latin typeface="Rubik"/>
                <a:cs typeface="Rubik"/>
              </a:rPr>
              <a:t>alertes</a:t>
            </a:r>
            <a:endParaRPr sz="1200">
              <a:latin typeface="Rubik"/>
              <a:cs typeface="Rubik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949700" y="4673600"/>
            <a:ext cx="136588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45" b="1">
                <a:solidFill>
                  <a:srgbClr val="40464F"/>
                </a:solidFill>
                <a:latin typeface="Arial"/>
                <a:cs typeface="Arial"/>
              </a:rPr>
              <a:t>Applications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178300" y="5113982"/>
            <a:ext cx="171958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45">
                <a:solidFill>
                  <a:srgbClr val="40464F"/>
                </a:solidFill>
                <a:latin typeface="Rubik"/>
                <a:cs typeface="Rubik"/>
              </a:rPr>
              <a:t>Détection</a:t>
            </a:r>
            <a:r>
              <a:rPr dirty="0" sz="1200" spc="-20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0464F"/>
                </a:solidFill>
                <a:latin typeface="Rubik"/>
                <a:cs typeface="Rubik"/>
              </a:rPr>
              <a:t>d'intrusion </a:t>
            </a:r>
            <a:r>
              <a:rPr dirty="0" sz="1200" spc="-45">
                <a:solidFill>
                  <a:srgbClr val="40464F"/>
                </a:solidFill>
                <a:latin typeface="Rubik"/>
                <a:cs typeface="Rubik"/>
              </a:rPr>
              <a:t>Analyse</a:t>
            </a:r>
            <a:r>
              <a:rPr dirty="0" sz="1200" spc="-2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0464F"/>
                </a:solidFill>
                <a:latin typeface="Rubik"/>
                <a:cs typeface="Rubik"/>
              </a:rPr>
              <a:t>de</a:t>
            </a:r>
            <a:r>
              <a:rPr dirty="0" sz="1200" spc="-20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40464F"/>
                </a:solidFill>
                <a:latin typeface="Rubik"/>
                <a:cs typeface="Rubik"/>
              </a:rPr>
              <a:t>trafic</a:t>
            </a:r>
            <a:r>
              <a:rPr dirty="0" sz="1200" spc="-10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40464F"/>
                </a:solidFill>
                <a:latin typeface="Rubik"/>
                <a:cs typeface="Rubik"/>
              </a:rPr>
              <a:t>suspect</a:t>
            </a:r>
            <a:endParaRPr sz="1200">
              <a:latin typeface="Rubik"/>
              <a:cs typeface="Rubi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8835122" y="3121130"/>
            <a:ext cx="966469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30">
                <a:solidFill>
                  <a:srgbClr val="003353"/>
                </a:solidFill>
                <a:latin typeface="Rubik"/>
                <a:cs typeface="Rubik"/>
              </a:rPr>
              <a:t>Incident</a:t>
            </a:r>
            <a:r>
              <a:rPr dirty="0" sz="850" spc="-20">
                <a:solidFill>
                  <a:srgbClr val="003353"/>
                </a:solidFill>
                <a:latin typeface="Rubik"/>
                <a:cs typeface="Rubik"/>
              </a:rPr>
              <a:t> de</a:t>
            </a:r>
            <a:r>
              <a:rPr dirty="0" sz="850" spc="-5">
                <a:solidFill>
                  <a:srgbClr val="003353"/>
                </a:solidFill>
                <a:latin typeface="Rubik"/>
                <a:cs typeface="Rubik"/>
              </a:rPr>
              <a:t> </a:t>
            </a:r>
            <a:r>
              <a:rPr dirty="0" sz="850" spc="-25">
                <a:solidFill>
                  <a:srgbClr val="003353"/>
                </a:solidFill>
                <a:latin typeface="Rubik"/>
                <a:cs typeface="Rubik"/>
              </a:rPr>
              <a:t>sécurité</a:t>
            </a:r>
            <a:endParaRPr sz="850">
              <a:latin typeface="Rubik"/>
              <a:cs typeface="Rubik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8763000" y="3773377"/>
            <a:ext cx="111061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40">
                <a:solidFill>
                  <a:srgbClr val="003353"/>
                </a:solidFill>
                <a:latin typeface="Rubik"/>
                <a:cs typeface="Rubik"/>
              </a:rPr>
              <a:t>Détection</a:t>
            </a:r>
            <a:r>
              <a:rPr dirty="0" sz="850" spc="5">
                <a:solidFill>
                  <a:srgbClr val="003353"/>
                </a:solidFill>
                <a:latin typeface="Rubik"/>
                <a:cs typeface="Rubik"/>
              </a:rPr>
              <a:t> </a:t>
            </a:r>
            <a:r>
              <a:rPr dirty="0" sz="850" spc="-25">
                <a:solidFill>
                  <a:srgbClr val="003353"/>
                </a:solidFill>
                <a:latin typeface="Rubik"/>
                <a:cs typeface="Rubik"/>
              </a:rPr>
              <a:t>automatique</a:t>
            </a:r>
            <a:endParaRPr sz="850">
              <a:latin typeface="Rubik"/>
              <a:cs typeface="Rubi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791222" y="4425623"/>
            <a:ext cx="105410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30">
                <a:solidFill>
                  <a:srgbClr val="003353"/>
                </a:solidFill>
                <a:latin typeface="Rubik"/>
                <a:cs typeface="Rubik"/>
              </a:rPr>
              <a:t>Analyse</a:t>
            </a:r>
            <a:r>
              <a:rPr dirty="0" sz="850" spc="-25">
                <a:solidFill>
                  <a:srgbClr val="003353"/>
                </a:solidFill>
                <a:latin typeface="Rubik"/>
                <a:cs typeface="Rubik"/>
              </a:rPr>
              <a:t> </a:t>
            </a:r>
            <a:r>
              <a:rPr dirty="0" sz="850" spc="-20">
                <a:solidFill>
                  <a:srgbClr val="003353"/>
                </a:solidFill>
                <a:latin typeface="Rubik"/>
                <a:cs typeface="Rubik"/>
              </a:rPr>
              <a:t>de</a:t>
            </a:r>
            <a:r>
              <a:rPr dirty="0" sz="850" spc="-35">
                <a:solidFill>
                  <a:srgbClr val="003353"/>
                </a:solidFill>
                <a:latin typeface="Rubik"/>
                <a:cs typeface="Rubik"/>
              </a:rPr>
              <a:t> </a:t>
            </a:r>
            <a:r>
              <a:rPr dirty="0" sz="850">
                <a:solidFill>
                  <a:srgbClr val="003353"/>
                </a:solidFill>
                <a:latin typeface="Rubik"/>
                <a:cs typeface="Rubik"/>
              </a:rPr>
              <a:t>la</a:t>
            </a:r>
            <a:r>
              <a:rPr dirty="0" sz="850" spc="-20">
                <a:solidFill>
                  <a:srgbClr val="003353"/>
                </a:solidFill>
                <a:latin typeface="Rubik"/>
                <a:cs typeface="Rubik"/>
              </a:rPr>
              <a:t> </a:t>
            </a:r>
            <a:r>
              <a:rPr dirty="0" sz="850" spc="-25">
                <a:solidFill>
                  <a:srgbClr val="003353"/>
                </a:solidFill>
                <a:latin typeface="Rubik"/>
                <a:cs typeface="Rubik"/>
              </a:rPr>
              <a:t>menace</a:t>
            </a:r>
            <a:endParaRPr sz="850">
              <a:latin typeface="Rubik"/>
              <a:cs typeface="Rubi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797494" y="5077870"/>
            <a:ext cx="104140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40">
                <a:solidFill>
                  <a:srgbClr val="003353"/>
                </a:solidFill>
                <a:latin typeface="Rubik"/>
                <a:cs typeface="Rubik"/>
              </a:rPr>
              <a:t>Réponse</a:t>
            </a:r>
            <a:r>
              <a:rPr dirty="0" sz="850" spc="-5">
                <a:solidFill>
                  <a:srgbClr val="003353"/>
                </a:solidFill>
                <a:latin typeface="Rubik"/>
                <a:cs typeface="Rubik"/>
              </a:rPr>
              <a:t> </a:t>
            </a:r>
            <a:r>
              <a:rPr dirty="0" sz="850" spc="-30">
                <a:solidFill>
                  <a:srgbClr val="003353"/>
                </a:solidFill>
                <a:latin typeface="Rubik"/>
                <a:cs typeface="Rubik"/>
              </a:rPr>
              <a:t>automatisée</a:t>
            </a:r>
            <a:endParaRPr sz="850">
              <a:latin typeface="Rubik"/>
              <a:cs typeface="Rubik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372592" y="5730117"/>
            <a:ext cx="51943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30">
                <a:solidFill>
                  <a:srgbClr val="003353"/>
                </a:solidFill>
                <a:latin typeface="Rubik"/>
                <a:cs typeface="Rubik"/>
              </a:rPr>
              <a:t>Résolution</a:t>
            </a:r>
            <a:endParaRPr sz="850">
              <a:latin typeface="Rubik"/>
              <a:cs typeface="Rubi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557925" y="5730117"/>
            <a:ext cx="890905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25">
                <a:solidFill>
                  <a:srgbClr val="003353"/>
                </a:solidFill>
                <a:latin typeface="Rubik"/>
                <a:cs typeface="Rubik"/>
              </a:rPr>
              <a:t>Escalade</a:t>
            </a:r>
            <a:r>
              <a:rPr dirty="0" sz="850" spc="-10">
                <a:solidFill>
                  <a:srgbClr val="003353"/>
                </a:solidFill>
                <a:latin typeface="Rubik"/>
                <a:cs typeface="Rubik"/>
              </a:rPr>
              <a:t> </a:t>
            </a:r>
            <a:r>
              <a:rPr dirty="0" sz="850" spc="-20">
                <a:solidFill>
                  <a:srgbClr val="003353"/>
                </a:solidFill>
                <a:latin typeface="Rubik"/>
                <a:cs typeface="Rubik"/>
              </a:rPr>
              <a:t>humaine</a:t>
            </a:r>
            <a:endParaRPr sz="850">
              <a:latin typeface="Rubik"/>
              <a:cs typeface="Rubik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835900" y="6447482"/>
            <a:ext cx="293179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35">
                <a:solidFill>
                  <a:srgbClr val="181B20"/>
                </a:solidFill>
                <a:latin typeface="Rubik"/>
                <a:cs typeface="Rubik"/>
              </a:rPr>
              <a:t>Efficacité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181B20"/>
                </a:solidFill>
                <a:latin typeface="Rubik"/>
                <a:cs typeface="Rubik"/>
              </a:rPr>
              <a:t>globale</a:t>
            </a:r>
            <a:r>
              <a:rPr dirty="0" sz="1200" spc="-3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améliorée</a:t>
            </a:r>
            <a:r>
              <a:rPr dirty="0" sz="1200" spc="-3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dans</a:t>
            </a:r>
            <a:r>
              <a:rPr dirty="0" sz="1200" spc="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181B20"/>
                </a:solidFill>
                <a:latin typeface="Rubik"/>
                <a:cs typeface="Rubik"/>
              </a:rPr>
              <a:t>la</a:t>
            </a:r>
            <a:r>
              <a:rPr dirty="0" sz="1200" spc="-2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gestion 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des</a:t>
            </a:r>
            <a:r>
              <a:rPr dirty="0" sz="1200" spc="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70">
                <a:solidFill>
                  <a:srgbClr val="181B20"/>
                </a:solidFill>
                <a:latin typeface="Rubik"/>
                <a:cs typeface="Rubik"/>
              </a:rPr>
              <a:t>menaces</a:t>
            </a:r>
            <a:r>
              <a:rPr dirty="0" sz="1200" spc="2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181B20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sécurité.</a:t>
            </a:r>
            <a:endParaRPr sz="1200">
              <a:latin typeface="Rubik"/>
              <a:cs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962149"/>
            <a:ext cx="11430000" cy="4648200"/>
          </a:xfrm>
          <a:custGeom>
            <a:avLst/>
            <a:gdLst/>
            <a:ahLst/>
            <a:cxnLst/>
            <a:rect l="l" t="t" r="r" b="b"/>
            <a:pathLst>
              <a:path w="11430000" h="4648200">
                <a:moveTo>
                  <a:pt x="11391899" y="4648199"/>
                </a:moveTo>
                <a:lnTo>
                  <a:pt x="38099" y="4648199"/>
                </a:lnTo>
                <a:lnTo>
                  <a:pt x="30498" y="4647501"/>
                </a:lnTo>
                <a:lnTo>
                  <a:pt x="697" y="4617701"/>
                </a:lnTo>
                <a:lnTo>
                  <a:pt x="0" y="4610099"/>
                </a:lnTo>
                <a:lnTo>
                  <a:pt x="0" y="38099"/>
                </a:lnTo>
                <a:lnTo>
                  <a:pt x="23474" y="2789"/>
                </a:lnTo>
                <a:lnTo>
                  <a:pt x="38099" y="0"/>
                </a:lnTo>
                <a:lnTo>
                  <a:pt x="11391899" y="0"/>
                </a:lnTo>
                <a:lnTo>
                  <a:pt x="11427208" y="23473"/>
                </a:lnTo>
                <a:lnTo>
                  <a:pt x="11429999" y="38099"/>
                </a:lnTo>
                <a:lnTo>
                  <a:pt x="11429999" y="4610099"/>
                </a:lnTo>
                <a:lnTo>
                  <a:pt x="11406524" y="4645409"/>
                </a:lnTo>
                <a:lnTo>
                  <a:pt x="11391899" y="4648199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796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Introduction</a:t>
            </a:r>
            <a:r>
              <a:rPr dirty="0" spc="-170"/>
              <a:t> </a:t>
            </a:r>
            <a:r>
              <a:rPr dirty="0" spc="-225"/>
              <a:t>à</a:t>
            </a:r>
            <a:r>
              <a:rPr dirty="0" spc="-210"/>
              <a:t> </a:t>
            </a:r>
            <a:r>
              <a:rPr dirty="0" spc="-150"/>
              <a:t>la</a:t>
            </a:r>
            <a:r>
              <a:rPr dirty="0" spc="-210"/>
              <a:t> </a:t>
            </a:r>
            <a:r>
              <a:rPr dirty="0" spc="-100"/>
              <a:t>veille</a:t>
            </a:r>
            <a:r>
              <a:rPr dirty="0" spc="-160"/>
              <a:t> </a:t>
            </a:r>
            <a:r>
              <a:rPr dirty="0" spc="-120"/>
              <a:t>technologique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28599" y="3790949"/>
            <a:ext cx="5372100" cy="2590800"/>
          </a:xfrm>
          <a:custGeom>
            <a:avLst/>
            <a:gdLst/>
            <a:ahLst/>
            <a:cxnLst/>
            <a:rect l="l" t="t" r="r" b="b"/>
            <a:pathLst>
              <a:path w="5372100" h="2590800">
                <a:moveTo>
                  <a:pt x="5339051" y="2590799"/>
                </a:moveTo>
                <a:lnTo>
                  <a:pt x="33047" y="2590799"/>
                </a:lnTo>
                <a:lnTo>
                  <a:pt x="28187" y="2589832"/>
                </a:lnTo>
                <a:lnTo>
                  <a:pt x="966" y="2562611"/>
                </a:lnTo>
                <a:lnTo>
                  <a:pt x="0" y="2557752"/>
                </a:lnTo>
                <a:lnTo>
                  <a:pt x="0" y="25526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339051" y="0"/>
                </a:lnTo>
                <a:lnTo>
                  <a:pt x="5371132" y="28187"/>
                </a:lnTo>
                <a:lnTo>
                  <a:pt x="5372099" y="33047"/>
                </a:lnTo>
                <a:lnTo>
                  <a:pt x="5372099" y="2557752"/>
                </a:lnTo>
                <a:lnTo>
                  <a:pt x="5343911" y="2589832"/>
                </a:lnTo>
                <a:lnTo>
                  <a:pt x="5339051" y="2590799"/>
                </a:lnTo>
                <a:close/>
              </a:path>
            </a:pathLst>
          </a:custGeom>
          <a:solidFill>
            <a:srgbClr val="6A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4500" y="4025900"/>
            <a:ext cx="108394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20" b="1">
                <a:solidFill>
                  <a:srgbClr val="004067"/>
                </a:solidFill>
                <a:latin typeface="Arial"/>
                <a:cs typeface="Arial"/>
              </a:rPr>
              <a:t>Définition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4500" y="4466282"/>
            <a:ext cx="448437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40">
                <a:solidFill>
                  <a:srgbClr val="004067"/>
                </a:solidFill>
                <a:latin typeface="Rubik"/>
                <a:cs typeface="Rubik"/>
              </a:rPr>
              <a:t>Surveillance</a:t>
            </a: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004067"/>
                </a:solidFill>
                <a:latin typeface="Rubik"/>
                <a:cs typeface="Rubik"/>
              </a:rPr>
              <a:t>des</a:t>
            </a:r>
            <a:r>
              <a:rPr dirty="0" sz="1200" spc="-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innovations</a:t>
            </a:r>
            <a:r>
              <a:rPr dirty="0" sz="1200" spc="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004067"/>
                </a:solidFill>
                <a:latin typeface="Rubik"/>
                <a:cs typeface="Rubik"/>
              </a:rPr>
              <a:t>et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004067"/>
                </a:solidFill>
                <a:latin typeface="Rubik"/>
                <a:cs typeface="Rubik"/>
              </a:rPr>
              <a:t>des</a:t>
            </a:r>
            <a:r>
              <a:rPr dirty="0" sz="1200" spc="1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évolutions</a:t>
            </a:r>
            <a:r>
              <a:rPr dirty="0" sz="1200" spc="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004067"/>
                </a:solidFill>
                <a:latin typeface="Rubik"/>
                <a:cs typeface="Rubik"/>
              </a:rPr>
              <a:t>techniques</a:t>
            </a:r>
            <a:r>
              <a:rPr dirty="0" sz="1200" spc="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004067"/>
                </a:solidFill>
                <a:latin typeface="Rubik"/>
                <a:cs typeface="Rubik"/>
              </a:rPr>
              <a:t>dans</a:t>
            </a:r>
            <a:r>
              <a:rPr dirty="0" sz="1200" spc="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004067"/>
                </a:solidFill>
                <a:latin typeface="Rubik"/>
                <a:cs typeface="Rubik"/>
              </a:rPr>
              <a:t>un </a:t>
            </a:r>
            <a:r>
              <a:rPr dirty="0" sz="1200" spc="-50">
                <a:solidFill>
                  <a:srgbClr val="004067"/>
                </a:solidFill>
                <a:latin typeface="Rubik"/>
                <a:cs typeface="Rubik"/>
              </a:rPr>
              <a:t>secteur</a:t>
            </a:r>
            <a:r>
              <a:rPr dirty="0" sz="1200" spc="3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donné.</a:t>
            </a:r>
            <a:endParaRPr sz="1200">
              <a:latin typeface="Rubik"/>
              <a:cs typeface="Rubik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829298" y="3790949"/>
            <a:ext cx="5372100" cy="1181100"/>
          </a:xfrm>
          <a:custGeom>
            <a:avLst/>
            <a:gdLst/>
            <a:ahLst/>
            <a:cxnLst/>
            <a:rect l="l" t="t" r="r" b="b"/>
            <a:pathLst>
              <a:path w="5372100" h="1181100">
                <a:moveTo>
                  <a:pt x="5339051" y="1181099"/>
                </a:moveTo>
                <a:lnTo>
                  <a:pt x="33047" y="1181099"/>
                </a:lnTo>
                <a:lnTo>
                  <a:pt x="28187" y="1180132"/>
                </a:lnTo>
                <a:lnTo>
                  <a:pt x="966" y="1152912"/>
                </a:lnTo>
                <a:lnTo>
                  <a:pt x="0" y="1148052"/>
                </a:lnTo>
                <a:lnTo>
                  <a:pt x="0" y="11429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339051" y="0"/>
                </a:lnTo>
                <a:lnTo>
                  <a:pt x="5371132" y="28187"/>
                </a:lnTo>
                <a:lnTo>
                  <a:pt x="5372099" y="33047"/>
                </a:lnTo>
                <a:lnTo>
                  <a:pt x="5372099" y="1148052"/>
                </a:lnTo>
                <a:lnTo>
                  <a:pt x="5343912" y="1180132"/>
                </a:lnTo>
                <a:lnTo>
                  <a:pt x="5339051" y="1181099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6045199" y="4025900"/>
            <a:ext cx="97536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45" b="1">
                <a:solidFill>
                  <a:srgbClr val="181B20"/>
                </a:solidFill>
                <a:latin typeface="Arial"/>
                <a:cs typeface="Arial"/>
              </a:rPr>
              <a:t>Objectifs</a:t>
            </a:r>
            <a:endParaRPr sz="18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045199" y="4510037"/>
            <a:ext cx="4538345" cy="2108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35">
                <a:solidFill>
                  <a:srgbClr val="181B20"/>
                </a:solidFill>
                <a:latin typeface="Rubik"/>
                <a:cs typeface="Rubik"/>
              </a:rPr>
              <a:t>Anticiper</a:t>
            </a:r>
            <a:r>
              <a:rPr dirty="0" sz="1200" spc="-3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les</a:t>
            </a:r>
            <a:r>
              <a:rPr dirty="0" sz="120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60">
                <a:solidFill>
                  <a:srgbClr val="181B20"/>
                </a:solidFill>
                <a:latin typeface="Rubik"/>
                <a:cs typeface="Rubik"/>
              </a:rPr>
              <a:t>changements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181B20"/>
                </a:solidFill>
                <a:latin typeface="Rubik"/>
                <a:cs typeface="Rubik"/>
              </a:rPr>
              <a:t>et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évaluer</a:t>
            </a:r>
            <a:r>
              <a:rPr dirty="0" sz="120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20">
                <a:solidFill>
                  <a:srgbClr val="181B20"/>
                </a:solidFill>
                <a:latin typeface="Rubik"/>
                <a:cs typeface="Rubik"/>
              </a:rPr>
              <a:t>leur </a:t>
            </a:r>
            <a:r>
              <a:rPr dirty="0" sz="1200" spc="-55">
                <a:solidFill>
                  <a:srgbClr val="181B20"/>
                </a:solidFill>
                <a:latin typeface="Rubik"/>
                <a:cs typeface="Rubik"/>
              </a:rPr>
              <a:t>impact</a:t>
            </a:r>
            <a:r>
              <a:rPr dirty="0" sz="120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181B20"/>
                </a:solidFill>
                <a:latin typeface="Rubik"/>
                <a:cs typeface="Rubik"/>
              </a:rPr>
              <a:t>sur</a:t>
            </a:r>
            <a:r>
              <a:rPr dirty="0" sz="1200" spc="-2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l'organisation.</a:t>
            </a:r>
            <a:endParaRPr sz="1200">
              <a:latin typeface="Rubik"/>
              <a:cs typeface="Rubik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829298" y="5200649"/>
            <a:ext cx="5372100" cy="1181100"/>
          </a:xfrm>
          <a:custGeom>
            <a:avLst/>
            <a:gdLst/>
            <a:ahLst/>
            <a:cxnLst/>
            <a:rect l="l" t="t" r="r" b="b"/>
            <a:pathLst>
              <a:path w="5372100" h="1181100">
                <a:moveTo>
                  <a:pt x="5339051" y="1181099"/>
                </a:moveTo>
                <a:lnTo>
                  <a:pt x="33047" y="1181099"/>
                </a:lnTo>
                <a:lnTo>
                  <a:pt x="28187" y="1180132"/>
                </a:lnTo>
                <a:lnTo>
                  <a:pt x="966" y="1152912"/>
                </a:lnTo>
                <a:lnTo>
                  <a:pt x="0" y="1148052"/>
                </a:lnTo>
                <a:lnTo>
                  <a:pt x="0" y="11429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339051" y="0"/>
                </a:lnTo>
                <a:lnTo>
                  <a:pt x="5371132" y="28187"/>
                </a:lnTo>
                <a:lnTo>
                  <a:pt x="5372099" y="33047"/>
                </a:lnTo>
                <a:lnTo>
                  <a:pt x="5372099" y="1148052"/>
                </a:lnTo>
                <a:lnTo>
                  <a:pt x="5343912" y="1180132"/>
                </a:lnTo>
                <a:lnTo>
                  <a:pt x="5339051" y="1181099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045199" y="5435600"/>
            <a:ext cx="2085339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55" b="1">
                <a:solidFill>
                  <a:srgbClr val="181B20"/>
                </a:solidFill>
                <a:latin typeface="Arial"/>
                <a:cs typeface="Arial"/>
              </a:rPr>
              <a:t>Thématique</a:t>
            </a:r>
            <a:r>
              <a:rPr dirty="0" sz="1850" spc="-40" b="1">
                <a:solidFill>
                  <a:srgbClr val="181B20"/>
                </a:solidFill>
                <a:latin typeface="Arial"/>
                <a:cs typeface="Arial"/>
              </a:rPr>
              <a:t> </a:t>
            </a:r>
            <a:r>
              <a:rPr dirty="0" sz="1850" spc="-60" b="1">
                <a:solidFill>
                  <a:srgbClr val="181B20"/>
                </a:solidFill>
                <a:latin typeface="Arial"/>
                <a:cs typeface="Arial"/>
              </a:rPr>
              <a:t>choisie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045199" y="5919737"/>
            <a:ext cx="4004945" cy="2108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30">
                <a:solidFill>
                  <a:srgbClr val="181B20"/>
                </a:solidFill>
                <a:latin typeface="Rubik"/>
                <a:cs typeface="Rubik"/>
              </a:rPr>
              <a:t>Protection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 des</a:t>
            </a:r>
            <a:r>
              <a:rPr dirty="0" sz="120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données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181B20"/>
                </a:solidFill>
                <a:latin typeface="Rubik"/>
                <a:cs typeface="Rubik"/>
              </a:rPr>
              <a:t>personnelles</a:t>
            </a:r>
            <a:r>
              <a:rPr dirty="0" sz="120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dans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 les</a:t>
            </a:r>
            <a:r>
              <a:rPr dirty="0" sz="120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applications.</a:t>
            </a:r>
            <a:endParaRPr sz="1200">
              <a:latin typeface="Rubik"/>
              <a:cs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409825"/>
            <a:ext cx="11430000" cy="3762375"/>
          </a:xfrm>
          <a:custGeom>
            <a:avLst/>
            <a:gdLst/>
            <a:ahLst/>
            <a:cxnLst/>
            <a:rect l="l" t="t" r="r" b="b"/>
            <a:pathLst>
              <a:path w="11430000" h="3762375">
                <a:moveTo>
                  <a:pt x="11391899" y="3762374"/>
                </a:moveTo>
                <a:lnTo>
                  <a:pt x="38099" y="3762374"/>
                </a:lnTo>
                <a:lnTo>
                  <a:pt x="30498" y="3761677"/>
                </a:lnTo>
                <a:lnTo>
                  <a:pt x="697" y="3731876"/>
                </a:lnTo>
                <a:lnTo>
                  <a:pt x="0" y="3724274"/>
                </a:lnTo>
                <a:lnTo>
                  <a:pt x="0" y="38099"/>
                </a:lnTo>
                <a:lnTo>
                  <a:pt x="23474" y="2789"/>
                </a:lnTo>
                <a:lnTo>
                  <a:pt x="38099" y="0"/>
                </a:lnTo>
                <a:lnTo>
                  <a:pt x="11391899" y="0"/>
                </a:lnTo>
                <a:lnTo>
                  <a:pt x="11427208" y="23473"/>
                </a:lnTo>
                <a:lnTo>
                  <a:pt x="11429999" y="38099"/>
                </a:lnTo>
                <a:lnTo>
                  <a:pt x="11429999" y="3724274"/>
                </a:lnTo>
                <a:lnTo>
                  <a:pt x="11406524" y="3759584"/>
                </a:lnTo>
                <a:lnTo>
                  <a:pt x="11391899" y="3762374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2873375"/>
            <a:ext cx="742315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80"/>
              <a:t>Outils</a:t>
            </a:r>
            <a:r>
              <a:rPr dirty="0" spc="-170"/>
              <a:t> </a:t>
            </a:r>
            <a:r>
              <a:rPr dirty="0" spc="-60"/>
              <a:t>de</a:t>
            </a:r>
            <a:r>
              <a:rPr dirty="0" spc="-180"/>
              <a:t> </a:t>
            </a:r>
            <a:r>
              <a:rPr dirty="0" spc="-229"/>
              <a:t>suivi</a:t>
            </a:r>
            <a:r>
              <a:rPr dirty="0" spc="-170"/>
              <a:t> </a:t>
            </a:r>
            <a:r>
              <a:rPr dirty="0" spc="-145"/>
              <a:t>d'informations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28599" y="4152900"/>
            <a:ext cx="5372100" cy="1790700"/>
          </a:xfrm>
          <a:custGeom>
            <a:avLst/>
            <a:gdLst/>
            <a:ahLst/>
            <a:cxnLst/>
            <a:rect l="l" t="t" r="r" b="b"/>
            <a:pathLst>
              <a:path w="5372100" h="1790700">
                <a:moveTo>
                  <a:pt x="5339051" y="1790699"/>
                </a:moveTo>
                <a:lnTo>
                  <a:pt x="33047" y="1790699"/>
                </a:lnTo>
                <a:lnTo>
                  <a:pt x="28187" y="1789732"/>
                </a:lnTo>
                <a:lnTo>
                  <a:pt x="966" y="1762511"/>
                </a:lnTo>
                <a:lnTo>
                  <a:pt x="0" y="1757651"/>
                </a:lnTo>
                <a:lnTo>
                  <a:pt x="0" y="1752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339051" y="0"/>
                </a:lnTo>
                <a:lnTo>
                  <a:pt x="5371132" y="28187"/>
                </a:lnTo>
                <a:lnTo>
                  <a:pt x="5372099" y="33047"/>
                </a:lnTo>
                <a:lnTo>
                  <a:pt x="5372099" y="1757651"/>
                </a:lnTo>
                <a:lnTo>
                  <a:pt x="5343911" y="1789732"/>
                </a:lnTo>
                <a:lnTo>
                  <a:pt x="5339051" y="1790699"/>
                </a:lnTo>
                <a:close/>
              </a:path>
            </a:pathLst>
          </a:custGeom>
          <a:solidFill>
            <a:srgbClr val="CAE2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4500" y="4387850"/>
            <a:ext cx="146113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75" b="1">
                <a:solidFill>
                  <a:srgbClr val="4E657D"/>
                </a:solidFill>
                <a:latin typeface="Arial"/>
                <a:cs typeface="Arial"/>
              </a:rPr>
              <a:t>Google </a:t>
            </a:r>
            <a:r>
              <a:rPr dirty="0" sz="1850" spc="-45" b="1">
                <a:solidFill>
                  <a:srgbClr val="4E657D"/>
                </a:solidFill>
                <a:latin typeface="Arial"/>
                <a:cs typeface="Arial"/>
              </a:rPr>
              <a:t>Alerts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542924" y="4152900"/>
            <a:ext cx="10658475" cy="1790700"/>
            <a:chOff x="542924" y="4152900"/>
            <a:chExt cx="10658475" cy="1790700"/>
          </a:xfrm>
        </p:grpSpPr>
        <p:sp>
          <p:nvSpPr>
            <p:cNvPr id="7" name="object 7" descr=""/>
            <p:cNvSpPr/>
            <p:nvPr/>
          </p:nvSpPr>
          <p:spPr>
            <a:xfrm>
              <a:off x="542912" y="4981574"/>
              <a:ext cx="38100" cy="495300"/>
            </a:xfrm>
            <a:custGeom>
              <a:avLst/>
              <a:gdLst/>
              <a:ahLst/>
              <a:cxnLst/>
              <a:rect l="l" t="t" r="r" b="b"/>
              <a:pathLst>
                <a:path w="38100" h="495300">
                  <a:moveTo>
                    <a:pt x="38100" y="473735"/>
                  </a:moveTo>
                  <a:lnTo>
                    <a:pt x="21577" y="457200"/>
                  </a:lnTo>
                  <a:lnTo>
                    <a:pt x="16535" y="457200"/>
                  </a:lnTo>
                  <a:lnTo>
                    <a:pt x="0" y="473735"/>
                  </a:lnTo>
                  <a:lnTo>
                    <a:pt x="0" y="478777"/>
                  </a:lnTo>
                  <a:lnTo>
                    <a:pt x="16535" y="495300"/>
                  </a:lnTo>
                  <a:lnTo>
                    <a:pt x="21577" y="495300"/>
                  </a:lnTo>
                  <a:lnTo>
                    <a:pt x="38100" y="478777"/>
                  </a:lnTo>
                  <a:lnTo>
                    <a:pt x="38100" y="476250"/>
                  </a:lnTo>
                  <a:lnTo>
                    <a:pt x="38100" y="473735"/>
                  </a:lnTo>
                  <a:close/>
                </a:path>
                <a:path w="38100" h="495300">
                  <a:moveTo>
                    <a:pt x="38100" y="245135"/>
                  </a:moveTo>
                  <a:lnTo>
                    <a:pt x="21577" y="228600"/>
                  </a:lnTo>
                  <a:lnTo>
                    <a:pt x="16535" y="228600"/>
                  </a:lnTo>
                  <a:lnTo>
                    <a:pt x="0" y="245135"/>
                  </a:lnTo>
                  <a:lnTo>
                    <a:pt x="0" y="250177"/>
                  </a:lnTo>
                  <a:lnTo>
                    <a:pt x="16535" y="266700"/>
                  </a:lnTo>
                  <a:lnTo>
                    <a:pt x="21577" y="266700"/>
                  </a:lnTo>
                  <a:lnTo>
                    <a:pt x="38100" y="250177"/>
                  </a:lnTo>
                  <a:lnTo>
                    <a:pt x="38100" y="247650"/>
                  </a:lnTo>
                  <a:lnTo>
                    <a:pt x="38100" y="245135"/>
                  </a:lnTo>
                  <a:close/>
                </a:path>
                <a:path w="38100" h="4953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4E6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829298" y="4152900"/>
              <a:ext cx="5372100" cy="1790700"/>
            </a:xfrm>
            <a:custGeom>
              <a:avLst/>
              <a:gdLst/>
              <a:ahLst/>
              <a:cxnLst/>
              <a:rect l="l" t="t" r="r" b="b"/>
              <a:pathLst>
                <a:path w="5372100" h="1790700">
                  <a:moveTo>
                    <a:pt x="5339051" y="1790699"/>
                  </a:moveTo>
                  <a:lnTo>
                    <a:pt x="33047" y="1790699"/>
                  </a:lnTo>
                  <a:lnTo>
                    <a:pt x="28187" y="1789732"/>
                  </a:lnTo>
                  <a:lnTo>
                    <a:pt x="966" y="1762511"/>
                  </a:lnTo>
                  <a:lnTo>
                    <a:pt x="0" y="1757651"/>
                  </a:lnTo>
                  <a:lnTo>
                    <a:pt x="0" y="1752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339051" y="0"/>
                  </a:lnTo>
                  <a:lnTo>
                    <a:pt x="5371132" y="28187"/>
                  </a:lnTo>
                  <a:lnTo>
                    <a:pt x="5372099" y="33047"/>
                  </a:lnTo>
                  <a:lnTo>
                    <a:pt x="5372099" y="1757651"/>
                  </a:lnTo>
                  <a:lnTo>
                    <a:pt x="5343912" y="1789732"/>
                  </a:lnTo>
                  <a:lnTo>
                    <a:pt x="5339051" y="1790699"/>
                  </a:lnTo>
                  <a:close/>
                </a:path>
              </a:pathLst>
            </a:custGeom>
            <a:solidFill>
              <a:srgbClr val="CD91D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73099" y="4828232"/>
            <a:ext cx="2689225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30">
                <a:solidFill>
                  <a:srgbClr val="4E657D"/>
                </a:solidFill>
                <a:latin typeface="Rubik"/>
                <a:cs typeface="Rubik"/>
              </a:rPr>
              <a:t>Alertes</a:t>
            </a:r>
            <a:r>
              <a:rPr dirty="0" sz="1200" spc="-1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4E657D"/>
                </a:solidFill>
                <a:latin typeface="Rubik"/>
                <a:cs typeface="Rubik"/>
              </a:rPr>
              <a:t>automatisées</a:t>
            </a:r>
            <a:r>
              <a:rPr dirty="0" sz="1200" spc="-1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4E657D"/>
                </a:solidFill>
                <a:latin typeface="Rubik"/>
                <a:cs typeface="Rubik"/>
              </a:rPr>
              <a:t>sur</a:t>
            </a:r>
            <a:r>
              <a:rPr dirty="0" sz="1200" spc="-2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4E657D"/>
                </a:solidFill>
                <a:latin typeface="Rubik"/>
                <a:cs typeface="Rubik"/>
              </a:rPr>
              <a:t>des</a:t>
            </a:r>
            <a:r>
              <a:rPr dirty="0" sz="1200" spc="-1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55">
                <a:solidFill>
                  <a:srgbClr val="4E657D"/>
                </a:solidFill>
                <a:latin typeface="Rubik"/>
                <a:cs typeface="Rubik"/>
              </a:rPr>
              <a:t>mots-</a:t>
            </a:r>
            <a:r>
              <a:rPr dirty="0" sz="1200" spc="-20">
                <a:solidFill>
                  <a:srgbClr val="4E657D"/>
                </a:solidFill>
                <a:latin typeface="Rubik"/>
                <a:cs typeface="Rubik"/>
              </a:rPr>
              <a:t>clés 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Suivi</a:t>
            </a:r>
            <a:r>
              <a:rPr dirty="0" sz="1200" spc="-4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E657D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4E657D"/>
                </a:solidFill>
                <a:latin typeface="Rubik"/>
                <a:cs typeface="Rubik"/>
              </a:rPr>
              <a:t>la</a:t>
            </a:r>
            <a:r>
              <a:rPr dirty="0" sz="1200" spc="-4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07619C"/>
                </a:solidFill>
                <a:latin typeface="Rubik"/>
                <a:cs typeface="Rubik"/>
              </a:rPr>
              <a:t>sécurité </a:t>
            </a:r>
            <a:r>
              <a:rPr dirty="0" sz="1200" spc="-40">
                <a:solidFill>
                  <a:srgbClr val="07619C"/>
                </a:solidFill>
                <a:latin typeface="Rubik"/>
                <a:cs typeface="Rubik"/>
              </a:rPr>
              <a:t>des</a:t>
            </a:r>
            <a:r>
              <a:rPr dirty="0" sz="1200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07619C"/>
                </a:solidFill>
                <a:latin typeface="Rubik"/>
                <a:cs typeface="Rubik"/>
              </a:rPr>
              <a:t>applications </a:t>
            </a:r>
            <a:r>
              <a:rPr dirty="0" sz="1200" spc="-30">
                <a:solidFill>
                  <a:srgbClr val="4E657D"/>
                </a:solidFill>
                <a:latin typeface="Rubik"/>
                <a:cs typeface="Rubik"/>
              </a:rPr>
              <a:t>Veille</a:t>
            </a:r>
            <a:r>
              <a:rPr dirty="0" sz="1200" spc="-4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4E657D"/>
                </a:solidFill>
                <a:latin typeface="Rubik"/>
                <a:cs typeface="Rubik"/>
              </a:rPr>
              <a:t>sur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4E657D"/>
                </a:solidFill>
                <a:latin typeface="Rubik"/>
                <a:cs typeface="Rubik"/>
              </a:rPr>
              <a:t>le</a:t>
            </a:r>
            <a:r>
              <a:rPr dirty="0" sz="1200" spc="-5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07619C"/>
                </a:solidFill>
                <a:latin typeface="Rubik"/>
                <a:cs typeface="Rubik"/>
              </a:rPr>
              <a:t>chiffrement</a:t>
            </a:r>
            <a:r>
              <a:rPr dirty="0" sz="1200" spc="-20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07619C"/>
                </a:solidFill>
                <a:latin typeface="Rubik"/>
                <a:cs typeface="Rubik"/>
              </a:rPr>
              <a:t>des</a:t>
            </a:r>
            <a:r>
              <a:rPr dirty="0" sz="1200" spc="-10">
                <a:solidFill>
                  <a:srgbClr val="07619C"/>
                </a:solidFill>
                <a:latin typeface="Rubik"/>
                <a:cs typeface="Rubik"/>
              </a:rPr>
              <a:t> données</a:t>
            </a:r>
            <a:endParaRPr sz="1200">
              <a:latin typeface="Rubik"/>
              <a:cs typeface="Rubi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045199" y="4387850"/>
            <a:ext cx="72009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60" b="1">
                <a:solidFill>
                  <a:srgbClr val="59266A"/>
                </a:solidFill>
                <a:latin typeface="Arial"/>
                <a:cs typeface="Arial"/>
              </a:rPr>
              <a:t>Feedly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143612" y="4981574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100" y="473735"/>
                </a:moveTo>
                <a:lnTo>
                  <a:pt x="21577" y="457200"/>
                </a:lnTo>
                <a:lnTo>
                  <a:pt x="16522" y="457200"/>
                </a:lnTo>
                <a:lnTo>
                  <a:pt x="0" y="473735"/>
                </a:lnTo>
                <a:lnTo>
                  <a:pt x="0" y="478777"/>
                </a:lnTo>
                <a:lnTo>
                  <a:pt x="16522" y="495300"/>
                </a:lnTo>
                <a:lnTo>
                  <a:pt x="21577" y="495300"/>
                </a:lnTo>
                <a:lnTo>
                  <a:pt x="38100" y="478777"/>
                </a:lnTo>
                <a:lnTo>
                  <a:pt x="38100" y="476250"/>
                </a:lnTo>
                <a:lnTo>
                  <a:pt x="38100" y="473735"/>
                </a:lnTo>
                <a:close/>
              </a:path>
              <a:path w="38100" h="495300">
                <a:moveTo>
                  <a:pt x="38100" y="245135"/>
                </a:moveTo>
                <a:lnTo>
                  <a:pt x="21577" y="228600"/>
                </a:lnTo>
                <a:lnTo>
                  <a:pt x="16522" y="228600"/>
                </a:lnTo>
                <a:lnTo>
                  <a:pt x="0" y="245135"/>
                </a:lnTo>
                <a:lnTo>
                  <a:pt x="0" y="250177"/>
                </a:lnTo>
                <a:lnTo>
                  <a:pt x="16522" y="266700"/>
                </a:lnTo>
                <a:lnTo>
                  <a:pt x="21577" y="266700"/>
                </a:lnTo>
                <a:lnTo>
                  <a:pt x="38100" y="250177"/>
                </a:lnTo>
                <a:lnTo>
                  <a:pt x="38100" y="247650"/>
                </a:lnTo>
                <a:lnTo>
                  <a:pt x="38100" y="245135"/>
                </a:lnTo>
                <a:close/>
              </a:path>
              <a:path w="38100" h="4953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592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273799" y="4828232"/>
            <a:ext cx="220345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75">
                <a:solidFill>
                  <a:srgbClr val="59266A"/>
                </a:solidFill>
                <a:latin typeface="Rubik"/>
                <a:cs typeface="Rubik"/>
              </a:rPr>
              <a:t>Vue</a:t>
            </a:r>
            <a:r>
              <a:rPr dirty="0" sz="1200" spc="-2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59266A"/>
                </a:solidFill>
                <a:latin typeface="Rubik"/>
                <a:cs typeface="Rubik"/>
              </a:rPr>
              <a:t>d'ensemble</a:t>
            </a:r>
            <a:r>
              <a:rPr dirty="0" sz="1200" spc="-2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59266A"/>
                </a:solidFill>
                <a:latin typeface="Rubik"/>
                <a:cs typeface="Rubik"/>
              </a:rPr>
              <a:t>des</a:t>
            </a:r>
            <a:r>
              <a:rPr dirty="0" sz="1200" spc="2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59266A"/>
                </a:solidFill>
                <a:latin typeface="Rubik"/>
                <a:cs typeface="Rubik"/>
              </a:rPr>
              <a:t>publications Filtrage</a:t>
            </a:r>
            <a:r>
              <a:rPr dirty="0" sz="1200" spc="-5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59266A"/>
                </a:solidFill>
                <a:latin typeface="Rubik"/>
                <a:cs typeface="Rubik"/>
              </a:rPr>
              <a:t>et</a:t>
            </a:r>
            <a:r>
              <a:rPr dirty="0" sz="1200" spc="-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59266A"/>
                </a:solidFill>
                <a:latin typeface="Rubik"/>
                <a:cs typeface="Rubik"/>
              </a:rPr>
              <a:t>collaboration</a:t>
            </a:r>
            <a:endParaRPr sz="1200">
              <a:latin typeface="Rubik"/>
              <a:cs typeface="Rubik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1200" spc="-30">
                <a:solidFill>
                  <a:srgbClr val="59266A"/>
                </a:solidFill>
                <a:latin typeface="Rubik"/>
                <a:cs typeface="Rubik"/>
              </a:rPr>
              <a:t>Veille</a:t>
            </a:r>
            <a:r>
              <a:rPr dirty="0" sz="1200" spc="-4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59266A"/>
                </a:solidFill>
                <a:latin typeface="Rubik"/>
                <a:cs typeface="Rubik"/>
              </a:rPr>
              <a:t>sur</a:t>
            </a:r>
            <a:r>
              <a:rPr dirty="0" sz="1200" spc="-7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59266A"/>
                </a:solidFill>
                <a:latin typeface="Rubik"/>
                <a:cs typeface="Rubik"/>
              </a:rPr>
              <a:t>les</a:t>
            </a:r>
            <a:r>
              <a:rPr dirty="0" sz="1200" spc="-3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07619C"/>
                </a:solidFill>
                <a:latin typeface="Rubik"/>
                <a:cs typeface="Rubik"/>
              </a:rPr>
              <a:t>normes</a:t>
            </a:r>
            <a:r>
              <a:rPr dirty="0" sz="1200" spc="-20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07619C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07619C"/>
                </a:solidFill>
                <a:latin typeface="Rubik"/>
                <a:cs typeface="Rubik"/>
              </a:rPr>
              <a:t>sécurité</a:t>
            </a:r>
            <a:endParaRPr sz="1200">
              <a:latin typeface="Rubik"/>
              <a:cs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285874"/>
            <a:ext cx="11430000" cy="6000750"/>
          </a:xfrm>
          <a:custGeom>
            <a:avLst/>
            <a:gdLst/>
            <a:ahLst/>
            <a:cxnLst/>
            <a:rect l="l" t="t" r="r" b="b"/>
            <a:pathLst>
              <a:path w="11430000" h="6000750">
                <a:moveTo>
                  <a:pt x="11391899" y="6000749"/>
                </a:moveTo>
                <a:lnTo>
                  <a:pt x="38099" y="6000749"/>
                </a:lnTo>
                <a:lnTo>
                  <a:pt x="30498" y="6000052"/>
                </a:lnTo>
                <a:lnTo>
                  <a:pt x="697" y="5970251"/>
                </a:lnTo>
                <a:lnTo>
                  <a:pt x="0" y="5962649"/>
                </a:lnTo>
                <a:lnTo>
                  <a:pt x="0" y="38099"/>
                </a:lnTo>
                <a:lnTo>
                  <a:pt x="23474" y="2789"/>
                </a:lnTo>
                <a:lnTo>
                  <a:pt x="38099" y="0"/>
                </a:lnTo>
                <a:lnTo>
                  <a:pt x="11391899" y="0"/>
                </a:lnTo>
                <a:lnTo>
                  <a:pt x="11427208" y="23473"/>
                </a:lnTo>
                <a:lnTo>
                  <a:pt x="11429999" y="38099"/>
                </a:lnTo>
                <a:lnTo>
                  <a:pt x="11429999" y="5962649"/>
                </a:lnTo>
                <a:lnTo>
                  <a:pt x="11406524" y="5997959"/>
                </a:lnTo>
                <a:lnTo>
                  <a:pt x="11391899" y="6000749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045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pc="-155"/>
              <a:t>Importance</a:t>
            </a:r>
            <a:r>
              <a:rPr dirty="0" spc="-165"/>
              <a:t> </a:t>
            </a:r>
            <a:r>
              <a:rPr dirty="0" spc="-60"/>
              <a:t>de</a:t>
            </a:r>
            <a:r>
              <a:rPr dirty="0" spc="-155"/>
              <a:t> </a:t>
            </a:r>
            <a:r>
              <a:rPr dirty="0" spc="-150"/>
              <a:t>la</a:t>
            </a:r>
            <a:r>
              <a:rPr dirty="0" spc="-204"/>
              <a:t> </a:t>
            </a:r>
            <a:r>
              <a:rPr dirty="0" spc="-229"/>
              <a:t>sécurisation</a:t>
            </a:r>
            <a:r>
              <a:rPr dirty="0" spc="-160"/>
              <a:t> </a:t>
            </a:r>
            <a:r>
              <a:rPr dirty="0" spc="-285"/>
              <a:t>des </a:t>
            </a:r>
            <a:r>
              <a:rPr dirty="0" spc="-80"/>
              <a:t>données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228600" y="3857624"/>
            <a:ext cx="10972800" cy="2971800"/>
            <a:chOff x="228600" y="3857624"/>
            <a:chExt cx="10972800" cy="29718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600" y="4086224"/>
              <a:ext cx="5372099" cy="27431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829298" y="3857624"/>
              <a:ext cx="5372100" cy="1181100"/>
            </a:xfrm>
            <a:custGeom>
              <a:avLst/>
              <a:gdLst/>
              <a:ahLst/>
              <a:cxnLst/>
              <a:rect l="l" t="t" r="r" b="b"/>
              <a:pathLst>
                <a:path w="5372100" h="1181100">
                  <a:moveTo>
                    <a:pt x="5339051" y="1181099"/>
                  </a:moveTo>
                  <a:lnTo>
                    <a:pt x="33047" y="1181099"/>
                  </a:lnTo>
                  <a:lnTo>
                    <a:pt x="28187" y="1180132"/>
                  </a:lnTo>
                  <a:lnTo>
                    <a:pt x="966" y="1152912"/>
                  </a:lnTo>
                  <a:lnTo>
                    <a:pt x="0" y="1148052"/>
                  </a:lnTo>
                  <a:lnTo>
                    <a:pt x="0" y="11429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339051" y="0"/>
                  </a:lnTo>
                  <a:lnTo>
                    <a:pt x="5371132" y="28187"/>
                  </a:lnTo>
                  <a:lnTo>
                    <a:pt x="5372099" y="33047"/>
                  </a:lnTo>
                  <a:lnTo>
                    <a:pt x="5372099" y="1148052"/>
                  </a:lnTo>
                  <a:lnTo>
                    <a:pt x="5343912" y="1180132"/>
                  </a:lnTo>
                  <a:lnTo>
                    <a:pt x="5339051" y="1181099"/>
                  </a:lnTo>
                  <a:close/>
                </a:path>
              </a:pathLst>
            </a:custGeom>
            <a:solidFill>
              <a:srgbClr val="FFD9D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045199" y="4092575"/>
            <a:ext cx="353758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50" b="1">
                <a:solidFill>
                  <a:srgbClr val="930009"/>
                </a:solidFill>
                <a:latin typeface="Arial"/>
                <a:cs typeface="Arial"/>
              </a:rPr>
              <a:t>Augmentation</a:t>
            </a:r>
            <a:r>
              <a:rPr dirty="0" sz="1850" spc="-35" b="1">
                <a:solidFill>
                  <a:srgbClr val="930009"/>
                </a:solidFill>
                <a:latin typeface="Arial"/>
                <a:cs typeface="Arial"/>
              </a:rPr>
              <a:t> </a:t>
            </a:r>
            <a:r>
              <a:rPr dirty="0" sz="1850" spc="-105" b="1">
                <a:solidFill>
                  <a:srgbClr val="930009"/>
                </a:solidFill>
                <a:latin typeface="Arial"/>
                <a:cs typeface="Arial"/>
              </a:rPr>
              <a:t>des</a:t>
            </a:r>
            <a:r>
              <a:rPr dirty="0" sz="1850" spc="5" b="1">
                <a:solidFill>
                  <a:srgbClr val="930009"/>
                </a:solidFill>
                <a:latin typeface="Arial"/>
                <a:cs typeface="Arial"/>
              </a:rPr>
              <a:t> </a:t>
            </a:r>
            <a:r>
              <a:rPr dirty="0" sz="1850" spc="-40" b="1">
                <a:solidFill>
                  <a:srgbClr val="930009"/>
                </a:solidFill>
                <a:latin typeface="Arial"/>
                <a:cs typeface="Arial"/>
              </a:rPr>
              <a:t>cyberattaques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045199" y="4577141"/>
            <a:ext cx="3747770" cy="21018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60">
                <a:solidFill>
                  <a:srgbClr val="930009"/>
                </a:solidFill>
                <a:latin typeface="Rubik"/>
                <a:cs typeface="Rubik"/>
              </a:rPr>
              <a:t>Nombre</a:t>
            </a:r>
            <a:r>
              <a:rPr dirty="0" sz="1200" spc="-25">
                <a:solidFill>
                  <a:srgbClr val="930009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930009"/>
                </a:solidFill>
                <a:latin typeface="Rubik"/>
                <a:cs typeface="Rubik"/>
              </a:rPr>
              <a:t>et</a:t>
            </a:r>
            <a:r>
              <a:rPr dirty="0" sz="1200" spc="-20">
                <a:solidFill>
                  <a:srgbClr val="930009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930009"/>
                </a:solidFill>
                <a:latin typeface="Rubik"/>
                <a:cs typeface="Rubik"/>
              </a:rPr>
              <a:t>sophistication</a:t>
            </a:r>
            <a:r>
              <a:rPr dirty="0" sz="1200" spc="-20">
                <a:solidFill>
                  <a:srgbClr val="930009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930009"/>
                </a:solidFill>
                <a:latin typeface="Rubik"/>
                <a:cs typeface="Rubik"/>
              </a:rPr>
              <a:t>des</a:t>
            </a:r>
            <a:r>
              <a:rPr dirty="0" sz="1200" spc="10">
                <a:solidFill>
                  <a:srgbClr val="930009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930009"/>
                </a:solidFill>
                <a:latin typeface="Rubik"/>
                <a:cs typeface="Rubik"/>
              </a:rPr>
              <a:t>attaques</a:t>
            </a:r>
            <a:r>
              <a:rPr dirty="0" sz="1200" spc="10">
                <a:solidFill>
                  <a:srgbClr val="930009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930009"/>
                </a:solidFill>
                <a:latin typeface="Rubik"/>
                <a:cs typeface="Rubik"/>
              </a:rPr>
              <a:t>en</a:t>
            </a:r>
            <a:r>
              <a:rPr dirty="0" sz="1200" spc="-15">
                <a:solidFill>
                  <a:srgbClr val="930009"/>
                </a:solidFill>
                <a:latin typeface="Rubik"/>
                <a:cs typeface="Rubik"/>
              </a:rPr>
              <a:t> </a:t>
            </a:r>
            <a:r>
              <a:rPr dirty="0" sz="1200" spc="-20">
                <a:solidFill>
                  <a:srgbClr val="930009"/>
                </a:solidFill>
                <a:latin typeface="Rubik"/>
                <a:cs typeface="Rubik"/>
              </a:rPr>
              <a:t>forte</a:t>
            </a:r>
            <a:r>
              <a:rPr dirty="0" sz="1200" spc="-40">
                <a:solidFill>
                  <a:srgbClr val="930009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930009"/>
                </a:solidFill>
                <a:latin typeface="Rubik"/>
                <a:cs typeface="Rubik"/>
              </a:rPr>
              <a:t>hausse.</a:t>
            </a:r>
            <a:endParaRPr sz="1200">
              <a:latin typeface="Rubik"/>
              <a:cs typeface="Rubik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5829298" y="5267324"/>
            <a:ext cx="5372100" cy="1790700"/>
          </a:xfrm>
          <a:custGeom>
            <a:avLst/>
            <a:gdLst/>
            <a:ahLst/>
            <a:cxnLst/>
            <a:rect l="l" t="t" r="r" b="b"/>
            <a:pathLst>
              <a:path w="5372100" h="1790700">
                <a:moveTo>
                  <a:pt x="5339051" y="1790699"/>
                </a:moveTo>
                <a:lnTo>
                  <a:pt x="33047" y="1790699"/>
                </a:lnTo>
                <a:lnTo>
                  <a:pt x="28187" y="1789732"/>
                </a:lnTo>
                <a:lnTo>
                  <a:pt x="966" y="1762511"/>
                </a:lnTo>
                <a:lnTo>
                  <a:pt x="0" y="1757651"/>
                </a:lnTo>
                <a:lnTo>
                  <a:pt x="0" y="1752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339051" y="0"/>
                </a:lnTo>
                <a:lnTo>
                  <a:pt x="5371132" y="28187"/>
                </a:lnTo>
                <a:lnTo>
                  <a:pt x="5372099" y="33047"/>
                </a:lnTo>
                <a:lnTo>
                  <a:pt x="5372099" y="1757651"/>
                </a:lnTo>
                <a:lnTo>
                  <a:pt x="5343912" y="1789732"/>
                </a:lnTo>
                <a:lnTo>
                  <a:pt x="5339051" y="1790699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045199" y="5502275"/>
            <a:ext cx="259016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70" b="1">
                <a:solidFill>
                  <a:srgbClr val="181B20"/>
                </a:solidFill>
                <a:latin typeface="Arial"/>
                <a:cs typeface="Arial"/>
              </a:rPr>
              <a:t>Impacts</a:t>
            </a:r>
            <a:r>
              <a:rPr dirty="0" sz="1850" spc="-55" b="1">
                <a:solidFill>
                  <a:srgbClr val="181B20"/>
                </a:solidFill>
                <a:latin typeface="Arial"/>
                <a:cs typeface="Arial"/>
              </a:rPr>
              <a:t> </a:t>
            </a:r>
            <a:r>
              <a:rPr dirty="0" sz="1850" spc="-125" b="1">
                <a:solidFill>
                  <a:srgbClr val="181B20"/>
                </a:solidFill>
                <a:latin typeface="Arial"/>
                <a:cs typeface="Arial"/>
              </a:rPr>
              <a:t>sur</a:t>
            </a:r>
            <a:r>
              <a:rPr dirty="0" sz="1850" spc="-55" b="1">
                <a:solidFill>
                  <a:srgbClr val="181B20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181B20"/>
                </a:solidFill>
                <a:latin typeface="Arial"/>
                <a:cs typeface="Arial"/>
              </a:rPr>
              <a:t>la</a:t>
            </a:r>
            <a:r>
              <a:rPr dirty="0" sz="1850" spc="-45" b="1">
                <a:solidFill>
                  <a:srgbClr val="181B20"/>
                </a:solidFill>
                <a:latin typeface="Arial"/>
                <a:cs typeface="Arial"/>
              </a:rPr>
              <a:t> </a:t>
            </a:r>
            <a:r>
              <a:rPr dirty="0" sz="1850" spc="-25" b="1">
                <a:solidFill>
                  <a:srgbClr val="181B20"/>
                </a:solidFill>
                <a:latin typeface="Arial"/>
                <a:cs typeface="Arial"/>
              </a:rPr>
              <a:t>vie</a:t>
            </a:r>
            <a:r>
              <a:rPr dirty="0" sz="1850" spc="-95" b="1">
                <a:solidFill>
                  <a:srgbClr val="181B20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181B20"/>
                </a:solidFill>
                <a:latin typeface="Arial"/>
                <a:cs typeface="Arial"/>
              </a:rPr>
              <a:t>privée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6143612" y="60959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100" y="473722"/>
                </a:moveTo>
                <a:lnTo>
                  <a:pt x="21577" y="457200"/>
                </a:lnTo>
                <a:lnTo>
                  <a:pt x="16522" y="457200"/>
                </a:lnTo>
                <a:lnTo>
                  <a:pt x="0" y="473722"/>
                </a:lnTo>
                <a:lnTo>
                  <a:pt x="0" y="478777"/>
                </a:lnTo>
                <a:lnTo>
                  <a:pt x="16522" y="495300"/>
                </a:lnTo>
                <a:lnTo>
                  <a:pt x="21577" y="495300"/>
                </a:lnTo>
                <a:lnTo>
                  <a:pt x="38100" y="478777"/>
                </a:lnTo>
                <a:lnTo>
                  <a:pt x="38100" y="476250"/>
                </a:lnTo>
                <a:lnTo>
                  <a:pt x="38100" y="473722"/>
                </a:lnTo>
                <a:close/>
              </a:path>
              <a:path w="38100" h="495300">
                <a:moveTo>
                  <a:pt x="38100" y="245122"/>
                </a:moveTo>
                <a:lnTo>
                  <a:pt x="21577" y="228600"/>
                </a:lnTo>
                <a:lnTo>
                  <a:pt x="16522" y="228600"/>
                </a:lnTo>
                <a:lnTo>
                  <a:pt x="0" y="245122"/>
                </a:lnTo>
                <a:lnTo>
                  <a:pt x="0" y="250177"/>
                </a:lnTo>
                <a:lnTo>
                  <a:pt x="16522" y="266700"/>
                </a:lnTo>
                <a:lnTo>
                  <a:pt x="21577" y="266700"/>
                </a:lnTo>
                <a:lnTo>
                  <a:pt x="38100" y="250177"/>
                </a:lnTo>
                <a:lnTo>
                  <a:pt x="38100" y="247650"/>
                </a:lnTo>
                <a:lnTo>
                  <a:pt x="38100" y="245122"/>
                </a:lnTo>
                <a:close/>
              </a:path>
              <a:path w="38100" h="4953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181B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6273799" y="5942571"/>
            <a:ext cx="2029460" cy="711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25">
                <a:solidFill>
                  <a:srgbClr val="181B20"/>
                </a:solidFill>
                <a:latin typeface="Rubik"/>
                <a:cs typeface="Rubik"/>
              </a:rPr>
              <a:t>Fuites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181B20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données</a:t>
            </a:r>
            <a:r>
              <a:rPr dirty="0" sz="1200" spc="-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sensibles </a:t>
            </a:r>
            <a:r>
              <a:rPr dirty="0" sz="1200" spc="-65">
                <a:solidFill>
                  <a:srgbClr val="181B20"/>
                </a:solidFill>
                <a:latin typeface="Rubik"/>
                <a:cs typeface="Rubik"/>
              </a:rPr>
              <a:t>Menaces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181B20"/>
                </a:solidFill>
                <a:latin typeface="Rubik"/>
                <a:cs typeface="Rubik"/>
              </a:rPr>
              <a:t>sur</a:t>
            </a:r>
            <a:r>
              <a:rPr dirty="0" sz="120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181B20"/>
                </a:solidFill>
                <a:latin typeface="Rubik"/>
                <a:cs typeface="Rubik"/>
              </a:rPr>
              <a:t>la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B91A1A"/>
                </a:solidFill>
                <a:latin typeface="Rubik"/>
                <a:cs typeface="Rubik"/>
              </a:rPr>
              <a:t>confidentialité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Abus</a:t>
            </a:r>
            <a:r>
              <a:rPr dirty="0" sz="1200" spc="-2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des</a:t>
            </a:r>
            <a:r>
              <a:rPr dirty="0" sz="120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données</a:t>
            </a:r>
            <a:r>
              <a:rPr dirty="0" sz="1200" spc="-2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volées</a:t>
            </a:r>
            <a:endParaRPr sz="1200">
              <a:latin typeface="Rubik"/>
              <a:cs typeface="Rubi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114424"/>
            <a:ext cx="11430000" cy="6353175"/>
          </a:xfrm>
          <a:custGeom>
            <a:avLst/>
            <a:gdLst/>
            <a:ahLst/>
            <a:cxnLst/>
            <a:rect l="l" t="t" r="r" b="b"/>
            <a:pathLst>
              <a:path w="11430000" h="6353175">
                <a:moveTo>
                  <a:pt x="11391899" y="6353174"/>
                </a:moveTo>
                <a:lnTo>
                  <a:pt x="38099" y="6353174"/>
                </a:lnTo>
                <a:lnTo>
                  <a:pt x="30498" y="6352476"/>
                </a:lnTo>
                <a:lnTo>
                  <a:pt x="697" y="6322676"/>
                </a:lnTo>
                <a:lnTo>
                  <a:pt x="0" y="6315074"/>
                </a:lnTo>
                <a:lnTo>
                  <a:pt x="0" y="38099"/>
                </a:lnTo>
                <a:lnTo>
                  <a:pt x="23474" y="2789"/>
                </a:lnTo>
                <a:lnTo>
                  <a:pt x="38099" y="0"/>
                </a:lnTo>
                <a:lnTo>
                  <a:pt x="11391899" y="0"/>
                </a:lnTo>
                <a:lnTo>
                  <a:pt x="11427208" y="23473"/>
                </a:lnTo>
                <a:lnTo>
                  <a:pt x="11429999" y="38099"/>
                </a:lnTo>
                <a:lnTo>
                  <a:pt x="11429999" y="6315074"/>
                </a:lnTo>
                <a:lnTo>
                  <a:pt x="11406524" y="6350384"/>
                </a:lnTo>
                <a:lnTo>
                  <a:pt x="11391899" y="6353174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1577975"/>
            <a:ext cx="103092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Risques</a:t>
            </a:r>
            <a:r>
              <a:rPr dirty="0" spc="-175"/>
              <a:t> </a:t>
            </a:r>
            <a:r>
              <a:rPr dirty="0" spc="-60"/>
              <a:t>de</a:t>
            </a:r>
            <a:r>
              <a:rPr dirty="0" spc="-180"/>
              <a:t> </a:t>
            </a:r>
            <a:r>
              <a:rPr dirty="0" spc="-190"/>
              <a:t>sécurité</a:t>
            </a:r>
            <a:r>
              <a:rPr dirty="0" spc="-185"/>
              <a:t> </a:t>
            </a:r>
            <a:r>
              <a:rPr dirty="0" spc="-285"/>
              <a:t>dans</a:t>
            </a:r>
            <a:r>
              <a:rPr dirty="0" spc="-170"/>
              <a:t> </a:t>
            </a:r>
            <a:r>
              <a:rPr dirty="0" spc="-260"/>
              <a:t>les</a:t>
            </a:r>
            <a:r>
              <a:rPr dirty="0" spc="-175"/>
              <a:t> </a:t>
            </a:r>
            <a:r>
              <a:rPr dirty="0" spc="-135"/>
              <a:t>applications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28599" y="2857499"/>
            <a:ext cx="5372100" cy="2247900"/>
          </a:xfrm>
          <a:custGeom>
            <a:avLst/>
            <a:gdLst/>
            <a:ahLst/>
            <a:cxnLst/>
            <a:rect l="l" t="t" r="r" b="b"/>
            <a:pathLst>
              <a:path w="5372100" h="2247900">
                <a:moveTo>
                  <a:pt x="5339051" y="2247899"/>
                </a:moveTo>
                <a:lnTo>
                  <a:pt x="33047" y="2247899"/>
                </a:lnTo>
                <a:lnTo>
                  <a:pt x="28187" y="2246932"/>
                </a:lnTo>
                <a:lnTo>
                  <a:pt x="966" y="2219711"/>
                </a:lnTo>
                <a:lnTo>
                  <a:pt x="0" y="2214851"/>
                </a:lnTo>
                <a:lnTo>
                  <a:pt x="0" y="22097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339051" y="0"/>
                </a:lnTo>
                <a:lnTo>
                  <a:pt x="5371132" y="28187"/>
                </a:lnTo>
                <a:lnTo>
                  <a:pt x="5372099" y="33047"/>
                </a:lnTo>
                <a:lnTo>
                  <a:pt x="5372099" y="2214851"/>
                </a:lnTo>
                <a:lnTo>
                  <a:pt x="5343911" y="2246932"/>
                </a:lnTo>
                <a:lnTo>
                  <a:pt x="5339051" y="2247899"/>
                </a:lnTo>
                <a:close/>
              </a:path>
            </a:pathLst>
          </a:custGeom>
          <a:solidFill>
            <a:srgbClr val="CAE2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4500" y="3067916"/>
            <a:ext cx="1769745" cy="3409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325">
                <a:solidFill>
                  <a:srgbClr val="4E657D"/>
                </a:solidFill>
                <a:latin typeface="Segoe UI Symbol"/>
                <a:cs typeface="Segoe UI Symbol"/>
              </a:rPr>
              <a:t>🔓</a:t>
            </a:r>
            <a:r>
              <a:rPr dirty="0" sz="2050" spc="-100">
                <a:solidFill>
                  <a:srgbClr val="4E657D"/>
                </a:solidFill>
                <a:latin typeface="Segoe UI Symbol"/>
                <a:cs typeface="Segoe UI Symbol"/>
              </a:rPr>
              <a:t> </a:t>
            </a:r>
            <a:r>
              <a:rPr dirty="0" sz="1850" spc="-45" b="1">
                <a:solidFill>
                  <a:srgbClr val="4E657D"/>
                </a:solidFill>
                <a:latin typeface="Arial"/>
                <a:cs typeface="Arial"/>
              </a:rPr>
              <a:t>Injection</a:t>
            </a:r>
            <a:r>
              <a:rPr dirty="0" sz="1850" spc="-75" b="1">
                <a:solidFill>
                  <a:srgbClr val="4E657D"/>
                </a:solidFill>
                <a:latin typeface="Arial"/>
                <a:cs typeface="Arial"/>
              </a:rPr>
              <a:t> </a:t>
            </a:r>
            <a:r>
              <a:rPr dirty="0" sz="1850" spc="-160" b="1">
                <a:solidFill>
                  <a:srgbClr val="4E657D"/>
                </a:solidFill>
                <a:latin typeface="Arial"/>
                <a:cs typeface="Arial"/>
              </a:rPr>
              <a:t>SQL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42912" y="4143374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100" y="473735"/>
                </a:moveTo>
                <a:lnTo>
                  <a:pt x="21577" y="457200"/>
                </a:lnTo>
                <a:lnTo>
                  <a:pt x="16535" y="457200"/>
                </a:lnTo>
                <a:lnTo>
                  <a:pt x="0" y="473735"/>
                </a:lnTo>
                <a:lnTo>
                  <a:pt x="0" y="478777"/>
                </a:lnTo>
                <a:lnTo>
                  <a:pt x="16535" y="495300"/>
                </a:lnTo>
                <a:lnTo>
                  <a:pt x="21577" y="495300"/>
                </a:lnTo>
                <a:lnTo>
                  <a:pt x="38100" y="478777"/>
                </a:lnTo>
                <a:lnTo>
                  <a:pt x="38100" y="476250"/>
                </a:lnTo>
                <a:lnTo>
                  <a:pt x="38100" y="473735"/>
                </a:lnTo>
                <a:close/>
              </a:path>
              <a:path w="38100" h="495300">
                <a:moveTo>
                  <a:pt x="38100" y="245135"/>
                </a:moveTo>
                <a:lnTo>
                  <a:pt x="21577" y="228600"/>
                </a:lnTo>
                <a:lnTo>
                  <a:pt x="16535" y="228600"/>
                </a:lnTo>
                <a:lnTo>
                  <a:pt x="0" y="245135"/>
                </a:lnTo>
                <a:lnTo>
                  <a:pt x="0" y="250177"/>
                </a:lnTo>
                <a:lnTo>
                  <a:pt x="16535" y="266700"/>
                </a:lnTo>
                <a:lnTo>
                  <a:pt x="21577" y="266700"/>
                </a:lnTo>
                <a:lnTo>
                  <a:pt x="38100" y="250177"/>
                </a:lnTo>
                <a:lnTo>
                  <a:pt x="38100" y="247650"/>
                </a:lnTo>
                <a:lnTo>
                  <a:pt x="38100" y="245135"/>
                </a:lnTo>
                <a:close/>
              </a:path>
              <a:path w="38100" h="4953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4E65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444500" y="3532832"/>
            <a:ext cx="4591685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55">
                <a:solidFill>
                  <a:srgbClr val="4E657D"/>
                </a:solidFill>
                <a:latin typeface="Rubik"/>
                <a:cs typeface="Rubik"/>
              </a:rPr>
              <a:t>Technique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E657D"/>
                </a:solidFill>
                <a:latin typeface="Rubik"/>
                <a:cs typeface="Rubik"/>
              </a:rPr>
              <a:t>d'attaque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E657D"/>
                </a:solidFill>
                <a:latin typeface="Rubik"/>
                <a:cs typeface="Rubik"/>
              </a:rPr>
              <a:t>permettant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4E657D"/>
                </a:solidFill>
                <a:latin typeface="Rubik"/>
                <a:cs typeface="Rubik"/>
              </a:rPr>
              <a:t>un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65">
                <a:solidFill>
                  <a:srgbClr val="B91A1A"/>
                </a:solidFill>
                <a:latin typeface="Rubik"/>
                <a:cs typeface="Rubik"/>
              </a:rPr>
              <a:t>accès</a:t>
            </a:r>
            <a:r>
              <a:rPr dirty="0" sz="1200" spc="20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B91A1A"/>
                </a:solidFill>
                <a:latin typeface="Rubik"/>
                <a:cs typeface="Rubik"/>
              </a:rPr>
              <a:t>non</a:t>
            </a:r>
            <a:r>
              <a:rPr dirty="0" sz="1200" spc="-10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B91A1A"/>
                </a:solidFill>
                <a:latin typeface="Rubik"/>
                <a:cs typeface="Rubik"/>
              </a:rPr>
              <a:t>autorisé </a:t>
            </a:r>
            <a:r>
              <a:rPr dirty="0" sz="1200" spc="-50">
                <a:solidFill>
                  <a:srgbClr val="4E657D"/>
                </a:solidFill>
                <a:latin typeface="Rubik"/>
                <a:cs typeface="Rubik"/>
              </a:rPr>
              <a:t>aux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4E657D"/>
                </a:solidFill>
                <a:latin typeface="Rubik"/>
                <a:cs typeface="Rubik"/>
              </a:rPr>
              <a:t>bases</a:t>
            </a:r>
            <a:r>
              <a:rPr dirty="0" sz="1200" spc="2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de </a:t>
            </a:r>
            <a:r>
              <a:rPr dirty="0" sz="1200" spc="-45">
                <a:solidFill>
                  <a:srgbClr val="4E657D"/>
                </a:solidFill>
                <a:latin typeface="Rubik"/>
                <a:cs typeface="Rubik"/>
              </a:rPr>
              <a:t>données</a:t>
            </a:r>
            <a:r>
              <a:rPr dirty="0" sz="1200" spc="1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4E657D"/>
                </a:solidFill>
                <a:latin typeface="Rubik"/>
                <a:cs typeface="Rubik"/>
              </a:rPr>
              <a:t>via</a:t>
            </a:r>
            <a:r>
              <a:rPr dirty="0" sz="1200" spc="-1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l'insertion</a:t>
            </a:r>
            <a:r>
              <a:rPr dirty="0" sz="1200" spc="-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E657D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55">
                <a:solidFill>
                  <a:srgbClr val="4E657D"/>
                </a:solidFill>
                <a:latin typeface="Rubik"/>
                <a:cs typeface="Rubik"/>
              </a:rPr>
              <a:t>code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malveillant.</a:t>
            </a:r>
            <a:endParaRPr sz="1200">
              <a:latin typeface="Rubik"/>
              <a:cs typeface="Rubik"/>
            </a:endParaRPr>
          </a:p>
          <a:p>
            <a:pPr marL="240665" marR="1493520">
              <a:lnSpc>
                <a:spcPct val="125000"/>
              </a:lnSpc>
            </a:pPr>
            <a:r>
              <a:rPr dirty="0" sz="1200" spc="-50">
                <a:solidFill>
                  <a:srgbClr val="4E657D"/>
                </a:solidFill>
                <a:latin typeface="Rubik"/>
                <a:cs typeface="Rubik"/>
              </a:rPr>
              <a:t>Compromet</a:t>
            </a:r>
            <a:r>
              <a:rPr dirty="0" sz="1200" spc="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4E657D"/>
                </a:solidFill>
                <a:latin typeface="Rubik"/>
                <a:cs typeface="Rubik"/>
              </a:rPr>
              <a:t>l'intégrité </a:t>
            </a:r>
            <a:r>
              <a:rPr dirty="0" sz="1200" spc="-40">
                <a:solidFill>
                  <a:srgbClr val="4E657D"/>
                </a:solidFill>
                <a:latin typeface="Rubik"/>
                <a:cs typeface="Rubik"/>
              </a:rPr>
              <a:t>des</a:t>
            </a:r>
            <a:r>
              <a:rPr dirty="0" sz="1200" spc="2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données</a:t>
            </a:r>
            <a:r>
              <a:rPr dirty="0" sz="1200" spc="50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E657D"/>
                </a:solidFill>
                <a:latin typeface="Rubik"/>
                <a:cs typeface="Rubik"/>
              </a:rPr>
              <a:t>Permet</a:t>
            </a:r>
            <a:r>
              <a:rPr dirty="0" sz="1200" spc="-1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4E657D"/>
                </a:solidFill>
                <a:latin typeface="Rubik"/>
                <a:cs typeface="Rubik"/>
              </a:rPr>
              <a:t>le</a:t>
            </a:r>
            <a:r>
              <a:rPr dirty="0" sz="1200" spc="-5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vol</a:t>
            </a:r>
            <a:r>
              <a:rPr dirty="0" sz="1200" spc="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4E657D"/>
                </a:solidFill>
                <a:latin typeface="Rubik"/>
                <a:cs typeface="Rubik"/>
              </a:rPr>
              <a:t>d'informations</a:t>
            </a:r>
            <a:r>
              <a:rPr dirty="0" sz="120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sensibles </a:t>
            </a:r>
            <a:r>
              <a:rPr dirty="0" sz="1200" spc="-40">
                <a:solidFill>
                  <a:srgbClr val="4E657D"/>
                </a:solidFill>
                <a:latin typeface="Rubik"/>
                <a:cs typeface="Rubik"/>
              </a:rPr>
              <a:t>Contourne</a:t>
            </a:r>
            <a:r>
              <a:rPr dirty="0" sz="1200" spc="-3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les</a:t>
            </a:r>
            <a:r>
              <a:rPr dirty="0" sz="1200" spc="-3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4E657D"/>
                </a:solidFill>
                <a:latin typeface="Rubik"/>
                <a:cs typeface="Rubik"/>
              </a:rPr>
              <a:t>systèmes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4E657D"/>
                </a:solidFill>
                <a:latin typeface="Rubik"/>
                <a:cs typeface="Rubik"/>
              </a:rPr>
              <a:t>d'authentification</a:t>
            </a:r>
            <a:endParaRPr sz="1200">
              <a:latin typeface="Rubik"/>
              <a:cs typeface="Rubik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5829298" y="2857499"/>
            <a:ext cx="5372100" cy="2247900"/>
          </a:xfrm>
          <a:custGeom>
            <a:avLst/>
            <a:gdLst/>
            <a:ahLst/>
            <a:cxnLst/>
            <a:rect l="l" t="t" r="r" b="b"/>
            <a:pathLst>
              <a:path w="5372100" h="2247900">
                <a:moveTo>
                  <a:pt x="5339051" y="2247899"/>
                </a:moveTo>
                <a:lnTo>
                  <a:pt x="33047" y="2247899"/>
                </a:lnTo>
                <a:lnTo>
                  <a:pt x="28187" y="2246932"/>
                </a:lnTo>
                <a:lnTo>
                  <a:pt x="966" y="2219711"/>
                </a:lnTo>
                <a:lnTo>
                  <a:pt x="0" y="2214851"/>
                </a:lnTo>
                <a:lnTo>
                  <a:pt x="0" y="22097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339051" y="0"/>
                </a:lnTo>
                <a:lnTo>
                  <a:pt x="5371132" y="28187"/>
                </a:lnTo>
                <a:lnTo>
                  <a:pt x="5372099" y="33047"/>
                </a:lnTo>
                <a:lnTo>
                  <a:pt x="5372099" y="2214851"/>
                </a:lnTo>
                <a:lnTo>
                  <a:pt x="5343912" y="2246932"/>
                </a:lnTo>
                <a:lnTo>
                  <a:pt x="5339051" y="2247899"/>
                </a:lnTo>
                <a:close/>
              </a:path>
            </a:pathLst>
          </a:custGeom>
          <a:solidFill>
            <a:srgbClr val="CD91D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045199" y="3067916"/>
            <a:ext cx="3065780" cy="3409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325">
                <a:solidFill>
                  <a:srgbClr val="59266A"/>
                </a:solidFill>
                <a:latin typeface="Segoe UI Symbol"/>
                <a:cs typeface="Segoe UI Symbol"/>
              </a:rPr>
              <a:t>🕸</a:t>
            </a:r>
            <a:r>
              <a:rPr dirty="0" sz="2050" spc="-65">
                <a:solidFill>
                  <a:srgbClr val="59266A"/>
                </a:solidFill>
                <a:latin typeface="Segoe UI Symbol"/>
                <a:cs typeface="Segoe UI Symbol"/>
              </a:rPr>
              <a:t> </a:t>
            </a:r>
            <a:r>
              <a:rPr dirty="0" sz="1850" spc="-125" b="1">
                <a:solidFill>
                  <a:srgbClr val="59266A"/>
                </a:solidFill>
                <a:latin typeface="Arial"/>
                <a:cs typeface="Arial"/>
              </a:rPr>
              <a:t>Cross-</a:t>
            </a:r>
            <a:r>
              <a:rPr dirty="0" sz="1850" spc="-70" b="1">
                <a:solidFill>
                  <a:srgbClr val="59266A"/>
                </a:solidFill>
                <a:latin typeface="Arial"/>
                <a:cs typeface="Arial"/>
              </a:rPr>
              <a:t>Site</a:t>
            </a:r>
            <a:r>
              <a:rPr dirty="0" sz="1850" spc="-50" b="1">
                <a:solidFill>
                  <a:srgbClr val="59266A"/>
                </a:solidFill>
                <a:latin typeface="Arial"/>
                <a:cs typeface="Arial"/>
              </a:rPr>
              <a:t> </a:t>
            </a:r>
            <a:r>
              <a:rPr dirty="0" sz="1850" spc="-60" b="1">
                <a:solidFill>
                  <a:srgbClr val="59266A"/>
                </a:solidFill>
                <a:latin typeface="Arial"/>
                <a:cs typeface="Arial"/>
              </a:rPr>
              <a:t>Scripting</a:t>
            </a:r>
            <a:r>
              <a:rPr dirty="0" sz="1850" spc="-55" b="1">
                <a:solidFill>
                  <a:srgbClr val="59266A"/>
                </a:solidFill>
                <a:latin typeface="Arial"/>
                <a:cs typeface="Arial"/>
              </a:rPr>
              <a:t> </a:t>
            </a:r>
            <a:r>
              <a:rPr dirty="0" sz="1850" spc="-90" b="1">
                <a:solidFill>
                  <a:srgbClr val="59266A"/>
                </a:solidFill>
                <a:latin typeface="Arial"/>
                <a:cs typeface="Arial"/>
              </a:rPr>
              <a:t>(XSS)</a:t>
            </a:r>
            <a:endParaRPr sz="185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6143612" y="4143374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100" y="473735"/>
                </a:moveTo>
                <a:lnTo>
                  <a:pt x="21577" y="457200"/>
                </a:lnTo>
                <a:lnTo>
                  <a:pt x="16522" y="457200"/>
                </a:lnTo>
                <a:lnTo>
                  <a:pt x="0" y="473735"/>
                </a:lnTo>
                <a:lnTo>
                  <a:pt x="0" y="478777"/>
                </a:lnTo>
                <a:lnTo>
                  <a:pt x="16522" y="495300"/>
                </a:lnTo>
                <a:lnTo>
                  <a:pt x="21577" y="495300"/>
                </a:lnTo>
                <a:lnTo>
                  <a:pt x="38100" y="478777"/>
                </a:lnTo>
                <a:lnTo>
                  <a:pt x="38100" y="476250"/>
                </a:lnTo>
                <a:lnTo>
                  <a:pt x="38100" y="473735"/>
                </a:lnTo>
                <a:close/>
              </a:path>
              <a:path w="38100" h="495300">
                <a:moveTo>
                  <a:pt x="38100" y="245135"/>
                </a:moveTo>
                <a:lnTo>
                  <a:pt x="21577" y="228600"/>
                </a:lnTo>
                <a:lnTo>
                  <a:pt x="16522" y="228600"/>
                </a:lnTo>
                <a:lnTo>
                  <a:pt x="0" y="245135"/>
                </a:lnTo>
                <a:lnTo>
                  <a:pt x="0" y="250177"/>
                </a:lnTo>
                <a:lnTo>
                  <a:pt x="16522" y="266700"/>
                </a:lnTo>
                <a:lnTo>
                  <a:pt x="21577" y="266700"/>
                </a:lnTo>
                <a:lnTo>
                  <a:pt x="38100" y="250177"/>
                </a:lnTo>
                <a:lnTo>
                  <a:pt x="38100" y="247650"/>
                </a:lnTo>
                <a:lnTo>
                  <a:pt x="38100" y="245135"/>
                </a:lnTo>
                <a:close/>
              </a:path>
              <a:path w="38100" h="4953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5926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045199" y="3532832"/>
            <a:ext cx="4679950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35">
                <a:solidFill>
                  <a:srgbClr val="59266A"/>
                </a:solidFill>
                <a:latin typeface="Rubik"/>
                <a:cs typeface="Rubik"/>
              </a:rPr>
              <a:t>Injection</a:t>
            </a:r>
            <a:r>
              <a:rPr dirty="0" sz="1200" spc="-4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59266A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B91A1A"/>
                </a:solidFill>
                <a:latin typeface="Rubik"/>
                <a:cs typeface="Rubik"/>
              </a:rPr>
              <a:t>scripts</a:t>
            </a:r>
            <a:r>
              <a:rPr dirty="0" sz="1200" spc="-30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B91A1A"/>
                </a:solidFill>
                <a:latin typeface="Rubik"/>
                <a:cs typeface="Rubik"/>
              </a:rPr>
              <a:t>malveillants</a:t>
            </a:r>
            <a:r>
              <a:rPr dirty="0" sz="1200" spc="-5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59266A"/>
                </a:solidFill>
                <a:latin typeface="Rubik"/>
                <a:cs typeface="Rubik"/>
              </a:rPr>
              <a:t>dans</a:t>
            </a:r>
            <a:r>
              <a:rPr dirty="0" sz="120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59266A"/>
                </a:solidFill>
                <a:latin typeface="Rubik"/>
                <a:cs typeface="Rubik"/>
              </a:rPr>
              <a:t>les</a:t>
            </a:r>
            <a:r>
              <a:rPr dirty="0" sz="1200" spc="-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55">
                <a:solidFill>
                  <a:srgbClr val="59266A"/>
                </a:solidFill>
                <a:latin typeface="Rubik"/>
                <a:cs typeface="Rubik"/>
              </a:rPr>
              <a:t>pages</a:t>
            </a:r>
            <a:r>
              <a:rPr dirty="0" sz="1200" spc="-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60">
                <a:solidFill>
                  <a:srgbClr val="59266A"/>
                </a:solidFill>
                <a:latin typeface="Rubik"/>
                <a:cs typeface="Rubik"/>
              </a:rPr>
              <a:t>web</a:t>
            </a:r>
            <a:r>
              <a:rPr dirty="0" sz="1200" spc="-1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59266A"/>
                </a:solidFill>
                <a:latin typeface="Rubik"/>
                <a:cs typeface="Rubik"/>
              </a:rPr>
              <a:t>pour</a:t>
            </a:r>
            <a:r>
              <a:rPr dirty="0" sz="1200" spc="-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59266A"/>
                </a:solidFill>
                <a:latin typeface="Rubik"/>
                <a:cs typeface="Rubik"/>
              </a:rPr>
              <a:t>dérober</a:t>
            </a:r>
            <a:r>
              <a:rPr dirty="0" sz="1200" spc="-1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59266A"/>
                </a:solidFill>
                <a:latin typeface="Rubik"/>
                <a:cs typeface="Rubik"/>
              </a:rPr>
              <a:t>des </a:t>
            </a:r>
            <a:r>
              <a:rPr dirty="0" sz="1200" spc="-30">
                <a:solidFill>
                  <a:srgbClr val="59266A"/>
                </a:solidFill>
                <a:latin typeface="Rubik"/>
                <a:cs typeface="Rubik"/>
              </a:rPr>
              <a:t>identifiants</a:t>
            </a:r>
            <a:r>
              <a:rPr dirty="0" sz="1200" spc="1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59266A"/>
                </a:solidFill>
                <a:latin typeface="Rubik"/>
                <a:cs typeface="Rubik"/>
              </a:rPr>
              <a:t>utilisateurs.</a:t>
            </a:r>
            <a:endParaRPr sz="1200">
              <a:latin typeface="Rubik"/>
              <a:cs typeface="Rubik"/>
            </a:endParaRPr>
          </a:p>
          <a:p>
            <a:pPr marL="240665" marR="1934210">
              <a:lnSpc>
                <a:spcPct val="125000"/>
              </a:lnSpc>
            </a:pPr>
            <a:r>
              <a:rPr dirty="0" sz="1200" spc="-35">
                <a:solidFill>
                  <a:srgbClr val="59266A"/>
                </a:solidFill>
                <a:latin typeface="Rubik"/>
                <a:cs typeface="Rubik"/>
              </a:rPr>
              <a:t>Vol </a:t>
            </a:r>
            <a:r>
              <a:rPr dirty="0" sz="1200" spc="-50">
                <a:solidFill>
                  <a:srgbClr val="59266A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59266A"/>
                </a:solidFill>
                <a:latin typeface="Rubik"/>
                <a:cs typeface="Rubik"/>
              </a:rPr>
              <a:t>cookies</a:t>
            </a:r>
            <a:r>
              <a:rPr dirty="0" sz="1200" spc="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59266A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59266A"/>
                </a:solidFill>
                <a:latin typeface="Rubik"/>
                <a:cs typeface="Rubik"/>
              </a:rPr>
              <a:t>session</a:t>
            </a:r>
            <a:r>
              <a:rPr dirty="0" sz="1200" spc="50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59266A"/>
                </a:solidFill>
                <a:latin typeface="Rubik"/>
                <a:cs typeface="Rubik"/>
              </a:rPr>
              <a:t>Redirection</a:t>
            </a:r>
            <a:r>
              <a:rPr dirty="0" sz="1200" spc="-4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59266A"/>
                </a:solidFill>
                <a:latin typeface="Rubik"/>
                <a:cs typeface="Rubik"/>
              </a:rPr>
              <a:t>vers</a:t>
            </a:r>
            <a:r>
              <a:rPr dirty="0" sz="1200" spc="-1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59266A"/>
                </a:solidFill>
                <a:latin typeface="Rubik"/>
                <a:cs typeface="Rubik"/>
              </a:rPr>
              <a:t>des</a:t>
            </a:r>
            <a:r>
              <a:rPr dirty="0" sz="1200" spc="-1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20">
                <a:solidFill>
                  <a:srgbClr val="59266A"/>
                </a:solidFill>
                <a:latin typeface="Rubik"/>
                <a:cs typeface="Rubik"/>
              </a:rPr>
              <a:t>sites</a:t>
            </a:r>
            <a:r>
              <a:rPr dirty="0" sz="1200" spc="-1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59266A"/>
                </a:solidFill>
                <a:latin typeface="Rubik"/>
                <a:cs typeface="Rubik"/>
              </a:rPr>
              <a:t>frauduleux </a:t>
            </a:r>
            <a:r>
              <a:rPr dirty="0" sz="1200" spc="-35">
                <a:solidFill>
                  <a:srgbClr val="59266A"/>
                </a:solidFill>
                <a:latin typeface="Rubik"/>
                <a:cs typeface="Rubik"/>
              </a:rPr>
              <a:t>Manipulation</a:t>
            </a:r>
            <a:r>
              <a:rPr dirty="0" sz="1200" spc="-20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59266A"/>
                </a:solidFill>
                <a:latin typeface="Rubik"/>
                <a:cs typeface="Rubik"/>
              </a:rPr>
              <a:t>du</a:t>
            </a:r>
            <a:r>
              <a:rPr dirty="0" sz="1200" spc="-1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59266A"/>
                </a:solidFill>
                <a:latin typeface="Rubik"/>
                <a:cs typeface="Rubik"/>
              </a:rPr>
              <a:t>contenu</a:t>
            </a:r>
            <a:r>
              <a:rPr dirty="0" sz="1200" spc="-15">
                <a:solidFill>
                  <a:srgbClr val="59266A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59266A"/>
                </a:solidFill>
                <a:latin typeface="Rubik"/>
                <a:cs typeface="Rubik"/>
              </a:rPr>
              <a:t>affiché</a:t>
            </a:r>
            <a:endParaRPr sz="1200">
              <a:latin typeface="Rubik"/>
              <a:cs typeface="Rubik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3809999" y="5334000"/>
            <a:ext cx="3810000" cy="1905000"/>
            <a:chOff x="3809999" y="5334000"/>
            <a:chExt cx="3810000" cy="1905000"/>
          </a:xfrm>
        </p:grpSpPr>
        <p:sp>
          <p:nvSpPr>
            <p:cNvPr id="13" name="object 13" descr=""/>
            <p:cNvSpPr/>
            <p:nvPr/>
          </p:nvSpPr>
          <p:spPr>
            <a:xfrm>
              <a:off x="3809999" y="5334000"/>
              <a:ext cx="3810000" cy="1905000"/>
            </a:xfrm>
            <a:custGeom>
              <a:avLst/>
              <a:gdLst/>
              <a:ahLst/>
              <a:cxnLst/>
              <a:rect l="l" t="t" r="r" b="b"/>
              <a:pathLst>
                <a:path w="3810000" h="1905000">
                  <a:moveTo>
                    <a:pt x="3768689" y="1904999"/>
                  </a:moveTo>
                  <a:lnTo>
                    <a:pt x="41309" y="1904999"/>
                  </a:lnTo>
                  <a:lnTo>
                    <a:pt x="35234" y="1903791"/>
                  </a:lnTo>
                  <a:lnTo>
                    <a:pt x="1208" y="1869765"/>
                  </a:lnTo>
                  <a:lnTo>
                    <a:pt x="0" y="1863690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47624" y="0"/>
                  </a:lnTo>
                  <a:lnTo>
                    <a:pt x="3768689" y="0"/>
                  </a:lnTo>
                  <a:lnTo>
                    <a:pt x="3803956" y="23564"/>
                  </a:lnTo>
                  <a:lnTo>
                    <a:pt x="3809999" y="41309"/>
                  </a:lnTo>
                  <a:lnTo>
                    <a:pt x="3809999" y="1863690"/>
                  </a:lnTo>
                  <a:lnTo>
                    <a:pt x="3786434" y="1898957"/>
                  </a:lnTo>
                  <a:lnTo>
                    <a:pt x="3774764" y="1903791"/>
                  </a:lnTo>
                  <a:lnTo>
                    <a:pt x="3768689" y="1904999"/>
                  </a:lnTo>
                  <a:close/>
                </a:path>
              </a:pathLst>
            </a:custGeom>
            <a:solidFill>
              <a:srgbClr val="F7F9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714999" y="5572124"/>
              <a:ext cx="0" cy="1405255"/>
            </a:xfrm>
            <a:custGeom>
              <a:avLst/>
              <a:gdLst/>
              <a:ahLst/>
              <a:cxnLst/>
              <a:rect l="l" t="t" r="r" b="b"/>
              <a:pathLst>
                <a:path w="0" h="1405254">
                  <a:moveTo>
                    <a:pt x="0" y="0"/>
                  </a:moveTo>
                  <a:lnTo>
                    <a:pt x="0" y="1404937"/>
                  </a:lnTo>
                </a:path>
              </a:pathLst>
            </a:custGeom>
            <a:ln w="9524">
              <a:solidFill>
                <a:srgbClr val="BFC7D0"/>
              </a:solidFill>
              <a:prstDash val="dash"/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25950" y="5397500"/>
            <a:ext cx="67818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45">
                <a:solidFill>
                  <a:srgbClr val="07619C"/>
                </a:solidFill>
                <a:latin typeface="Lucida Sans"/>
                <a:cs typeface="Lucida Sans"/>
              </a:rPr>
              <a:t>SQL</a:t>
            </a:r>
            <a:r>
              <a:rPr dirty="0" sz="900" spc="-25">
                <a:solidFill>
                  <a:srgbClr val="07619C"/>
                </a:solidFill>
                <a:latin typeface="Lucida Sans"/>
                <a:cs typeface="Lucida Sans"/>
              </a:rPr>
              <a:t> </a:t>
            </a:r>
            <a:r>
              <a:rPr dirty="0" sz="900" spc="-50">
                <a:solidFill>
                  <a:srgbClr val="07619C"/>
                </a:solidFill>
                <a:latin typeface="Lucida Sans"/>
                <a:cs typeface="Lucida Sans"/>
              </a:rPr>
              <a:t>Injection</a:t>
            </a:r>
            <a:endParaRPr sz="900">
              <a:latin typeface="Lucida Sans"/>
              <a:cs typeface="Lucida Sans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333874" y="5715000"/>
            <a:ext cx="1004569" cy="690880"/>
            <a:chOff x="4333874" y="5715000"/>
            <a:chExt cx="1004569" cy="690880"/>
          </a:xfrm>
        </p:grpSpPr>
        <p:sp>
          <p:nvSpPr>
            <p:cNvPr id="17" name="object 17" descr=""/>
            <p:cNvSpPr/>
            <p:nvPr/>
          </p:nvSpPr>
          <p:spPr>
            <a:xfrm>
              <a:off x="4333874" y="5715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CAE2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429124" y="5834062"/>
              <a:ext cx="190500" cy="99060"/>
            </a:xfrm>
            <a:custGeom>
              <a:avLst/>
              <a:gdLst/>
              <a:ahLst/>
              <a:cxnLst/>
              <a:rect l="l" t="t" r="r" b="b"/>
              <a:pathLst>
                <a:path w="190500" h="99060">
                  <a:moveTo>
                    <a:pt x="0" y="0"/>
                  </a:moveTo>
                  <a:lnTo>
                    <a:pt x="190499" y="0"/>
                  </a:lnTo>
                </a:path>
                <a:path w="190500" h="99060">
                  <a:moveTo>
                    <a:pt x="0" y="47624"/>
                  </a:moveTo>
                  <a:lnTo>
                    <a:pt x="33527" y="81914"/>
                  </a:lnTo>
                  <a:lnTo>
                    <a:pt x="73913" y="99059"/>
                  </a:lnTo>
                  <a:lnTo>
                    <a:pt x="116585" y="99059"/>
                  </a:lnTo>
                  <a:lnTo>
                    <a:pt x="156971" y="81914"/>
                  </a:lnTo>
                  <a:lnTo>
                    <a:pt x="190499" y="47624"/>
                  </a:lnTo>
                </a:path>
              </a:pathLst>
            </a:custGeom>
            <a:ln w="14287">
              <a:solidFill>
                <a:srgbClr val="4E65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76749" y="5738812"/>
              <a:ext cx="95250" cy="47625"/>
            </a:xfrm>
            <a:custGeom>
              <a:avLst/>
              <a:gdLst/>
              <a:ahLst/>
              <a:cxnLst/>
              <a:rect l="l" t="t" r="r" b="b"/>
              <a:pathLst>
                <a:path w="95250" h="47625">
                  <a:moveTo>
                    <a:pt x="88355" y="47624"/>
                  </a:moveTo>
                  <a:lnTo>
                    <a:pt x="6894" y="47624"/>
                  </a:lnTo>
                  <a:lnTo>
                    <a:pt x="4649" y="46695"/>
                  </a:lnTo>
                  <a:lnTo>
                    <a:pt x="929" y="42975"/>
                  </a:lnTo>
                  <a:lnTo>
                    <a:pt x="0" y="40730"/>
                  </a:ln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9525" y="0"/>
                  </a:lnTo>
                  <a:lnTo>
                    <a:pt x="88355" y="0"/>
                  </a:lnTo>
                  <a:lnTo>
                    <a:pt x="90600" y="929"/>
                  </a:lnTo>
                  <a:lnTo>
                    <a:pt x="94320" y="4649"/>
                  </a:lnTo>
                  <a:lnTo>
                    <a:pt x="95249" y="6894"/>
                  </a:lnTo>
                  <a:lnTo>
                    <a:pt x="95249" y="40730"/>
                  </a:lnTo>
                  <a:lnTo>
                    <a:pt x="94320" y="42975"/>
                  </a:lnTo>
                  <a:lnTo>
                    <a:pt x="90600" y="46695"/>
                  </a:lnTo>
                  <a:lnTo>
                    <a:pt x="88355" y="47624"/>
                  </a:lnTo>
                  <a:close/>
                </a:path>
              </a:pathLst>
            </a:custGeom>
            <a:solidFill>
              <a:srgbClr val="4E6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333874" y="6143624"/>
              <a:ext cx="381000" cy="238125"/>
            </a:xfrm>
            <a:custGeom>
              <a:avLst/>
              <a:gdLst/>
              <a:ahLst/>
              <a:cxnLst/>
              <a:rect l="l" t="t" r="r" b="b"/>
              <a:pathLst>
                <a:path w="381000" h="238125">
                  <a:moveTo>
                    <a:pt x="374105" y="238124"/>
                  </a:moveTo>
                  <a:lnTo>
                    <a:pt x="6894" y="238124"/>
                  </a:lnTo>
                  <a:lnTo>
                    <a:pt x="4649" y="237194"/>
                  </a:lnTo>
                  <a:lnTo>
                    <a:pt x="929" y="233475"/>
                  </a:lnTo>
                  <a:lnTo>
                    <a:pt x="0" y="231230"/>
                  </a:ln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9525" y="0"/>
                  </a:lnTo>
                  <a:lnTo>
                    <a:pt x="374105" y="0"/>
                  </a:lnTo>
                  <a:lnTo>
                    <a:pt x="376350" y="929"/>
                  </a:lnTo>
                  <a:lnTo>
                    <a:pt x="380069" y="4649"/>
                  </a:lnTo>
                  <a:lnTo>
                    <a:pt x="380999" y="6894"/>
                  </a:lnTo>
                  <a:lnTo>
                    <a:pt x="380999" y="231230"/>
                  </a:lnTo>
                  <a:lnTo>
                    <a:pt x="380069" y="233475"/>
                  </a:lnTo>
                  <a:lnTo>
                    <a:pt x="376350" y="237194"/>
                  </a:lnTo>
                  <a:lnTo>
                    <a:pt x="374105" y="238124"/>
                  </a:lnTo>
                  <a:close/>
                </a:path>
              </a:pathLst>
            </a:custGeom>
            <a:solidFill>
              <a:srgbClr val="7E49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333874" y="6381749"/>
              <a:ext cx="381000" cy="24130"/>
            </a:xfrm>
            <a:custGeom>
              <a:avLst/>
              <a:gdLst/>
              <a:ahLst/>
              <a:cxnLst/>
              <a:rect l="l" t="t" r="r" b="b"/>
              <a:pathLst>
                <a:path w="381000" h="24129">
                  <a:moveTo>
                    <a:pt x="374105" y="23812"/>
                  </a:moveTo>
                  <a:lnTo>
                    <a:pt x="6894" y="23812"/>
                  </a:lnTo>
                  <a:lnTo>
                    <a:pt x="4649" y="22882"/>
                  </a:lnTo>
                  <a:lnTo>
                    <a:pt x="929" y="19162"/>
                  </a:lnTo>
                  <a:lnTo>
                    <a:pt x="0" y="16917"/>
                  </a:ln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9525" y="0"/>
                  </a:lnTo>
                  <a:lnTo>
                    <a:pt x="374105" y="0"/>
                  </a:lnTo>
                  <a:lnTo>
                    <a:pt x="376350" y="929"/>
                  </a:lnTo>
                  <a:lnTo>
                    <a:pt x="380069" y="4649"/>
                  </a:lnTo>
                  <a:lnTo>
                    <a:pt x="380999" y="6894"/>
                  </a:lnTo>
                  <a:lnTo>
                    <a:pt x="380999" y="16917"/>
                  </a:lnTo>
                  <a:lnTo>
                    <a:pt x="380069" y="19162"/>
                  </a:lnTo>
                  <a:lnTo>
                    <a:pt x="376350" y="22882"/>
                  </a:lnTo>
                  <a:lnTo>
                    <a:pt x="374105" y="23812"/>
                  </a:lnTo>
                  <a:close/>
                </a:path>
              </a:pathLst>
            </a:custGeom>
            <a:solidFill>
              <a:srgbClr val="CD91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735142" y="5993481"/>
              <a:ext cx="603250" cy="109855"/>
            </a:xfrm>
            <a:custGeom>
              <a:avLst/>
              <a:gdLst/>
              <a:ahLst/>
              <a:cxnLst/>
              <a:rect l="l" t="t" r="r" b="b"/>
              <a:pathLst>
                <a:path w="603250" h="109854">
                  <a:moveTo>
                    <a:pt x="7088" y="61095"/>
                  </a:moveTo>
                  <a:lnTo>
                    <a:pt x="0" y="48690"/>
                  </a:lnTo>
                  <a:lnTo>
                    <a:pt x="7260" y="44542"/>
                  </a:lnTo>
                  <a:lnTo>
                    <a:pt x="14490" y="40658"/>
                  </a:lnTo>
                  <a:lnTo>
                    <a:pt x="21689" y="37040"/>
                  </a:lnTo>
                  <a:lnTo>
                    <a:pt x="28104" y="49807"/>
                  </a:lnTo>
                  <a:lnTo>
                    <a:pt x="21134" y="53309"/>
                  </a:lnTo>
                  <a:lnTo>
                    <a:pt x="14129" y="57072"/>
                  </a:lnTo>
                  <a:lnTo>
                    <a:pt x="7088" y="61095"/>
                  </a:lnTo>
                  <a:close/>
                </a:path>
                <a:path w="603250" h="109854">
                  <a:moveTo>
                    <a:pt x="40602" y="43788"/>
                  </a:moveTo>
                  <a:lnTo>
                    <a:pt x="34626" y="30811"/>
                  </a:lnTo>
                  <a:lnTo>
                    <a:pt x="42135" y="27352"/>
                  </a:lnTo>
                  <a:lnTo>
                    <a:pt x="49610" y="24186"/>
                  </a:lnTo>
                  <a:lnTo>
                    <a:pt x="57052" y="21312"/>
                  </a:lnTo>
                  <a:lnTo>
                    <a:pt x="62200" y="34640"/>
                  </a:lnTo>
                  <a:lnTo>
                    <a:pt x="55038" y="37406"/>
                  </a:lnTo>
                  <a:lnTo>
                    <a:pt x="47838" y="40455"/>
                  </a:lnTo>
                  <a:lnTo>
                    <a:pt x="40602" y="43788"/>
                  </a:lnTo>
                  <a:close/>
                </a:path>
                <a:path w="603250" h="109854">
                  <a:moveTo>
                    <a:pt x="75330" y="29872"/>
                  </a:moveTo>
                  <a:lnTo>
                    <a:pt x="70733" y="16345"/>
                  </a:lnTo>
                  <a:lnTo>
                    <a:pt x="78519" y="13699"/>
                  </a:lnTo>
                  <a:lnTo>
                    <a:pt x="86267" y="11377"/>
                  </a:lnTo>
                  <a:lnTo>
                    <a:pt x="93976" y="9378"/>
                  </a:lnTo>
                  <a:lnTo>
                    <a:pt x="97562" y="23209"/>
                  </a:lnTo>
                  <a:lnTo>
                    <a:pt x="90192" y="25119"/>
                  </a:lnTo>
                  <a:lnTo>
                    <a:pt x="82782" y="27340"/>
                  </a:lnTo>
                  <a:lnTo>
                    <a:pt x="75330" y="29872"/>
                  </a:lnTo>
                  <a:close/>
                </a:path>
                <a:path w="603250" h="109854">
                  <a:moveTo>
                    <a:pt x="111185" y="20022"/>
                  </a:moveTo>
                  <a:lnTo>
                    <a:pt x="108270" y="6035"/>
                  </a:lnTo>
                  <a:lnTo>
                    <a:pt x="116302" y="4361"/>
                  </a:lnTo>
                  <a:lnTo>
                    <a:pt x="124293" y="3042"/>
                  </a:lnTo>
                  <a:lnTo>
                    <a:pt x="132242" y="2079"/>
                  </a:lnTo>
                  <a:lnTo>
                    <a:pt x="133960" y="16263"/>
                  </a:lnTo>
                  <a:lnTo>
                    <a:pt x="126414" y="17177"/>
                  </a:lnTo>
                  <a:lnTo>
                    <a:pt x="118822" y="18430"/>
                  </a:lnTo>
                  <a:lnTo>
                    <a:pt x="111185" y="20022"/>
                  </a:lnTo>
                  <a:close/>
                </a:path>
                <a:path w="603250" h="109854">
                  <a:moveTo>
                    <a:pt x="147852" y="14959"/>
                  </a:moveTo>
                  <a:lnTo>
                    <a:pt x="146906" y="703"/>
                  </a:lnTo>
                  <a:lnTo>
                    <a:pt x="155078" y="161"/>
                  </a:lnTo>
                  <a:lnTo>
                    <a:pt x="163202" y="0"/>
                  </a:lnTo>
                  <a:lnTo>
                    <a:pt x="169128" y="161"/>
                  </a:lnTo>
                  <a:lnTo>
                    <a:pt x="171281" y="161"/>
                  </a:lnTo>
                  <a:lnTo>
                    <a:pt x="170896" y="14294"/>
                  </a:lnTo>
                  <a:lnTo>
                    <a:pt x="163258" y="14294"/>
                  </a:lnTo>
                  <a:lnTo>
                    <a:pt x="155579" y="14446"/>
                  </a:lnTo>
                  <a:lnTo>
                    <a:pt x="147852" y="14959"/>
                  </a:lnTo>
                  <a:close/>
                </a:path>
                <a:path w="603250" h="109854">
                  <a:moveTo>
                    <a:pt x="170892" y="14446"/>
                  </a:moveTo>
                  <a:lnTo>
                    <a:pt x="168863" y="14446"/>
                  </a:lnTo>
                  <a:lnTo>
                    <a:pt x="163258" y="14294"/>
                  </a:lnTo>
                  <a:lnTo>
                    <a:pt x="170896" y="14294"/>
                  </a:lnTo>
                  <a:lnTo>
                    <a:pt x="170892" y="14446"/>
                  </a:lnTo>
                  <a:close/>
                </a:path>
                <a:path w="603250" h="109854">
                  <a:moveTo>
                    <a:pt x="207623" y="18345"/>
                  </a:moveTo>
                  <a:lnTo>
                    <a:pt x="200048" y="16954"/>
                  </a:lnTo>
                  <a:lnTo>
                    <a:pt x="192427" y="15932"/>
                  </a:lnTo>
                  <a:lnTo>
                    <a:pt x="184761" y="15279"/>
                  </a:lnTo>
                  <a:lnTo>
                    <a:pt x="185697" y="4292"/>
                  </a:lnTo>
                  <a:lnTo>
                    <a:pt x="185823" y="2819"/>
                  </a:lnTo>
                  <a:lnTo>
                    <a:pt x="185915" y="1736"/>
                  </a:lnTo>
                  <a:lnTo>
                    <a:pt x="185974" y="1044"/>
                  </a:lnTo>
                  <a:lnTo>
                    <a:pt x="194099" y="1736"/>
                  </a:lnTo>
                  <a:lnTo>
                    <a:pt x="202175" y="2819"/>
                  </a:lnTo>
                  <a:lnTo>
                    <a:pt x="210203" y="4292"/>
                  </a:lnTo>
                  <a:lnTo>
                    <a:pt x="207623" y="18345"/>
                  </a:lnTo>
                  <a:close/>
                </a:path>
                <a:path w="603250" h="109854">
                  <a:moveTo>
                    <a:pt x="243377" y="27764"/>
                  </a:moveTo>
                  <a:lnTo>
                    <a:pt x="236017" y="25226"/>
                  </a:lnTo>
                  <a:lnTo>
                    <a:pt x="228612" y="23050"/>
                  </a:lnTo>
                  <a:lnTo>
                    <a:pt x="221164" y="21236"/>
                  </a:lnTo>
                  <a:lnTo>
                    <a:pt x="224545" y="7354"/>
                  </a:lnTo>
                  <a:lnTo>
                    <a:pt x="232424" y="9273"/>
                  </a:lnTo>
                  <a:lnTo>
                    <a:pt x="240254" y="11574"/>
                  </a:lnTo>
                  <a:lnTo>
                    <a:pt x="248035" y="14257"/>
                  </a:lnTo>
                  <a:lnTo>
                    <a:pt x="243377" y="27764"/>
                  </a:lnTo>
                  <a:close/>
                </a:path>
                <a:path w="603250" h="109854">
                  <a:moveTo>
                    <a:pt x="277523" y="42293"/>
                  </a:moveTo>
                  <a:lnTo>
                    <a:pt x="270494" y="38725"/>
                  </a:lnTo>
                  <a:lnTo>
                    <a:pt x="263425" y="35499"/>
                  </a:lnTo>
                  <a:lnTo>
                    <a:pt x="256315" y="32616"/>
                  </a:lnTo>
                  <a:lnTo>
                    <a:pt x="261683" y="19376"/>
                  </a:lnTo>
                  <a:lnTo>
                    <a:pt x="269166" y="22410"/>
                  </a:lnTo>
                  <a:lnTo>
                    <a:pt x="276601" y="25802"/>
                  </a:lnTo>
                  <a:lnTo>
                    <a:pt x="283991" y="29553"/>
                  </a:lnTo>
                  <a:lnTo>
                    <a:pt x="277523" y="42293"/>
                  </a:lnTo>
                  <a:close/>
                </a:path>
                <a:path w="603250" h="109854">
                  <a:moveTo>
                    <a:pt x="309760" y="61247"/>
                  </a:moveTo>
                  <a:lnTo>
                    <a:pt x="302684" y="56531"/>
                  </a:lnTo>
                  <a:lnTo>
                    <a:pt x="296190" y="52524"/>
                  </a:lnTo>
                  <a:lnTo>
                    <a:pt x="289661" y="48818"/>
                  </a:lnTo>
                  <a:lnTo>
                    <a:pt x="296715" y="36393"/>
                  </a:lnTo>
                  <a:lnTo>
                    <a:pt x="303541" y="40268"/>
                  </a:lnTo>
                  <a:lnTo>
                    <a:pt x="310326" y="44454"/>
                  </a:lnTo>
                  <a:lnTo>
                    <a:pt x="317675" y="49352"/>
                  </a:lnTo>
                  <a:lnTo>
                    <a:pt x="309760" y="61247"/>
                  </a:lnTo>
                  <a:close/>
                </a:path>
                <a:path w="603250" h="109854">
                  <a:moveTo>
                    <a:pt x="343380" y="80982"/>
                  </a:moveTo>
                  <a:lnTo>
                    <a:pt x="336368" y="77404"/>
                  </a:lnTo>
                  <a:lnTo>
                    <a:pt x="329360" y="73492"/>
                  </a:lnTo>
                  <a:lnTo>
                    <a:pt x="322355" y="69245"/>
                  </a:lnTo>
                  <a:lnTo>
                    <a:pt x="329762" y="57027"/>
                  </a:lnTo>
                  <a:lnTo>
                    <a:pt x="336468" y="61093"/>
                  </a:lnTo>
                  <a:lnTo>
                    <a:pt x="343172" y="64836"/>
                  </a:lnTo>
                  <a:lnTo>
                    <a:pt x="349874" y="68255"/>
                  </a:lnTo>
                  <a:lnTo>
                    <a:pt x="343380" y="80982"/>
                  </a:lnTo>
                  <a:close/>
                </a:path>
                <a:path w="603250" h="109854">
                  <a:moveTo>
                    <a:pt x="379304" y="96375"/>
                  </a:moveTo>
                  <a:lnTo>
                    <a:pt x="371779" y="93765"/>
                  </a:lnTo>
                  <a:lnTo>
                    <a:pt x="364256" y="90770"/>
                  </a:lnTo>
                  <a:lnTo>
                    <a:pt x="356736" y="87391"/>
                  </a:lnTo>
                  <a:lnTo>
                    <a:pt x="362593" y="74359"/>
                  </a:lnTo>
                  <a:lnTo>
                    <a:pt x="369728" y="77565"/>
                  </a:lnTo>
                  <a:lnTo>
                    <a:pt x="376859" y="80405"/>
                  </a:lnTo>
                  <a:lnTo>
                    <a:pt x="383986" y="82877"/>
                  </a:lnTo>
                  <a:lnTo>
                    <a:pt x="379304" y="96375"/>
                  </a:lnTo>
                  <a:close/>
                </a:path>
                <a:path w="603250" h="109854">
                  <a:moveTo>
                    <a:pt x="417228" y="106270"/>
                  </a:moveTo>
                  <a:lnTo>
                    <a:pt x="409287" y="104880"/>
                  </a:lnTo>
                  <a:lnTo>
                    <a:pt x="401349" y="103062"/>
                  </a:lnTo>
                  <a:lnTo>
                    <a:pt x="393414" y="100818"/>
                  </a:lnTo>
                  <a:lnTo>
                    <a:pt x="397303" y="87070"/>
                  </a:lnTo>
                  <a:lnTo>
                    <a:pt x="404768" y="89182"/>
                  </a:lnTo>
                  <a:lnTo>
                    <a:pt x="412231" y="90891"/>
                  </a:lnTo>
                  <a:lnTo>
                    <a:pt x="419692" y="92197"/>
                  </a:lnTo>
                  <a:lnTo>
                    <a:pt x="417228" y="106270"/>
                  </a:lnTo>
                  <a:close/>
                </a:path>
                <a:path w="603250" h="109854">
                  <a:moveTo>
                    <a:pt x="456393" y="109661"/>
                  </a:moveTo>
                  <a:lnTo>
                    <a:pt x="447936" y="109661"/>
                  </a:lnTo>
                  <a:lnTo>
                    <a:pt x="440047" y="109239"/>
                  </a:lnTo>
                  <a:lnTo>
                    <a:pt x="431876" y="108350"/>
                  </a:lnTo>
                  <a:lnTo>
                    <a:pt x="433289" y="95374"/>
                  </a:lnTo>
                  <a:lnTo>
                    <a:pt x="433332" y="94979"/>
                  </a:lnTo>
                  <a:lnTo>
                    <a:pt x="433422" y="94146"/>
                  </a:lnTo>
                  <a:lnTo>
                    <a:pt x="441071" y="94979"/>
                  </a:lnTo>
                  <a:lnTo>
                    <a:pt x="448454" y="95374"/>
                  </a:lnTo>
                  <a:lnTo>
                    <a:pt x="456366" y="95374"/>
                  </a:lnTo>
                  <a:lnTo>
                    <a:pt x="456393" y="109661"/>
                  </a:lnTo>
                  <a:close/>
                </a:path>
                <a:path w="603250" h="109854">
                  <a:moveTo>
                    <a:pt x="471104" y="109145"/>
                  </a:moveTo>
                  <a:lnTo>
                    <a:pt x="470131" y="94891"/>
                  </a:lnTo>
                  <a:lnTo>
                    <a:pt x="477759" y="94370"/>
                  </a:lnTo>
                  <a:lnTo>
                    <a:pt x="485389" y="93428"/>
                  </a:lnTo>
                  <a:lnTo>
                    <a:pt x="493021" y="92064"/>
                  </a:lnTo>
                  <a:lnTo>
                    <a:pt x="495534" y="106129"/>
                  </a:lnTo>
                  <a:lnTo>
                    <a:pt x="487392" y="107584"/>
                  </a:lnTo>
                  <a:lnTo>
                    <a:pt x="479248" y="108589"/>
                  </a:lnTo>
                  <a:lnTo>
                    <a:pt x="471104" y="109145"/>
                  </a:lnTo>
                  <a:close/>
                </a:path>
                <a:path w="603250" h="109854">
                  <a:moveTo>
                    <a:pt x="509828" y="103112"/>
                  </a:moveTo>
                  <a:lnTo>
                    <a:pt x="506449" y="89230"/>
                  </a:lnTo>
                  <a:lnTo>
                    <a:pt x="513861" y="87426"/>
                  </a:lnTo>
                  <a:lnTo>
                    <a:pt x="521275" y="85225"/>
                  </a:lnTo>
                  <a:lnTo>
                    <a:pt x="528693" y="82627"/>
                  </a:lnTo>
                  <a:lnTo>
                    <a:pt x="533416" y="96111"/>
                  </a:lnTo>
                  <a:lnTo>
                    <a:pt x="525557" y="98864"/>
                  </a:lnTo>
                  <a:lnTo>
                    <a:pt x="517694" y="101198"/>
                  </a:lnTo>
                  <a:lnTo>
                    <a:pt x="509828" y="103112"/>
                  </a:lnTo>
                  <a:close/>
                </a:path>
                <a:path w="603250" h="109854">
                  <a:moveTo>
                    <a:pt x="546964" y="90949"/>
                  </a:moveTo>
                  <a:lnTo>
                    <a:pt x="541523" y="77738"/>
                  </a:lnTo>
                  <a:lnTo>
                    <a:pt x="548599" y="74824"/>
                  </a:lnTo>
                  <a:lnTo>
                    <a:pt x="555679" y="71548"/>
                  </a:lnTo>
                  <a:lnTo>
                    <a:pt x="562763" y="67910"/>
                  </a:lnTo>
                  <a:lnTo>
                    <a:pt x="569289" y="80620"/>
                  </a:lnTo>
                  <a:lnTo>
                    <a:pt x="561850" y="84440"/>
                  </a:lnTo>
                  <a:lnTo>
                    <a:pt x="554408" y="87883"/>
                  </a:lnTo>
                  <a:lnTo>
                    <a:pt x="546964" y="90949"/>
                  </a:lnTo>
                  <a:close/>
                </a:path>
                <a:path w="603250" h="109854">
                  <a:moveTo>
                    <a:pt x="581910" y="73777"/>
                  </a:moveTo>
                  <a:lnTo>
                    <a:pt x="574824" y="61370"/>
                  </a:lnTo>
                  <a:lnTo>
                    <a:pt x="581510" y="57552"/>
                  </a:lnTo>
                  <a:lnTo>
                    <a:pt x="588200" y="53412"/>
                  </a:lnTo>
                  <a:lnTo>
                    <a:pt x="594894" y="48949"/>
                  </a:lnTo>
                  <a:lnTo>
                    <a:pt x="602819" y="60837"/>
                  </a:lnTo>
                  <a:lnTo>
                    <a:pt x="595852" y="65481"/>
                  </a:lnTo>
                  <a:lnTo>
                    <a:pt x="588882" y="69795"/>
                  </a:lnTo>
                  <a:lnTo>
                    <a:pt x="581910" y="73777"/>
                  </a:lnTo>
                  <a:close/>
                </a:path>
              </a:pathLst>
            </a:custGeom>
            <a:solidFill>
              <a:srgbClr val="B91A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264025" y="5892553"/>
            <a:ext cx="1472565" cy="1117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50" spc="-25">
                <a:solidFill>
                  <a:srgbClr val="B91A1A"/>
                </a:solidFill>
                <a:latin typeface="Rubik"/>
                <a:cs typeface="Rubik"/>
              </a:rPr>
              <a:t>SELECT</a:t>
            </a:r>
            <a:r>
              <a:rPr dirty="0" sz="550" spc="-10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550">
                <a:solidFill>
                  <a:srgbClr val="B91A1A"/>
                </a:solidFill>
                <a:latin typeface="Rubik"/>
                <a:cs typeface="Rubik"/>
              </a:rPr>
              <a:t>*</a:t>
            </a:r>
            <a:r>
              <a:rPr dirty="0" sz="550" spc="-10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550">
                <a:solidFill>
                  <a:srgbClr val="B91A1A"/>
                </a:solidFill>
                <a:latin typeface="Rubik"/>
                <a:cs typeface="Rubik"/>
              </a:rPr>
              <a:t>FROM</a:t>
            </a:r>
            <a:r>
              <a:rPr dirty="0" sz="550" spc="30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550">
                <a:solidFill>
                  <a:srgbClr val="B91A1A"/>
                </a:solidFill>
                <a:latin typeface="Rubik"/>
                <a:cs typeface="Rubik"/>
              </a:rPr>
              <a:t>users</a:t>
            </a:r>
            <a:r>
              <a:rPr dirty="0" sz="550" spc="25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550" spc="-10">
                <a:solidFill>
                  <a:srgbClr val="B91A1A"/>
                </a:solidFill>
                <a:latin typeface="Rubik"/>
                <a:cs typeface="Rubik"/>
              </a:rPr>
              <a:t>WHERE</a:t>
            </a:r>
            <a:r>
              <a:rPr dirty="0" sz="550" spc="-20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550">
                <a:solidFill>
                  <a:srgbClr val="B91A1A"/>
                </a:solidFill>
                <a:latin typeface="Rubik"/>
                <a:cs typeface="Rubik"/>
              </a:rPr>
              <a:t>id</a:t>
            </a:r>
            <a:r>
              <a:rPr dirty="0" sz="550">
                <a:solidFill>
                  <a:srgbClr val="B91A1A"/>
                </a:solidFill>
                <a:latin typeface="Eras Medium ITC"/>
                <a:cs typeface="Eras Medium ITC"/>
              </a:rPr>
              <a:t>=</a:t>
            </a:r>
            <a:r>
              <a:rPr dirty="0" sz="550">
                <a:solidFill>
                  <a:srgbClr val="B91A1A"/>
                </a:solidFill>
                <a:latin typeface="Rubik"/>
                <a:cs typeface="Rubik"/>
              </a:rPr>
              <a:t>'1'</a:t>
            </a:r>
            <a:r>
              <a:rPr dirty="0" sz="550" spc="30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550">
                <a:solidFill>
                  <a:srgbClr val="B91A1A"/>
                </a:solidFill>
                <a:latin typeface="Rubik"/>
                <a:cs typeface="Rubik"/>
              </a:rPr>
              <a:t>OR</a:t>
            </a:r>
            <a:r>
              <a:rPr dirty="0" sz="550" spc="25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550" spc="-10">
                <a:solidFill>
                  <a:srgbClr val="B91A1A"/>
                </a:solidFill>
                <a:latin typeface="Rubik"/>
                <a:cs typeface="Rubik"/>
              </a:rPr>
              <a:t>'1'</a:t>
            </a:r>
            <a:r>
              <a:rPr dirty="0" sz="550" spc="-10">
                <a:solidFill>
                  <a:srgbClr val="B91A1A"/>
                </a:solidFill>
                <a:latin typeface="Eras Medium ITC"/>
                <a:cs typeface="Eras Medium ITC"/>
              </a:rPr>
              <a:t>=</a:t>
            </a:r>
            <a:r>
              <a:rPr dirty="0" sz="550" spc="-10">
                <a:solidFill>
                  <a:srgbClr val="B91A1A"/>
                </a:solidFill>
                <a:latin typeface="Rubik"/>
                <a:cs typeface="Rubik"/>
              </a:rPr>
              <a:t>'1';</a:t>
            </a:r>
            <a:endParaRPr sz="550">
              <a:latin typeface="Rubik"/>
              <a:cs typeface="Rubik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5095874" y="6000749"/>
            <a:ext cx="381000" cy="619125"/>
            <a:chOff x="5095874" y="6000749"/>
            <a:chExt cx="381000" cy="619125"/>
          </a:xfrm>
        </p:grpSpPr>
        <p:sp>
          <p:nvSpPr>
            <p:cNvPr id="25" name="object 25" descr=""/>
            <p:cNvSpPr/>
            <p:nvPr/>
          </p:nvSpPr>
          <p:spPr>
            <a:xfrm>
              <a:off x="5095874" y="6143624"/>
              <a:ext cx="381000" cy="476250"/>
            </a:xfrm>
            <a:custGeom>
              <a:avLst/>
              <a:gdLst/>
              <a:ahLst/>
              <a:cxnLst/>
              <a:rect l="l" t="t" r="r" b="b"/>
              <a:pathLst>
                <a:path w="381000" h="476250">
                  <a:moveTo>
                    <a:pt x="360345" y="476249"/>
                  </a:moveTo>
                  <a:lnTo>
                    <a:pt x="20654" y="476249"/>
                  </a:lnTo>
                  <a:lnTo>
                    <a:pt x="17617" y="475645"/>
                  </a:lnTo>
                  <a:lnTo>
                    <a:pt x="0" y="455595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360345" y="0"/>
                  </a:lnTo>
                  <a:lnTo>
                    <a:pt x="380999" y="20654"/>
                  </a:lnTo>
                  <a:lnTo>
                    <a:pt x="380999" y="455595"/>
                  </a:lnTo>
                  <a:lnTo>
                    <a:pt x="363382" y="475645"/>
                  </a:lnTo>
                  <a:lnTo>
                    <a:pt x="360345" y="476249"/>
                  </a:lnTo>
                  <a:close/>
                </a:path>
              </a:pathLst>
            </a:custGeom>
            <a:solidFill>
              <a:srgbClr val="6AA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095862" y="6191249"/>
              <a:ext cx="381000" cy="238125"/>
            </a:xfrm>
            <a:custGeom>
              <a:avLst/>
              <a:gdLst/>
              <a:ahLst/>
              <a:cxnLst/>
              <a:rect l="l" t="t" r="r" b="b"/>
              <a:pathLst>
                <a:path w="381000" h="238125">
                  <a:moveTo>
                    <a:pt x="381000" y="190500"/>
                  </a:moveTo>
                  <a:lnTo>
                    <a:pt x="0" y="190500"/>
                  </a:lnTo>
                  <a:lnTo>
                    <a:pt x="0" y="238125"/>
                  </a:lnTo>
                  <a:lnTo>
                    <a:pt x="381000" y="238125"/>
                  </a:lnTo>
                  <a:lnTo>
                    <a:pt x="381000" y="190500"/>
                  </a:lnTo>
                  <a:close/>
                </a:path>
                <a:path w="381000" h="238125">
                  <a:moveTo>
                    <a:pt x="381000" y="95250"/>
                  </a:moveTo>
                  <a:lnTo>
                    <a:pt x="0" y="95250"/>
                  </a:lnTo>
                  <a:lnTo>
                    <a:pt x="0" y="142875"/>
                  </a:lnTo>
                  <a:lnTo>
                    <a:pt x="381000" y="142875"/>
                  </a:lnTo>
                  <a:lnTo>
                    <a:pt x="381000" y="95250"/>
                  </a:lnTo>
                  <a:close/>
                </a:path>
                <a:path w="381000" h="238125">
                  <a:moveTo>
                    <a:pt x="3810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381000" y="47625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004067">
                <a:alpha val="2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4936" y="6000749"/>
              <a:ext cx="142874" cy="142874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5226049" y="6011616"/>
            <a:ext cx="118110" cy="1117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50" spc="-25">
                <a:solidFill>
                  <a:srgbClr val="FFFFFF"/>
                </a:solidFill>
                <a:latin typeface="Rubik"/>
                <a:cs typeface="Rubik"/>
              </a:rPr>
              <a:t>DB</a:t>
            </a:r>
            <a:endParaRPr sz="550">
              <a:latin typeface="Rubik"/>
              <a:cs typeface="Rubik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035674" y="5397500"/>
            <a:ext cx="12611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70">
                <a:solidFill>
                  <a:srgbClr val="07619C"/>
                </a:solidFill>
                <a:latin typeface="Lucida Sans"/>
                <a:cs typeface="Lucida Sans"/>
              </a:rPr>
              <a:t>Cross-</a:t>
            </a:r>
            <a:r>
              <a:rPr dirty="0" sz="900" spc="-50">
                <a:solidFill>
                  <a:srgbClr val="07619C"/>
                </a:solidFill>
                <a:latin typeface="Lucida Sans"/>
                <a:cs typeface="Lucida Sans"/>
              </a:rPr>
              <a:t>Site</a:t>
            </a:r>
            <a:r>
              <a:rPr dirty="0" sz="900" spc="-45">
                <a:solidFill>
                  <a:srgbClr val="07619C"/>
                </a:solidFill>
                <a:latin typeface="Lucida Sans"/>
                <a:cs typeface="Lucida Sans"/>
              </a:rPr>
              <a:t> </a:t>
            </a:r>
            <a:r>
              <a:rPr dirty="0" sz="900" spc="-55">
                <a:solidFill>
                  <a:srgbClr val="07619C"/>
                </a:solidFill>
                <a:latin typeface="Lucida Sans"/>
                <a:cs typeface="Lucida Sans"/>
              </a:rPr>
              <a:t>Scripting</a:t>
            </a:r>
            <a:r>
              <a:rPr dirty="0" sz="900" spc="10">
                <a:solidFill>
                  <a:srgbClr val="07619C"/>
                </a:solidFill>
                <a:latin typeface="Lucida Sans"/>
                <a:cs typeface="Lucida Sans"/>
              </a:rPr>
              <a:t> </a:t>
            </a:r>
            <a:r>
              <a:rPr dirty="0" sz="900" spc="-20">
                <a:solidFill>
                  <a:srgbClr val="07619C"/>
                </a:solidFill>
                <a:latin typeface="Lucida Sans"/>
                <a:cs typeface="Lucida Sans"/>
              </a:rPr>
              <a:t>(XSS)</a:t>
            </a:r>
            <a:endParaRPr sz="900">
              <a:latin typeface="Lucida Sans"/>
              <a:cs typeface="Lucida Sans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6000749" y="5715000"/>
            <a:ext cx="1004569" cy="690880"/>
            <a:chOff x="6000749" y="5715000"/>
            <a:chExt cx="1004569" cy="690880"/>
          </a:xfrm>
        </p:grpSpPr>
        <p:sp>
          <p:nvSpPr>
            <p:cNvPr id="31" name="object 31" descr=""/>
            <p:cNvSpPr/>
            <p:nvPr/>
          </p:nvSpPr>
          <p:spPr>
            <a:xfrm>
              <a:off x="6000749" y="5715000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8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CAE2F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095999" y="5834062"/>
              <a:ext cx="190500" cy="99060"/>
            </a:xfrm>
            <a:custGeom>
              <a:avLst/>
              <a:gdLst/>
              <a:ahLst/>
              <a:cxnLst/>
              <a:rect l="l" t="t" r="r" b="b"/>
              <a:pathLst>
                <a:path w="190500" h="99060">
                  <a:moveTo>
                    <a:pt x="0" y="0"/>
                  </a:moveTo>
                  <a:lnTo>
                    <a:pt x="190499" y="0"/>
                  </a:lnTo>
                </a:path>
                <a:path w="190500" h="99060">
                  <a:moveTo>
                    <a:pt x="0" y="47624"/>
                  </a:moveTo>
                  <a:lnTo>
                    <a:pt x="33527" y="81914"/>
                  </a:lnTo>
                  <a:lnTo>
                    <a:pt x="73913" y="99059"/>
                  </a:lnTo>
                  <a:lnTo>
                    <a:pt x="116585" y="99059"/>
                  </a:lnTo>
                  <a:lnTo>
                    <a:pt x="156971" y="81914"/>
                  </a:lnTo>
                  <a:lnTo>
                    <a:pt x="190499" y="47624"/>
                  </a:lnTo>
                </a:path>
              </a:pathLst>
            </a:custGeom>
            <a:ln w="14287">
              <a:solidFill>
                <a:srgbClr val="4E657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143624" y="5738812"/>
              <a:ext cx="95250" cy="47625"/>
            </a:xfrm>
            <a:custGeom>
              <a:avLst/>
              <a:gdLst/>
              <a:ahLst/>
              <a:cxnLst/>
              <a:rect l="l" t="t" r="r" b="b"/>
              <a:pathLst>
                <a:path w="95250" h="47625">
                  <a:moveTo>
                    <a:pt x="88355" y="47624"/>
                  </a:moveTo>
                  <a:lnTo>
                    <a:pt x="6894" y="47624"/>
                  </a:lnTo>
                  <a:lnTo>
                    <a:pt x="4649" y="46695"/>
                  </a:lnTo>
                  <a:lnTo>
                    <a:pt x="929" y="42975"/>
                  </a:lnTo>
                  <a:lnTo>
                    <a:pt x="0" y="40730"/>
                  </a:ln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9525" y="0"/>
                  </a:lnTo>
                  <a:lnTo>
                    <a:pt x="88355" y="0"/>
                  </a:lnTo>
                  <a:lnTo>
                    <a:pt x="90600" y="929"/>
                  </a:lnTo>
                  <a:lnTo>
                    <a:pt x="94320" y="4649"/>
                  </a:lnTo>
                  <a:lnTo>
                    <a:pt x="95249" y="6894"/>
                  </a:lnTo>
                  <a:lnTo>
                    <a:pt x="95249" y="40730"/>
                  </a:lnTo>
                  <a:lnTo>
                    <a:pt x="94320" y="42975"/>
                  </a:lnTo>
                  <a:lnTo>
                    <a:pt x="90600" y="46695"/>
                  </a:lnTo>
                  <a:lnTo>
                    <a:pt x="88355" y="47624"/>
                  </a:lnTo>
                  <a:close/>
                </a:path>
              </a:pathLst>
            </a:custGeom>
            <a:solidFill>
              <a:srgbClr val="4E657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000749" y="6143624"/>
              <a:ext cx="381000" cy="238125"/>
            </a:xfrm>
            <a:custGeom>
              <a:avLst/>
              <a:gdLst/>
              <a:ahLst/>
              <a:cxnLst/>
              <a:rect l="l" t="t" r="r" b="b"/>
              <a:pathLst>
                <a:path w="381000" h="238125">
                  <a:moveTo>
                    <a:pt x="374105" y="238124"/>
                  </a:moveTo>
                  <a:lnTo>
                    <a:pt x="6894" y="238124"/>
                  </a:lnTo>
                  <a:lnTo>
                    <a:pt x="4649" y="237194"/>
                  </a:lnTo>
                  <a:lnTo>
                    <a:pt x="929" y="233475"/>
                  </a:lnTo>
                  <a:lnTo>
                    <a:pt x="0" y="231230"/>
                  </a:ln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9525" y="0"/>
                  </a:lnTo>
                  <a:lnTo>
                    <a:pt x="374105" y="0"/>
                  </a:lnTo>
                  <a:lnTo>
                    <a:pt x="376350" y="929"/>
                  </a:lnTo>
                  <a:lnTo>
                    <a:pt x="380069" y="4649"/>
                  </a:lnTo>
                  <a:lnTo>
                    <a:pt x="380999" y="6894"/>
                  </a:lnTo>
                  <a:lnTo>
                    <a:pt x="380999" y="231230"/>
                  </a:lnTo>
                  <a:lnTo>
                    <a:pt x="380069" y="233475"/>
                  </a:lnTo>
                  <a:lnTo>
                    <a:pt x="376350" y="237194"/>
                  </a:lnTo>
                  <a:lnTo>
                    <a:pt x="374105" y="238124"/>
                  </a:lnTo>
                  <a:close/>
                </a:path>
              </a:pathLst>
            </a:custGeom>
            <a:solidFill>
              <a:srgbClr val="7E498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000749" y="6381749"/>
              <a:ext cx="381000" cy="24130"/>
            </a:xfrm>
            <a:custGeom>
              <a:avLst/>
              <a:gdLst/>
              <a:ahLst/>
              <a:cxnLst/>
              <a:rect l="l" t="t" r="r" b="b"/>
              <a:pathLst>
                <a:path w="381000" h="24129">
                  <a:moveTo>
                    <a:pt x="374105" y="23812"/>
                  </a:moveTo>
                  <a:lnTo>
                    <a:pt x="6894" y="23812"/>
                  </a:lnTo>
                  <a:lnTo>
                    <a:pt x="4649" y="22882"/>
                  </a:lnTo>
                  <a:lnTo>
                    <a:pt x="929" y="19162"/>
                  </a:lnTo>
                  <a:lnTo>
                    <a:pt x="0" y="16917"/>
                  </a:lnTo>
                  <a:lnTo>
                    <a:pt x="0" y="6894"/>
                  </a:lnTo>
                  <a:lnTo>
                    <a:pt x="929" y="4649"/>
                  </a:lnTo>
                  <a:lnTo>
                    <a:pt x="4649" y="929"/>
                  </a:lnTo>
                  <a:lnTo>
                    <a:pt x="6894" y="0"/>
                  </a:lnTo>
                  <a:lnTo>
                    <a:pt x="9525" y="0"/>
                  </a:lnTo>
                  <a:lnTo>
                    <a:pt x="374105" y="0"/>
                  </a:lnTo>
                  <a:lnTo>
                    <a:pt x="376350" y="929"/>
                  </a:lnTo>
                  <a:lnTo>
                    <a:pt x="380069" y="4649"/>
                  </a:lnTo>
                  <a:lnTo>
                    <a:pt x="380999" y="6894"/>
                  </a:lnTo>
                  <a:lnTo>
                    <a:pt x="380999" y="16917"/>
                  </a:lnTo>
                  <a:lnTo>
                    <a:pt x="380069" y="19162"/>
                  </a:lnTo>
                  <a:lnTo>
                    <a:pt x="376350" y="22882"/>
                  </a:lnTo>
                  <a:lnTo>
                    <a:pt x="374105" y="23812"/>
                  </a:lnTo>
                  <a:close/>
                </a:path>
              </a:pathLst>
            </a:custGeom>
            <a:solidFill>
              <a:srgbClr val="CD91D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402017" y="5993481"/>
              <a:ext cx="603250" cy="109855"/>
            </a:xfrm>
            <a:custGeom>
              <a:avLst/>
              <a:gdLst/>
              <a:ahLst/>
              <a:cxnLst/>
              <a:rect l="l" t="t" r="r" b="b"/>
              <a:pathLst>
                <a:path w="603250" h="109854">
                  <a:moveTo>
                    <a:pt x="7088" y="61095"/>
                  </a:moveTo>
                  <a:lnTo>
                    <a:pt x="0" y="48690"/>
                  </a:lnTo>
                  <a:lnTo>
                    <a:pt x="7260" y="44542"/>
                  </a:lnTo>
                  <a:lnTo>
                    <a:pt x="14490" y="40658"/>
                  </a:lnTo>
                  <a:lnTo>
                    <a:pt x="21689" y="37040"/>
                  </a:lnTo>
                  <a:lnTo>
                    <a:pt x="28104" y="49807"/>
                  </a:lnTo>
                  <a:lnTo>
                    <a:pt x="21133" y="53310"/>
                  </a:lnTo>
                  <a:lnTo>
                    <a:pt x="14127" y="57073"/>
                  </a:lnTo>
                  <a:lnTo>
                    <a:pt x="7088" y="61095"/>
                  </a:lnTo>
                  <a:close/>
                </a:path>
                <a:path w="603250" h="109854">
                  <a:moveTo>
                    <a:pt x="40602" y="43788"/>
                  </a:moveTo>
                  <a:lnTo>
                    <a:pt x="34626" y="30811"/>
                  </a:lnTo>
                  <a:lnTo>
                    <a:pt x="42136" y="27352"/>
                  </a:lnTo>
                  <a:lnTo>
                    <a:pt x="49611" y="24186"/>
                  </a:lnTo>
                  <a:lnTo>
                    <a:pt x="57052" y="21312"/>
                  </a:lnTo>
                  <a:lnTo>
                    <a:pt x="62199" y="34640"/>
                  </a:lnTo>
                  <a:lnTo>
                    <a:pt x="55037" y="37406"/>
                  </a:lnTo>
                  <a:lnTo>
                    <a:pt x="47838" y="40455"/>
                  </a:lnTo>
                  <a:lnTo>
                    <a:pt x="40602" y="43788"/>
                  </a:lnTo>
                  <a:close/>
                </a:path>
                <a:path w="603250" h="109854">
                  <a:moveTo>
                    <a:pt x="75330" y="29872"/>
                  </a:moveTo>
                  <a:lnTo>
                    <a:pt x="70733" y="16345"/>
                  </a:lnTo>
                  <a:lnTo>
                    <a:pt x="78519" y="13699"/>
                  </a:lnTo>
                  <a:lnTo>
                    <a:pt x="86267" y="11377"/>
                  </a:lnTo>
                  <a:lnTo>
                    <a:pt x="93976" y="9378"/>
                  </a:lnTo>
                  <a:lnTo>
                    <a:pt x="97562" y="23209"/>
                  </a:lnTo>
                  <a:lnTo>
                    <a:pt x="90193" y="25119"/>
                  </a:lnTo>
                  <a:lnTo>
                    <a:pt x="82782" y="27340"/>
                  </a:lnTo>
                  <a:lnTo>
                    <a:pt x="75330" y="29872"/>
                  </a:lnTo>
                  <a:close/>
                </a:path>
                <a:path w="603250" h="109854">
                  <a:moveTo>
                    <a:pt x="111185" y="20022"/>
                  </a:moveTo>
                  <a:lnTo>
                    <a:pt x="108270" y="6035"/>
                  </a:lnTo>
                  <a:lnTo>
                    <a:pt x="116302" y="4361"/>
                  </a:lnTo>
                  <a:lnTo>
                    <a:pt x="124293" y="3042"/>
                  </a:lnTo>
                  <a:lnTo>
                    <a:pt x="132242" y="2079"/>
                  </a:lnTo>
                  <a:lnTo>
                    <a:pt x="133960" y="16263"/>
                  </a:lnTo>
                  <a:lnTo>
                    <a:pt x="126414" y="17177"/>
                  </a:lnTo>
                  <a:lnTo>
                    <a:pt x="118822" y="18430"/>
                  </a:lnTo>
                  <a:lnTo>
                    <a:pt x="111185" y="20022"/>
                  </a:lnTo>
                  <a:close/>
                </a:path>
                <a:path w="603250" h="109854">
                  <a:moveTo>
                    <a:pt x="147852" y="14959"/>
                  </a:moveTo>
                  <a:lnTo>
                    <a:pt x="146906" y="703"/>
                  </a:lnTo>
                  <a:lnTo>
                    <a:pt x="155077" y="161"/>
                  </a:lnTo>
                  <a:lnTo>
                    <a:pt x="163201" y="0"/>
                  </a:lnTo>
                  <a:lnTo>
                    <a:pt x="169128" y="161"/>
                  </a:lnTo>
                  <a:lnTo>
                    <a:pt x="171280" y="161"/>
                  </a:lnTo>
                  <a:lnTo>
                    <a:pt x="170896" y="14294"/>
                  </a:lnTo>
                  <a:lnTo>
                    <a:pt x="163257" y="14294"/>
                  </a:lnTo>
                  <a:lnTo>
                    <a:pt x="155578" y="14446"/>
                  </a:lnTo>
                  <a:lnTo>
                    <a:pt x="147852" y="14959"/>
                  </a:lnTo>
                  <a:close/>
                </a:path>
                <a:path w="603250" h="109854">
                  <a:moveTo>
                    <a:pt x="170892" y="14446"/>
                  </a:moveTo>
                  <a:lnTo>
                    <a:pt x="168865" y="14446"/>
                  </a:lnTo>
                  <a:lnTo>
                    <a:pt x="163257" y="14294"/>
                  </a:lnTo>
                  <a:lnTo>
                    <a:pt x="170896" y="14294"/>
                  </a:lnTo>
                  <a:lnTo>
                    <a:pt x="170892" y="14446"/>
                  </a:lnTo>
                  <a:close/>
                </a:path>
                <a:path w="603250" h="109854">
                  <a:moveTo>
                    <a:pt x="207623" y="18345"/>
                  </a:moveTo>
                  <a:lnTo>
                    <a:pt x="200048" y="16954"/>
                  </a:lnTo>
                  <a:lnTo>
                    <a:pt x="192427" y="15933"/>
                  </a:lnTo>
                  <a:lnTo>
                    <a:pt x="184761" y="15279"/>
                  </a:lnTo>
                  <a:lnTo>
                    <a:pt x="185697" y="4292"/>
                  </a:lnTo>
                  <a:lnTo>
                    <a:pt x="185823" y="2819"/>
                  </a:lnTo>
                  <a:lnTo>
                    <a:pt x="185915" y="1736"/>
                  </a:lnTo>
                  <a:lnTo>
                    <a:pt x="185974" y="1044"/>
                  </a:lnTo>
                  <a:lnTo>
                    <a:pt x="194099" y="1736"/>
                  </a:lnTo>
                  <a:lnTo>
                    <a:pt x="202176" y="2819"/>
                  </a:lnTo>
                  <a:lnTo>
                    <a:pt x="210203" y="4292"/>
                  </a:lnTo>
                  <a:lnTo>
                    <a:pt x="207623" y="18345"/>
                  </a:lnTo>
                  <a:close/>
                </a:path>
                <a:path w="603250" h="109854">
                  <a:moveTo>
                    <a:pt x="243377" y="27764"/>
                  </a:moveTo>
                  <a:lnTo>
                    <a:pt x="236015" y="25226"/>
                  </a:lnTo>
                  <a:lnTo>
                    <a:pt x="228611" y="23050"/>
                  </a:lnTo>
                  <a:lnTo>
                    <a:pt x="221164" y="21236"/>
                  </a:lnTo>
                  <a:lnTo>
                    <a:pt x="224545" y="7354"/>
                  </a:lnTo>
                  <a:lnTo>
                    <a:pt x="232423" y="9273"/>
                  </a:lnTo>
                  <a:lnTo>
                    <a:pt x="240253" y="11574"/>
                  </a:lnTo>
                  <a:lnTo>
                    <a:pt x="248035" y="14257"/>
                  </a:lnTo>
                  <a:lnTo>
                    <a:pt x="243377" y="27764"/>
                  </a:lnTo>
                  <a:close/>
                </a:path>
                <a:path w="603250" h="109854">
                  <a:moveTo>
                    <a:pt x="277523" y="42293"/>
                  </a:moveTo>
                  <a:lnTo>
                    <a:pt x="270495" y="38725"/>
                  </a:lnTo>
                  <a:lnTo>
                    <a:pt x="263425" y="35499"/>
                  </a:lnTo>
                  <a:lnTo>
                    <a:pt x="256315" y="32616"/>
                  </a:lnTo>
                  <a:lnTo>
                    <a:pt x="261683" y="19376"/>
                  </a:lnTo>
                  <a:lnTo>
                    <a:pt x="269166" y="22410"/>
                  </a:lnTo>
                  <a:lnTo>
                    <a:pt x="276601" y="25802"/>
                  </a:lnTo>
                  <a:lnTo>
                    <a:pt x="283991" y="29553"/>
                  </a:lnTo>
                  <a:lnTo>
                    <a:pt x="277523" y="42293"/>
                  </a:lnTo>
                  <a:close/>
                </a:path>
                <a:path w="603250" h="109854">
                  <a:moveTo>
                    <a:pt x="309761" y="61248"/>
                  </a:moveTo>
                  <a:lnTo>
                    <a:pt x="302684" y="56531"/>
                  </a:lnTo>
                  <a:lnTo>
                    <a:pt x="296190" y="52525"/>
                  </a:lnTo>
                  <a:lnTo>
                    <a:pt x="289661" y="48818"/>
                  </a:lnTo>
                  <a:lnTo>
                    <a:pt x="296715" y="36393"/>
                  </a:lnTo>
                  <a:lnTo>
                    <a:pt x="303540" y="40268"/>
                  </a:lnTo>
                  <a:lnTo>
                    <a:pt x="310325" y="44453"/>
                  </a:lnTo>
                  <a:lnTo>
                    <a:pt x="317673" y="49351"/>
                  </a:lnTo>
                  <a:lnTo>
                    <a:pt x="309761" y="61248"/>
                  </a:lnTo>
                  <a:close/>
                </a:path>
                <a:path w="603250" h="109854">
                  <a:moveTo>
                    <a:pt x="343380" y="80982"/>
                  </a:moveTo>
                  <a:lnTo>
                    <a:pt x="336368" y="77404"/>
                  </a:lnTo>
                  <a:lnTo>
                    <a:pt x="329360" y="73492"/>
                  </a:lnTo>
                  <a:lnTo>
                    <a:pt x="322355" y="69245"/>
                  </a:lnTo>
                  <a:lnTo>
                    <a:pt x="329762" y="57027"/>
                  </a:lnTo>
                  <a:lnTo>
                    <a:pt x="336470" y="61094"/>
                  </a:lnTo>
                  <a:lnTo>
                    <a:pt x="343174" y="64837"/>
                  </a:lnTo>
                  <a:lnTo>
                    <a:pt x="349874" y="68256"/>
                  </a:lnTo>
                  <a:lnTo>
                    <a:pt x="343380" y="80982"/>
                  </a:lnTo>
                  <a:close/>
                </a:path>
                <a:path w="603250" h="109854">
                  <a:moveTo>
                    <a:pt x="379304" y="96375"/>
                  </a:moveTo>
                  <a:lnTo>
                    <a:pt x="371778" y="93765"/>
                  </a:lnTo>
                  <a:lnTo>
                    <a:pt x="364256" y="90770"/>
                  </a:lnTo>
                  <a:lnTo>
                    <a:pt x="356736" y="87390"/>
                  </a:lnTo>
                  <a:lnTo>
                    <a:pt x="362593" y="74359"/>
                  </a:lnTo>
                  <a:lnTo>
                    <a:pt x="369728" y="77565"/>
                  </a:lnTo>
                  <a:lnTo>
                    <a:pt x="376859" y="80404"/>
                  </a:lnTo>
                  <a:lnTo>
                    <a:pt x="383986" y="82877"/>
                  </a:lnTo>
                  <a:lnTo>
                    <a:pt x="379304" y="96375"/>
                  </a:lnTo>
                  <a:close/>
                </a:path>
                <a:path w="603250" h="109854">
                  <a:moveTo>
                    <a:pt x="417228" y="106270"/>
                  </a:moveTo>
                  <a:lnTo>
                    <a:pt x="409287" y="104880"/>
                  </a:lnTo>
                  <a:lnTo>
                    <a:pt x="401349" y="103062"/>
                  </a:lnTo>
                  <a:lnTo>
                    <a:pt x="393414" y="100818"/>
                  </a:lnTo>
                  <a:lnTo>
                    <a:pt x="397303" y="87070"/>
                  </a:lnTo>
                  <a:lnTo>
                    <a:pt x="404769" y="89182"/>
                  </a:lnTo>
                  <a:lnTo>
                    <a:pt x="412232" y="90891"/>
                  </a:lnTo>
                  <a:lnTo>
                    <a:pt x="419692" y="92197"/>
                  </a:lnTo>
                  <a:lnTo>
                    <a:pt x="417228" y="106270"/>
                  </a:lnTo>
                  <a:close/>
                </a:path>
                <a:path w="603250" h="109854">
                  <a:moveTo>
                    <a:pt x="456393" y="109661"/>
                  </a:moveTo>
                  <a:lnTo>
                    <a:pt x="447935" y="109661"/>
                  </a:lnTo>
                  <a:lnTo>
                    <a:pt x="440047" y="109239"/>
                  </a:lnTo>
                  <a:lnTo>
                    <a:pt x="431876" y="108350"/>
                  </a:lnTo>
                  <a:lnTo>
                    <a:pt x="433289" y="95374"/>
                  </a:lnTo>
                  <a:lnTo>
                    <a:pt x="433332" y="94979"/>
                  </a:lnTo>
                  <a:lnTo>
                    <a:pt x="433422" y="94146"/>
                  </a:lnTo>
                  <a:lnTo>
                    <a:pt x="441071" y="94979"/>
                  </a:lnTo>
                  <a:lnTo>
                    <a:pt x="448454" y="95374"/>
                  </a:lnTo>
                  <a:lnTo>
                    <a:pt x="456366" y="95374"/>
                  </a:lnTo>
                  <a:lnTo>
                    <a:pt x="456393" y="109661"/>
                  </a:lnTo>
                  <a:close/>
                </a:path>
                <a:path w="603250" h="109854">
                  <a:moveTo>
                    <a:pt x="471104" y="109145"/>
                  </a:moveTo>
                  <a:lnTo>
                    <a:pt x="470131" y="94891"/>
                  </a:lnTo>
                  <a:lnTo>
                    <a:pt x="477759" y="94370"/>
                  </a:lnTo>
                  <a:lnTo>
                    <a:pt x="485389" y="93428"/>
                  </a:lnTo>
                  <a:lnTo>
                    <a:pt x="493021" y="92064"/>
                  </a:lnTo>
                  <a:lnTo>
                    <a:pt x="495534" y="106129"/>
                  </a:lnTo>
                  <a:lnTo>
                    <a:pt x="487392" y="107583"/>
                  </a:lnTo>
                  <a:lnTo>
                    <a:pt x="479249" y="108589"/>
                  </a:lnTo>
                  <a:lnTo>
                    <a:pt x="471104" y="109145"/>
                  </a:lnTo>
                  <a:close/>
                </a:path>
                <a:path w="603250" h="109854">
                  <a:moveTo>
                    <a:pt x="509828" y="103112"/>
                  </a:moveTo>
                  <a:lnTo>
                    <a:pt x="506449" y="89230"/>
                  </a:lnTo>
                  <a:lnTo>
                    <a:pt x="513861" y="87426"/>
                  </a:lnTo>
                  <a:lnTo>
                    <a:pt x="521275" y="85225"/>
                  </a:lnTo>
                  <a:lnTo>
                    <a:pt x="528693" y="82627"/>
                  </a:lnTo>
                  <a:lnTo>
                    <a:pt x="533416" y="96111"/>
                  </a:lnTo>
                  <a:lnTo>
                    <a:pt x="525557" y="98864"/>
                  </a:lnTo>
                  <a:lnTo>
                    <a:pt x="517694" y="101198"/>
                  </a:lnTo>
                  <a:lnTo>
                    <a:pt x="509828" y="103112"/>
                  </a:lnTo>
                  <a:close/>
                </a:path>
                <a:path w="603250" h="109854">
                  <a:moveTo>
                    <a:pt x="546964" y="90949"/>
                  </a:moveTo>
                  <a:lnTo>
                    <a:pt x="541523" y="77738"/>
                  </a:lnTo>
                  <a:lnTo>
                    <a:pt x="548599" y="74823"/>
                  </a:lnTo>
                  <a:lnTo>
                    <a:pt x="555679" y="71547"/>
                  </a:lnTo>
                  <a:lnTo>
                    <a:pt x="562762" y="67910"/>
                  </a:lnTo>
                  <a:lnTo>
                    <a:pt x="569289" y="80620"/>
                  </a:lnTo>
                  <a:lnTo>
                    <a:pt x="561851" y="84440"/>
                  </a:lnTo>
                  <a:lnTo>
                    <a:pt x="554409" y="87882"/>
                  </a:lnTo>
                  <a:lnTo>
                    <a:pt x="546964" y="90949"/>
                  </a:lnTo>
                  <a:close/>
                </a:path>
                <a:path w="603250" h="109854">
                  <a:moveTo>
                    <a:pt x="581910" y="73777"/>
                  </a:moveTo>
                  <a:lnTo>
                    <a:pt x="574825" y="61370"/>
                  </a:lnTo>
                  <a:lnTo>
                    <a:pt x="581510" y="57551"/>
                  </a:lnTo>
                  <a:lnTo>
                    <a:pt x="588200" y="53411"/>
                  </a:lnTo>
                  <a:lnTo>
                    <a:pt x="594894" y="48949"/>
                  </a:lnTo>
                  <a:lnTo>
                    <a:pt x="602819" y="60837"/>
                  </a:lnTo>
                  <a:lnTo>
                    <a:pt x="595851" y="65482"/>
                  </a:lnTo>
                  <a:lnTo>
                    <a:pt x="588882" y="69795"/>
                  </a:lnTo>
                  <a:lnTo>
                    <a:pt x="581910" y="73777"/>
                  </a:lnTo>
                  <a:close/>
                </a:path>
              </a:pathLst>
            </a:custGeom>
            <a:solidFill>
              <a:srgbClr val="B91A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154737" y="5892553"/>
            <a:ext cx="1029969" cy="11176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550" spc="-10">
                <a:solidFill>
                  <a:srgbClr val="B91A1A"/>
                </a:solidFill>
                <a:latin typeface="Eras Medium ITC"/>
                <a:cs typeface="Eras Medium ITC"/>
              </a:rPr>
              <a:t>&lt;</a:t>
            </a:r>
            <a:r>
              <a:rPr dirty="0" sz="550" spc="-10">
                <a:solidFill>
                  <a:srgbClr val="B91A1A"/>
                </a:solidFill>
                <a:latin typeface="Rubik"/>
                <a:cs typeface="Rubik"/>
              </a:rPr>
              <a:t>script</a:t>
            </a:r>
            <a:r>
              <a:rPr dirty="0" sz="550" spc="-10">
                <a:solidFill>
                  <a:srgbClr val="B91A1A"/>
                </a:solidFill>
                <a:latin typeface="Eras Medium ITC"/>
                <a:cs typeface="Eras Medium ITC"/>
              </a:rPr>
              <a:t>&gt;</a:t>
            </a:r>
            <a:r>
              <a:rPr dirty="0" sz="550" spc="-10">
                <a:solidFill>
                  <a:srgbClr val="B91A1A"/>
                </a:solidFill>
                <a:latin typeface="Rubik"/>
                <a:cs typeface="Rubik"/>
              </a:rPr>
              <a:t>malicious</a:t>
            </a:r>
            <a:r>
              <a:rPr dirty="0" sz="550" spc="15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550" spc="-10">
                <a:solidFill>
                  <a:srgbClr val="B91A1A"/>
                </a:solidFill>
                <a:latin typeface="Rubik"/>
                <a:cs typeface="Rubik"/>
              </a:rPr>
              <a:t>code</a:t>
            </a:r>
            <a:r>
              <a:rPr dirty="0" sz="550" spc="-10">
                <a:solidFill>
                  <a:srgbClr val="B91A1A"/>
                </a:solidFill>
                <a:latin typeface="Eras Medium ITC"/>
                <a:cs typeface="Eras Medium ITC"/>
              </a:rPr>
              <a:t>&lt;</a:t>
            </a:r>
            <a:r>
              <a:rPr dirty="0" sz="550" spc="-10">
                <a:solidFill>
                  <a:srgbClr val="B91A1A"/>
                </a:solidFill>
                <a:latin typeface="Rubik"/>
                <a:cs typeface="Rubik"/>
              </a:rPr>
              <a:t>/script</a:t>
            </a:r>
            <a:r>
              <a:rPr dirty="0" sz="550" spc="-10">
                <a:solidFill>
                  <a:srgbClr val="B91A1A"/>
                </a:solidFill>
                <a:latin typeface="Eras Medium ITC"/>
                <a:cs typeface="Eras Medium ITC"/>
              </a:rPr>
              <a:t>&gt;</a:t>
            </a:r>
            <a:endParaRPr sz="550">
              <a:latin typeface="Eras Medium ITC"/>
              <a:cs typeface="Eras Medium ITC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4710112" y="6143624"/>
            <a:ext cx="2529205" cy="1000125"/>
            <a:chOff x="4710112" y="6143624"/>
            <a:chExt cx="2529205" cy="1000125"/>
          </a:xfrm>
        </p:grpSpPr>
        <p:sp>
          <p:nvSpPr>
            <p:cNvPr id="39" name="object 39" descr=""/>
            <p:cNvSpPr/>
            <p:nvPr/>
          </p:nvSpPr>
          <p:spPr>
            <a:xfrm>
              <a:off x="6762749" y="6143624"/>
              <a:ext cx="476250" cy="571500"/>
            </a:xfrm>
            <a:custGeom>
              <a:avLst/>
              <a:gdLst/>
              <a:ahLst/>
              <a:cxnLst/>
              <a:rect l="l" t="t" r="r" b="b"/>
              <a:pathLst>
                <a:path w="476250" h="571500">
                  <a:moveTo>
                    <a:pt x="455595" y="571499"/>
                  </a:moveTo>
                  <a:lnTo>
                    <a:pt x="20654" y="571499"/>
                  </a:lnTo>
                  <a:lnTo>
                    <a:pt x="17616" y="570895"/>
                  </a:lnTo>
                  <a:lnTo>
                    <a:pt x="0" y="550845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455595" y="0"/>
                  </a:lnTo>
                  <a:lnTo>
                    <a:pt x="476249" y="20654"/>
                  </a:lnTo>
                  <a:lnTo>
                    <a:pt x="476249" y="550845"/>
                  </a:lnTo>
                  <a:lnTo>
                    <a:pt x="458632" y="570895"/>
                  </a:lnTo>
                  <a:lnTo>
                    <a:pt x="455595" y="571499"/>
                  </a:lnTo>
                  <a:close/>
                </a:path>
              </a:pathLst>
            </a:custGeom>
            <a:solidFill>
              <a:srgbClr val="ECED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762749" y="6143624"/>
              <a:ext cx="476250" cy="95250"/>
            </a:xfrm>
            <a:custGeom>
              <a:avLst/>
              <a:gdLst/>
              <a:ahLst/>
              <a:cxnLst/>
              <a:rect l="l" t="t" r="r" b="b"/>
              <a:pathLst>
                <a:path w="476250" h="95250">
                  <a:moveTo>
                    <a:pt x="455595" y="95249"/>
                  </a:moveTo>
                  <a:lnTo>
                    <a:pt x="20654" y="95249"/>
                  </a:lnTo>
                  <a:lnTo>
                    <a:pt x="17616" y="94645"/>
                  </a:lnTo>
                  <a:lnTo>
                    <a:pt x="0" y="74595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23812" y="0"/>
                  </a:lnTo>
                  <a:lnTo>
                    <a:pt x="455595" y="0"/>
                  </a:lnTo>
                  <a:lnTo>
                    <a:pt x="476249" y="20654"/>
                  </a:lnTo>
                  <a:lnTo>
                    <a:pt x="476249" y="74595"/>
                  </a:lnTo>
                  <a:lnTo>
                    <a:pt x="458632" y="94645"/>
                  </a:lnTo>
                  <a:lnTo>
                    <a:pt x="455595" y="95249"/>
                  </a:lnTo>
                  <a:close/>
                </a:path>
              </a:pathLst>
            </a:custGeom>
            <a:solidFill>
              <a:srgbClr val="E6E7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167561" y="6167437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6970" y="47624"/>
                  </a:moveTo>
                  <a:lnTo>
                    <a:pt x="20654" y="47624"/>
                  </a:lnTo>
                  <a:lnTo>
                    <a:pt x="17617" y="47020"/>
                  </a:lnTo>
                  <a:lnTo>
                    <a:pt x="0" y="26970"/>
                  </a:lnTo>
                  <a:lnTo>
                    <a:pt x="0" y="20654"/>
                  </a:lnTo>
                  <a:lnTo>
                    <a:pt x="20654" y="0"/>
                  </a:lnTo>
                  <a:lnTo>
                    <a:pt x="26970" y="0"/>
                  </a:lnTo>
                  <a:lnTo>
                    <a:pt x="47625" y="23812"/>
                  </a:lnTo>
                  <a:lnTo>
                    <a:pt x="47624" y="26970"/>
                  </a:lnTo>
                  <a:lnTo>
                    <a:pt x="26970" y="47624"/>
                  </a:lnTo>
                  <a:close/>
                </a:path>
              </a:pathLst>
            </a:custGeom>
            <a:solidFill>
              <a:srgbClr val="70788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810374" y="6191249"/>
              <a:ext cx="285750" cy="24130"/>
            </a:xfrm>
            <a:custGeom>
              <a:avLst/>
              <a:gdLst/>
              <a:ahLst/>
              <a:cxnLst/>
              <a:rect l="l" t="t" r="r" b="b"/>
              <a:pathLst>
                <a:path w="285750" h="24129">
                  <a:moveTo>
                    <a:pt x="285749" y="23812"/>
                  </a:moveTo>
                  <a:lnTo>
                    <a:pt x="0" y="23812"/>
                  </a:lnTo>
                  <a:lnTo>
                    <a:pt x="0" y="0"/>
                  </a:lnTo>
                  <a:lnTo>
                    <a:pt x="285749" y="0"/>
                  </a:lnTo>
                  <a:lnTo>
                    <a:pt x="285749" y="23812"/>
                  </a:lnTo>
                  <a:close/>
                </a:path>
              </a:pathLst>
            </a:custGeom>
            <a:solidFill>
              <a:srgbClr val="707881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6810362" y="6286499"/>
              <a:ext cx="381000" cy="238125"/>
            </a:xfrm>
            <a:custGeom>
              <a:avLst/>
              <a:gdLst/>
              <a:ahLst/>
              <a:cxnLst/>
              <a:rect l="l" t="t" r="r" b="b"/>
              <a:pathLst>
                <a:path w="381000" h="238125">
                  <a:moveTo>
                    <a:pt x="381000" y="190500"/>
                  </a:moveTo>
                  <a:lnTo>
                    <a:pt x="0" y="190500"/>
                  </a:lnTo>
                  <a:lnTo>
                    <a:pt x="0" y="238125"/>
                  </a:lnTo>
                  <a:lnTo>
                    <a:pt x="381000" y="238125"/>
                  </a:lnTo>
                  <a:lnTo>
                    <a:pt x="381000" y="190500"/>
                  </a:lnTo>
                  <a:close/>
                </a:path>
                <a:path w="381000" h="238125">
                  <a:moveTo>
                    <a:pt x="381000" y="95250"/>
                  </a:moveTo>
                  <a:lnTo>
                    <a:pt x="0" y="95250"/>
                  </a:lnTo>
                  <a:lnTo>
                    <a:pt x="0" y="142875"/>
                  </a:lnTo>
                  <a:lnTo>
                    <a:pt x="381000" y="142875"/>
                  </a:lnTo>
                  <a:lnTo>
                    <a:pt x="381000" y="95250"/>
                  </a:lnTo>
                  <a:close/>
                </a:path>
                <a:path w="381000" h="238125">
                  <a:moveTo>
                    <a:pt x="381000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381000" y="47625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707881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0374" y="6572249"/>
              <a:ext cx="238124" cy="95249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6857999" y="685799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4" y="285749"/>
                  </a:moveTo>
                  <a:lnTo>
                    <a:pt x="101399" y="279599"/>
                  </a:lnTo>
                  <a:lnTo>
                    <a:pt x="63497" y="261670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7" y="94749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149893" y="171"/>
                  </a:lnTo>
                  <a:lnTo>
                    <a:pt x="190999" y="8348"/>
                  </a:lnTo>
                  <a:lnTo>
                    <a:pt x="227992" y="28120"/>
                  </a:lnTo>
                  <a:lnTo>
                    <a:pt x="257628" y="57756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578" y="149894"/>
                  </a:lnTo>
                  <a:lnTo>
                    <a:pt x="277401" y="191000"/>
                  </a:lnTo>
                  <a:lnTo>
                    <a:pt x="257628" y="227992"/>
                  </a:lnTo>
                  <a:lnTo>
                    <a:pt x="227992" y="257628"/>
                  </a:lnTo>
                  <a:lnTo>
                    <a:pt x="190999" y="277401"/>
                  </a:lnTo>
                  <a:lnTo>
                    <a:pt x="149893" y="285578"/>
                  </a:lnTo>
                  <a:lnTo>
                    <a:pt x="142874" y="285749"/>
                  </a:lnTo>
                  <a:close/>
                </a:path>
              </a:pathLst>
            </a:custGeom>
            <a:solidFill>
              <a:srgbClr val="F1F2F9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00861" y="6710362"/>
              <a:ext cx="211455" cy="388619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4714874" y="6619874"/>
              <a:ext cx="575945" cy="142875"/>
            </a:xfrm>
            <a:custGeom>
              <a:avLst/>
              <a:gdLst/>
              <a:ahLst/>
              <a:cxnLst/>
              <a:rect l="l" t="t" r="r" b="b"/>
              <a:pathLst>
                <a:path w="575945" h="142875">
                  <a:moveTo>
                    <a:pt x="571499" y="0"/>
                  </a:moveTo>
                  <a:lnTo>
                    <a:pt x="571499" y="47231"/>
                  </a:lnTo>
                  <a:lnTo>
                    <a:pt x="536863" y="85016"/>
                  </a:lnTo>
                  <a:lnTo>
                    <a:pt x="467590" y="113355"/>
                  </a:lnTo>
                  <a:lnTo>
                    <a:pt x="419965" y="123982"/>
                  </a:lnTo>
                  <a:lnTo>
                    <a:pt x="363681" y="132247"/>
                  </a:lnTo>
                  <a:lnTo>
                    <a:pt x="298738" y="138151"/>
                  </a:lnTo>
                  <a:lnTo>
                    <a:pt x="225136" y="141694"/>
                  </a:lnTo>
                  <a:lnTo>
                    <a:pt x="142874" y="142874"/>
                  </a:lnTo>
                  <a:lnTo>
                    <a:pt x="98226" y="136921"/>
                  </a:lnTo>
                  <a:lnTo>
                    <a:pt x="59531" y="119062"/>
                  </a:lnTo>
                  <a:lnTo>
                    <a:pt x="26789" y="89296"/>
                  </a:lnTo>
                  <a:lnTo>
                    <a:pt x="0" y="47624"/>
                  </a:lnTo>
                </a:path>
              </a:pathLst>
            </a:custGeom>
            <a:ln w="9524">
              <a:solidFill>
                <a:srgbClr val="B91A1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4712319" y="6662388"/>
              <a:ext cx="51435" cy="64135"/>
            </a:xfrm>
            <a:custGeom>
              <a:avLst/>
              <a:gdLst/>
              <a:ahLst/>
              <a:cxnLst/>
              <a:rect l="l" t="t" r="r" b="b"/>
              <a:pathLst>
                <a:path w="51435" h="64134">
                  <a:moveTo>
                    <a:pt x="51116" y="38337"/>
                  </a:moveTo>
                  <a:lnTo>
                    <a:pt x="0" y="63895"/>
                  </a:lnTo>
                  <a:lnTo>
                    <a:pt x="0" y="0"/>
                  </a:lnTo>
                  <a:lnTo>
                    <a:pt x="51116" y="38337"/>
                  </a:lnTo>
                  <a:close/>
                </a:path>
              </a:pathLst>
            </a:custGeom>
            <a:solidFill>
              <a:srgbClr val="B91A1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" name="object 49" descr=""/>
          <p:cNvSpPr txBox="1"/>
          <p:nvPr/>
        </p:nvSpPr>
        <p:spPr>
          <a:xfrm>
            <a:off x="4530725" y="6858625"/>
            <a:ext cx="463550" cy="123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35">
                <a:solidFill>
                  <a:srgbClr val="181B20"/>
                </a:solidFill>
                <a:latin typeface="Rubik"/>
                <a:cs typeface="Rubik"/>
              </a:rPr>
              <a:t>Data</a:t>
            </a:r>
            <a:r>
              <a:rPr dirty="0" sz="65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650" spc="-45">
                <a:solidFill>
                  <a:srgbClr val="181B20"/>
                </a:solidFill>
                <a:latin typeface="Rubik"/>
                <a:cs typeface="Rubik"/>
              </a:rPr>
              <a:t>Breach!</a:t>
            </a:r>
            <a:endParaRPr sz="650">
              <a:latin typeface="Rubik"/>
              <a:cs typeface="Rubik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6421437" y="6763375"/>
            <a:ext cx="492125" cy="1238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50" spc="-35">
                <a:solidFill>
                  <a:srgbClr val="181B20"/>
                </a:solidFill>
                <a:latin typeface="Rubik"/>
                <a:cs typeface="Rubik"/>
              </a:rPr>
              <a:t>Cookie</a:t>
            </a:r>
            <a:r>
              <a:rPr dirty="0" sz="650" spc="-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650" spc="-20">
                <a:solidFill>
                  <a:srgbClr val="181B20"/>
                </a:solidFill>
                <a:latin typeface="Rubik"/>
                <a:cs typeface="Rubik"/>
              </a:rPr>
              <a:t>Theft!</a:t>
            </a:r>
            <a:endParaRPr sz="650">
              <a:latin typeface="Rubik"/>
              <a:cs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38174"/>
            <a:ext cx="11430000" cy="7296150"/>
          </a:xfrm>
          <a:custGeom>
            <a:avLst/>
            <a:gdLst/>
            <a:ahLst/>
            <a:cxnLst/>
            <a:rect l="l" t="t" r="r" b="b"/>
            <a:pathLst>
              <a:path w="11430000" h="7296150">
                <a:moveTo>
                  <a:pt x="11391899" y="7296149"/>
                </a:moveTo>
                <a:lnTo>
                  <a:pt x="38099" y="7296149"/>
                </a:lnTo>
                <a:lnTo>
                  <a:pt x="30498" y="7295451"/>
                </a:lnTo>
                <a:lnTo>
                  <a:pt x="697" y="7265651"/>
                </a:lnTo>
                <a:lnTo>
                  <a:pt x="0" y="7258049"/>
                </a:lnTo>
                <a:lnTo>
                  <a:pt x="0" y="38099"/>
                </a:lnTo>
                <a:lnTo>
                  <a:pt x="23474" y="2789"/>
                </a:lnTo>
                <a:lnTo>
                  <a:pt x="38099" y="0"/>
                </a:lnTo>
                <a:lnTo>
                  <a:pt x="11391899" y="0"/>
                </a:lnTo>
                <a:lnTo>
                  <a:pt x="11427208" y="23473"/>
                </a:lnTo>
                <a:lnTo>
                  <a:pt x="11429999" y="38099"/>
                </a:lnTo>
                <a:lnTo>
                  <a:pt x="11429999" y="7258049"/>
                </a:lnTo>
                <a:lnTo>
                  <a:pt x="11406524" y="7293359"/>
                </a:lnTo>
                <a:lnTo>
                  <a:pt x="11391899" y="7296149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1275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pc="-245"/>
              <a:t>Technologies</a:t>
            </a:r>
            <a:r>
              <a:rPr dirty="0" spc="-140"/>
              <a:t> </a:t>
            </a:r>
            <a:r>
              <a:rPr dirty="0" spc="-60"/>
              <a:t>de</a:t>
            </a:r>
            <a:r>
              <a:rPr dirty="0" spc="-150"/>
              <a:t> </a:t>
            </a:r>
            <a:r>
              <a:rPr dirty="0" spc="-229"/>
              <a:t>sécurisation</a:t>
            </a:r>
            <a:r>
              <a:rPr dirty="0" spc="-160"/>
              <a:t> </a:t>
            </a:r>
            <a:r>
              <a:rPr dirty="0" spc="-350"/>
              <a:t>: </a:t>
            </a:r>
            <a:r>
              <a:rPr dirty="0" spc="-135"/>
              <a:t>Chiffrement</a:t>
            </a:r>
            <a:r>
              <a:rPr dirty="0" spc="-185"/>
              <a:t> </a:t>
            </a:r>
            <a:r>
              <a:rPr dirty="0" spc="-525"/>
              <a:t>AES</a:t>
            </a:r>
            <a:r>
              <a:rPr dirty="0" spc="-204"/>
              <a:t> </a:t>
            </a:r>
            <a:r>
              <a:rPr dirty="0"/>
              <a:t>et</a:t>
            </a:r>
            <a:r>
              <a:rPr dirty="0" spc="-175"/>
              <a:t> </a:t>
            </a:r>
            <a:r>
              <a:rPr dirty="0" spc="-60"/>
              <a:t>de</a:t>
            </a:r>
            <a:r>
              <a:rPr dirty="0" spc="-170"/>
              <a:t> </a:t>
            </a:r>
            <a:r>
              <a:rPr dirty="0" spc="-60"/>
              <a:t>bout</a:t>
            </a:r>
            <a:r>
              <a:rPr dirty="0" spc="-175"/>
              <a:t> </a:t>
            </a:r>
            <a:r>
              <a:rPr dirty="0" spc="-165"/>
              <a:t>en</a:t>
            </a:r>
            <a:r>
              <a:rPr dirty="0" spc="-185"/>
              <a:t> </a:t>
            </a:r>
            <a:r>
              <a:rPr dirty="0" spc="-20"/>
              <a:t>bout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228599" y="3209924"/>
            <a:ext cx="10972800" cy="4495800"/>
            <a:chOff x="228599" y="3209924"/>
            <a:chExt cx="10972800" cy="449580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8599" y="3209924"/>
              <a:ext cx="5372099" cy="449580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5829298" y="3209924"/>
              <a:ext cx="5372100" cy="2247900"/>
            </a:xfrm>
            <a:custGeom>
              <a:avLst/>
              <a:gdLst/>
              <a:ahLst/>
              <a:cxnLst/>
              <a:rect l="l" t="t" r="r" b="b"/>
              <a:pathLst>
                <a:path w="5372100" h="2247900">
                  <a:moveTo>
                    <a:pt x="5339051" y="2247899"/>
                  </a:moveTo>
                  <a:lnTo>
                    <a:pt x="33047" y="2247899"/>
                  </a:lnTo>
                  <a:lnTo>
                    <a:pt x="28187" y="2246932"/>
                  </a:lnTo>
                  <a:lnTo>
                    <a:pt x="966" y="2219711"/>
                  </a:lnTo>
                  <a:lnTo>
                    <a:pt x="0" y="2214851"/>
                  </a:lnTo>
                  <a:lnTo>
                    <a:pt x="0" y="2209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339051" y="0"/>
                  </a:lnTo>
                  <a:lnTo>
                    <a:pt x="5371132" y="28187"/>
                  </a:lnTo>
                  <a:lnTo>
                    <a:pt x="5372099" y="33047"/>
                  </a:lnTo>
                  <a:lnTo>
                    <a:pt x="5372099" y="2214851"/>
                  </a:lnTo>
                  <a:lnTo>
                    <a:pt x="5343912" y="2246932"/>
                  </a:lnTo>
                  <a:lnTo>
                    <a:pt x="5339051" y="2247899"/>
                  </a:lnTo>
                  <a:close/>
                </a:path>
              </a:pathLst>
            </a:custGeom>
            <a:solidFill>
              <a:srgbClr val="6AA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6045199" y="3444875"/>
            <a:ext cx="175895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45" b="1">
                <a:solidFill>
                  <a:srgbClr val="004067"/>
                </a:solidFill>
                <a:latin typeface="Arial"/>
                <a:cs typeface="Arial"/>
              </a:rPr>
              <a:t>Chiffrement</a:t>
            </a:r>
            <a:r>
              <a:rPr dirty="0" sz="1850" spc="-25" b="1">
                <a:solidFill>
                  <a:srgbClr val="004067"/>
                </a:solidFill>
                <a:latin typeface="Arial"/>
                <a:cs typeface="Arial"/>
              </a:rPr>
              <a:t> </a:t>
            </a:r>
            <a:r>
              <a:rPr dirty="0" sz="1850" spc="-165" b="1">
                <a:solidFill>
                  <a:srgbClr val="004067"/>
                </a:solidFill>
                <a:latin typeface="Arial"/>
                <a:cs typeface="Arial"/>
              </a:rPr>
              <a:t>AES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143612" y="4495799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100" y="473735"/>
                </a:moveTo>
                <a:lnTo>
                  <a:pt x="21577" y="457200"/>
                </a:lnTo>
                <a:lnTo>
                  <a:pt x="16522" y="457200"/>
                </a:lnTo>
                <a:lnTo>
                  <a:pt x="0" y="473735"/>
                </a:lnTo>
                <a:lnTo>
                  <a:pt x="0" y="478777"/>
                </a:lnTo>
                <a:lnTo>
                  <a:pt x="16522" y="495300"/>
                </a:lnTo>
                <a:lnTo>
                  <a:pt x="21577" y="495300"/>
                </a:lnTo>
                <a:lnTo>
                  <a:pt x="38100" y="478777"/>
                </a:lnTo>
                <a:lnTo>
                  <a:pt x="38100" y="476250"/>
                </a:lnTo>
                <a:lnTo>
                  <a:pt x="38100" y="473735"/>
                </a:lnTo>
                <a:close/>
              </a:path>
              <a:path w="38100" h="495300">
                <a:moveTo>
                  <a:pt x="38100" y="245135"/>
                </a:moveTo>
                <a:lnTo>
                  <a:pt x="21577" y="228600"/>
                </a:lnTo>
                <a:lnTo>
                  <a:pt x="16522" y="228600"/>
                </a:lnTo>
                <a:lnTo>
                  <a:pt x="0" y="245135"/>
                </a:lnTo>
                <a:lnTo>
                  <a:pt x="0" y="250177"/>
                </a:lnTo>
                <a:lnTo>
                  <a:pt x="16522" y="266700"/>
                </a:lnTo>
                <a:lnTo>
                  <a:pt x="21577" y="266700"/>
                </a:lnTo>
                <a:lnTo>
                  <a:pt x="38100" y="250177"/>
                </a:lnTo>
                <a:lnTo>
                  <a:pt x="38100" y="247650"/>
                </a:lnTo>
                <a:lnTo>
                  <a:pt x="38100" y="245135"/>
                </a:lnTo>
                <a:close/>
              </a:path>
              <a:path w="38100" h="4953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4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045199" y="3885257"/>
            <a:ext cx="4864735" cy="1168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45">
                <a:solidFill>
                  <a:srgbClr val="004067"/>
                </a:solidFill>
                <a:latin typeface="Rubik"/>
                <a:cs typeface="Rubik"/>
              </a:rPr>
              <a:t>Standard</a:t>
            </a:r>
            <a:r>
              <a:rPr dirty="0" sz="1200" spc="-3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004067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07619C"/>
                </a:solidFill>
                <a:latin typeface="Rubik"/>
                <a:cs typeface="Rubik"/>
              </a:rPr>
              <a:t>chiffrement</a:t>
            </a:r>
            <a:r>
              <a:rPr dirty="0" sz="1200" spc="-25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70">
                <a:solidFill>
                  <a:srgbClr val="07619C"/>
                </a:solidFill>
                <a:latin typeface="Rubik"/>
                <a:cs typeface="Rubik"/>
              </a:rPr>
              <a:t>avancé</a:t>
            </a:r>
            <a:r>
              <a:rPr dirty="0" sz="1200" spc="-25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004067"/>
                </a:solidFill>
                <a:latin typeface="Rubik"/>
                <a:cs typeface="Rubik"/>
              </a:rPr>
              <a:t>utilisant</a:t>
            </a:r>
            <a:r>
              <a:rPr dirty="0" sz="1200" spc="-2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004067"/>
                </a:solidFill>
                <a:latin typeface="Rubik"/>
                <a:cs typeface="Rubik"/>
              </a:rPr>
              <a:t>des</a:t>
            </a:r>
            <a:r>
              <a:rPr dirty="0" sz="1200" spc="1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clés</a:t>
            </a:r>
            <a:r>
              <a:rPr dirty="0" sz="1200" spc="1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004067"/>
                </a:solidFill>
                <a:latin typeface="Rubik"/>
                <a:cs typeface="Rubik"/>
              </a:rPr>
              <a:t>robustes</a:t>
            </a:r>
            <a:r>
              <a:rPr dirty="0" sz="1200" spc="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004067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128</a:t>
            </a:r>
            <a:r>
              <a:rPr dirty="0" sz="1200" spc="2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004067"/>
                </a:solidFill>
                <a:latin typeface="Rubik"/>
                <a:cs typeface="Rubik"/>
              </a:rPr>
              <a:t>à</a:t>
            </a: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004067"/>
                </a:solidFill>
                <a:latin typeface="Rubik"/>
                <a:cs typeface="Rubik"/>
              </a:rPr>
              <a:t>256 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bits.</a:t>
            </a:r>
            <a:endParaRPr sz="1200">
              <a:latin typeface="Rubik"/>
              <a:cs typeface="Rubik"/>
            </a:endParaRPr>
          </a:p>
          <a:p>
            <a:pPr marL="240665" marR="2020570">
              <a:lnSpc>
                <a:spcPct val="125000"/>
              </a:lnSpc>
            </a:pP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Résistant</a:t>
            </a:r>
            <a:r>
              <a:rPr dirty="0" sz="1200" spc="-2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004067"/>
                </a:solidFill>
                <a:latin typeface="Rubik"/>
                <a:cs typeface="Rubik"/>
              </a:rPr>
              <a:t>aux</a:t>
            </a:r>
            <a:r>
              <a:rPr dirty="0" sz="1200" spc="-2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004067"/>
                </a:solidFill>
                <a:latin typeface="Rubik"/>
                <a:cs typeface="Rubik"/>
              </a:rPr>
              <a:t>attaques</a:t>
            </a:r>
            <a:r>
              <a:rPr dirty="0" sz="1200" spc="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004067"/>
                </a:solidFill>
                <a:latin typeface="Rubik"/>
                <a:cs typeface="Rubik"/>
              </a:rPr>
              <a:t>par</a:t>
            </a:r>
            <a:r>
              <a:rPr dirty="0" sz="1200" spc="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004067"/>
                </a:solidFill>
                <a:latin typeface="Rubik"/>
                <a:cs typeface="Rubik"/>
              </a:rPr>
              <a:t>force</a:t>
            </a: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20">
                <a:solidFill>
                  <a:srgbClr val="004067"/>
                </a:solidFill>
                <a:latin typeface="Rubik"/>
                <a:cs typeface="Rubik"/>
              </a:rPr>
              <a:t>brute 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Utilisé</a:t>
            </a:r>
            <a:r>
              <a:rPr dirty="0" sz="1200" spc="-6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004067"/>
                </a:solidFill>
                <a:latin typeface="Rubik"/>
                <a:cs typeface="Rubik"/>
              </a:rPr>
              <a:t>par 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les</a:t>
            </a:r>
            <a:r>
              <a:rPr dirty="0" sz="1200" spc="-2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gouvernements</a:t>
            </a:r>
            <a:endParaRPr sz="1200">
              <a:latin typeface="Rubik"/>
              <a:cs typeface="Rubik"/>
            </a:endParaRPr>
          </a:p>
          <a:p>
            <a:pPr marL="240665">
              <a:lnSpc>
                <a:spcPct val="100000"/>
              </a:lnSpc>
              <a:spcBef>
                <a:spcPts val="360"/>
              </a:spcBef>
            </a:pP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Rapidité</a:t>
            </a:r>
            <a:r>
              <a:rPr dirty="0" sz="120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004067"/>
                </a:solidFill>
                <a:latin typeface="Rubik"/>
                <a:cs typeface="Rubik"/>
              </a:rPr>
              <a:t>d'exécution</a:t>
            </a:r>
            <a:r>
              <a:rPr dirty="0" sz="1200" spc="3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optimale</a:t>
            </a:r>
            <a:endParaRPr sz="1200">
              <a:latin typeface="Rubik"/>
              <a:cs typeface="Rubik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829298" y="5686424"/>
            <a:ext cx="5372100" cy="2019300"/>
          </a:xfrm>
          <a:custGeom>
            <a:avLst/>
            <a:gdLst/>
            <a:ahLst/>
            <a:cxnLst/>
            <a:rect l="l" t="t" r="r" b="b"/>
            <a:pathLst>
              <a:path w="5372100" h="2019300">
                <a:moveTo>
                  <a:pt x="5339051" y="2019299"/>
                </a:moveTo>
                <a:lnTo>
                  <a:pt x="33047" y="2019299"/>
                </a:lnTo>
                <a:lnTo>
                  <a:pt x="28187" y="2018331"/>
                </a:lnTo>
                <a:lnTo>
                  <a:pt x="966" y="1991111"/>
                </a:lnTo>
                <a:lnTo>
                  <a:pt x="0" y="1986251"/>
                </a:lnTo>
                <a:lnTo>
                  <a:pt x="0" y="19811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339051" y="0"/>
                </a:lnTo>
                <a:lnTo>
                  <a:pt x="5371132" y="28187"/>
                </a:lnTo>
                <a:lnTo>
                  <a:pt x="5372099" y="33047"/>
                </a:lnTo>
                <a:lnTo>
                  <a:pt x="5372099" y="1986251"/>
                </a:lnTo>
                <a:lnTo>
                  <a:pt x="5343912" y="2018331"/>
                </a:lnTo>
                <a:lnTo>
                  <a:pt x="5339051" y="2019299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045199" y="5921375"/>
            <a:ext cx="304038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45" b="1">
                <a:solidFill>
                  <a:srgbClr val="181B20"/>
                </a:solidFill>
                <a:latin typeface="Arial"/>
                <a:cs typeface="Arial"/>
              </a:rPr>
              <a:t>Chiffrement</a:t>
            </a:r>
            <a:r>
              <a:rPr dirty="0" sz="1850" spc="-90" b="1">
                <a:solidFill>
                  <a:srgbClr val="181B20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181B20"/>
                </a:solidFill>
                <a:latin typeface="Arial"/>
                <a:cs typeface="Arial"/>
              </a:rPr>
              <a:t>de</a:t>
            </a:r>
            <a:r>
              <a:rPr dirty="0" sz="1850" spc="-70" b="1">
                <a:solidFill>
                  <a:srgbClr val="181B20"/>
                </a:solidFill>
                <a:latin typeface="Arial"/>
                <a:cs typeface="Arial"/>
              </a:rPr>
              <a:t> </a:t>
            </a:r>
            <a:r>
              <a:rPr dirty="0" sz="1850" spc="-20" b="1">
                <a:solidFill>
                  <a:srgbClr val="181B20"/>
                </a:solidFill>
                <a:latin typeface="Arial"/>
                <a:cs typeface="Arial"/>
              </a:rPr>
              <a:t>bout</a:t>
            </a:r>
            <a:r>
              <a:rPr dirty="0" sz="1850" spc="-90" b="1">
                <a:solidFill>
                  <a:srgbClr val="181B20"/>
                </a:solidFill>
                <a:latin typeface="Arial"/>
                <a:cs typeface="Arial"/>
              </a:rPr>
              <a:t> </a:t>
            </a:r>
            <a:r>
              <a:rPr dirty="0" sz="1850" spc="-65" b="1">
                <a:solidFill>
                  <a:srgbClr val="181B20"/>
                </a:solidFill>
                <a:latin typeface="Arial"/>
                <a:cs typeface="Arial"/>
              </a:rPr>
              <a:t>en</a:t>
            </a:r>
            <a:r>
              <a:rPr dirty="0" sz="1850" spc="-60" b="1">
                <a:solidFill>
                  <a:srgbClr val="181B20"/>
                </a:solidFill>
                <a:latin typeface="Arial"/>
                <a:cs typeface="Arial"/>
              </a:rPr>
              <a:t> </a:t>
            </a:r>
            <a:r>
              <a:rPr dirty="0" sz="1850" spc="-20" b="1">
                <a:solidFill>
                  <a:srgbClr val="181B20"/>
                </a:solidFill>
                <a:latin typeface="Arial"/>
                <a:cs typeface="Arial"/>
              </a:rPr>
              <a:t>bout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143612" y="6972300"/>
            <a:ext cx="38100" cy="266700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38100" y="245122"/>
                </a:moveTo>
                <a:lnTo>
                  <a:pt x="21577" y="228600"/>
                </a:lnTo>
                <a:lnTo>
                  <a:pt x="16522" y="228600"/>
                </a:lnTo>
                <a:lnTo>
                  <a:pt x="0" y="245122"/>
                </a:lnTo>
                <a:lnTo>
                  <a:pt x="0" y="250177"/>
                </a:lnTo>
                <a:lnTo>
                  <a:pt x="16522" y="266700"/>
                </a:lnTo>
                <a:lnTo>
                  <a:pt x="21577" y="266700"/>
                </a:lnTo>
                <a:lnTo>
                  <a:pt x="38100" y="250177"/>
                </a:lnTo>
                <a:lnTo>
                  <a:pt x="38100" y="247650"/>
                </a:lnTo>
                <a:lnTo>
                  <a:pt x="38100" y="245122"/>
                </a:lnTo>
                <a:close/>
              </a:path>
              <a:path w="38100" h="266700">
                <a:moveTo>
                  <a:pt x="38100" y="16522"/>
                </a:moveTo>
                <a:lnTo>
                  <a:pt x="21577" y="0"/>
                </a:lnTo>
                <a:lnTo>
                  <a:pt x="16522" y="0"/>
                </a:lnTo>
                <a:lnTo>
                  <a:pt x="0" y="16522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181B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045199" y="6361757"/>
            <a:ext cx="469646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35">
                <a:solidFill>
                  <a:srgbClr val="181B20"/>
                </a:solidFill>
                <a:latin typeface="Rubik"/>
                <a:cs typeface="Rubik"/>
              </a:rPr>
              <a:t>Garantit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60">
                <a:solidFill>
                  <a:srgbClr val="181B20"/>
                </a:solidFill>
                <a:latin typeface="Rubik"/>
                <a:cs typeface="Rubik"/>
              </a:rPr>
              <a:t>que</a:t>
            </a:r>
            <a:r>
              <a:rPr dirty="0" sz="1200" spc="-2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les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données</a:t>
            </a:r>
            <a:r>
              <a:rPr dirty="0" sz="1200" spc="-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181B20"/>
                </a:solidFill>
                <a:latin typeface="Rubik"/>
                <a:cs typeface="Rubik"/>
              </a:rPr>
              <a:t>restent</a:t>
            </a:r>
            <a:r>
              <a:rPr dirty="0" sz="1200" spc="-2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7E498E"/>
                </a:solidFill>
                <a:latin typeface="Rubik"/>
                <a:cs typeface="Rubik"/>
              </a:rPr>
              <a:t>illisibles</a:t>
            </a:r>
            <a:r>
              <a:rPr dirty="0" sz="1200">
                <a:solidFill>
                  <a:srgbClr val="7E498E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durant</a:t>
            </a:r>
            <a:r>
              <a:rPr dirty="0" sz="1200" spc="-2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181B20"/>
                </a:solidFill>
                <a:latin typeface="Rubik"/>
                <a:cs typeface="Rubik"/>
              </a:rPr>
              <a:t>tout</a:t>
            </a:r>
            <a:r>
              <a:rPr dirty="0" sz="120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181B20"/>
                </a:solidFill>
                <a:latin typeface="Rubik"/>
                <a:cs typeface="Rubik"/>
              </a:rPr>
              <a:t>le</a:t>
            </a:r>
            <a:r>
              <a:rPr dirty="0" sz="1200" spc="-5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181B20"/>
                </a:solidFill>
                <a:latin typeface="Rubik"/>
                <a:cs typeface="Rubik"/>
              </a:rPr>
              <a:t>processus</a:t>
            </a:r>
            <a:r>
              <a:rPr dirty="0" sz="1200" spc="-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181B20"/>
                </a:solidFill>
                <a:latin typeface="Rubik"/>
                <a:cs typeface="Rubik"/>
              </a:rPr>
              <a:t>de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transfert.</a:t>
            </a:r>
            <a:endParaRPr sz="1200">
              <a:latin typeface="Rubik"/>
              <a:cs typeface="Rubik"/>
            </a:endParaRPr>
          </a:p>
          <a:p>
            <a:pPr marL="240665" marR="925830">
              <a:lnSpc>
                <a:spcPct val="125000"/>
              </a:lnSpc>
            </a:pPr>
            <a:r>
              <a:rPr dirty="0" sz="1200" spc="-30">
                <a:solidFill>
                  <a:srgbClr val="181B20"/>
                </a:solidFill>
                <a:latin typeface="Rubik"/>
                <a:cs typeface="Rubik"/>
              </a:rPr>
              <a:t>Seuls</a:t>
            </a:r>
            <a:r>
              <a:rPr dirty="0" sz="120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l'émetteur</a:t>
            </a:r>
            <a:r>
              <a:rPr dirty="0" sz="1200" spc="-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181B20"/>
                </a:solidFill>
                <a:latin typeface="Rubik"/>
                <a:cs typeface="Rubik"/>
              </a:rPr>
              <a:t>et</a:t>
            </a:r>
            <a:r>
              <a:rPr dirty="0" sz="120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181B20"/>
                </a:solidFill>
                <a:latin typeface="Rubik"/>
                <a:cs typeface="Rubik"/>
              </a:rPr>
              <a:t>le</a:t>
            </a:r>
            <a:r>
              <a:rPr dirty="0" sz="1200" spc="-5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181B20"/>
                </a:solidFill>
                <a:latin typeface="Rubik"/>
                <a:cs typeface="Rubik"/>
              </a:rPr>
              <a:t>destinataire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55">
                <a:solidFill>
                  <a:srgbClr val="181B20"/>
                </a:solidFill>
                <a:latin typeface="Rubik"/>
                <a:cs typeface="Rubik"/>
              </a:rPr>
              <a:t>peuvent</a:t>
            </a:r>
            <a:r>
              <a:rPr dirty="0" sz="1200" spc="-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déchiffrer </a:t>
            </a:r>
            <a:r>
              <a:rPr dirty="0" sz="1200" spc="-30">
                <a:solidFill>
                  <a:srgbClr val="181B20"/>
                </a:solidFill>
                <a:latin typeface="Rubik"/>
                <a:cs typeface="Rubik"/>
              </a:rPr>
              <a:t>Protection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contre</a:t>
            </a:r>
            <a:r>
              <a:rPr dirty="0" sz="1200" spc="-3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les</a:t>
            </a:r>
            <a:r>
              <a:rPr dirty="0" sz="1200" spc="-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interceptions</a:t>
            </a:r>
            <a:endParaRPr sz="1200">
              <a:latin typeface="Rubik"/>
              <a:cs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38124"/>
            <a:ext cx="11430000" cy="8096250"/>
          </a:xfrm>
          <a:custGeom>
            <a:avLst/>
            <a:gdLst/>
            <a:ahLst/>
            <a:cxnLst/>
            <a:rect l="l" t="t" r="r" b="b"/>
            <a:pathLst>
              <a:path w="11430000" h="8096250">
                <a:moveTo>
                  <a:pt x="11391899" y="8096249"/>
                </a:moveTo>
                <a:lnTo>
                  <a:pt x="38099" y="8096249"/>
                </a:lnTo>
                <a:lnTo>
                  <a:pt x="30498" y="8095551"/>
                </a:lnTo>
                <a:lnTo>
                  <a:pt x="697" y="8065751"/>
                </a:lnTo>
                <a:lnTo>
                  <a:pt x="0" y="8058149"/>
                </a:lnTo>
                <a:lnTo>
                  <a:pt x="0" y="38099"/>
                </a:lnTo>
                <a:lnTo>
                  <a:pt x="23474" y="2789"/>
                </a:lnTo>
                <a:lnTo>
                  <a:pt x="38099" y="0"/>
                </a:lnTo>
                <a:lnTo>
                  <a:pt x="11391899" y="0"/>
                </a:lnTo>
                <a:lnTo>
                  <a:pt x="11427208" y="23474"/>
                </a:lnTo>
                <a:lnTo>
                  <a:pt x="11429999" y="38099"/>
                </a:lnTo>
                <a:lnTo>
                  <a:pt x="11429999" y="8058149"/>
                </a:lnTo>
                <a:lnTo>
                  <a:pt x="11406524" y="8093458"/>
                </a:lnTo>
                <a:lnTo>
                  <a:pt x="11391899" y="8096249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4500" y="558800"/>
            <a:ext cx="7617459" cy="16827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pc="-245"/>
              <a:t>Technologies</a:t>
            </a:r>
            <a:r>
              <a:rPr dirty="0" spc="-140"/>
              <a:t> </a:t>
            </a:r>
            <a:r>
              <a:rPr dirty="0" spc="-60"/>
              <a:t>de</a:t>
            </a:r>
            <a:r>
              <a:rPr dirty="0" spc="-150"/>
              <a:t> </a:t>
            </a:r>
            <a:r>
              <a:rPr dirty="0" spc="-229"/>
              <a:t>sécurisation</a:t>
            </a:r>
            <a:r>
              <a:rPr dirty="0" spc="-160"/>
              <a:t> </a:t>
            </a:r>
            <a:r>
              <a:rPr dirty="0" spc="-350"/>
              <a:t>: </a:t>
            </a:r>
            <a:r>
              <a:rPr dirty="0" spc="-135"/>
              <a:t>Chiffrement</a:t>
            </a:r>
            <a:r>
              <a:rPr dirty="0" spc="-105"/>
              <a:t> </a:t>
            </a:r>
            <a:r>
              <a:rPr dirty="0" spc="-80"/>
              <a:t>homomorphique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228599" y="2809875"/>
            <a:ext cx="7620000" cy="3050540"/>
            <a:chOff x="228599" y="2809875"/>
            <a:chExt cx="7620000" cy="3050540"/>
          </a:xfrm>
        </p:grpSpPr>
        <p:sp>
          <p:nvSpPr>
            <p:cNvPr id="5" name="object 5" descr=""/>
            <p:cNvSpPr/>
            <p:nvPr/>
          </p:nvSpPr>
          <p:spPr>
            <a:xfrm>
              <a:off x="228599" y="2809875"/>
              <a:ext cx="7620000" cy="3048000"/>
            </a:xfrm>
            <a:custGeom>
              <a:avLst/>
              <a:gdLst/>
              <a:ahLst/>
              <a:cxnLst/>
              <a:rect l="l" t="t" r="r" b="b"/>
              <a:pathLst>
                <a:path w="7620000" h="3048000">
                  <a:moveTo>
                    <a:pt x="7619999" y="3047999"/>
                  </a:moveTo>
                  <a:lnTo>
                    <a:pt x="38100" y="3047999"/>
                  </a:lnTo>
                  <a:lnTo>
                    <a:pt x="30498" y="3047302"/>
                  </a:lnTo>
                  <a:lnTo>
                    <a:pt x="697" y="3017501"/>
                  </a:lnTo>
                  <a:lnTo>
                    <a:pt x="0" y="3009899"/>
                  </a:lnTo>
                  <a:lnTo>
                    <a:pt x="0" y="38100"/>
                  </a:lnTo>
                  <a:lnTo>
                    <a:pt x="23474" y="2789"/>
                  </a:lnTo>
                  <a:lnTo>
                    <a:pt x="38100" y="0"/>
                  </a:lnTo>
                  <a:lnTo>
                    <a:pt x="7619999" y="0"/>
                  </a:lnTo>
                  <a:lnTo>
                    <a:pt x="7619999" y="304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5337" y="3762387"/>
              <a:ext cx="6286500" cy="2095500"/>
            </a:xfrm>
            <a:custGeom>
              <a:avLst/>
              <a:gdLst/>
              <a:ahLst/>
              <a:cxnLst/>
              <a:rect l="l" t="t" r="r" b="b"/>
              <a:pathLst>
                <a:path w="6286500" h="2095500">
                  <a:moveTo>
                    <a:pt x="1428750" y="0"/>
                  </a:moveTo>
                  <a:lnTo>
                    <a:pt x="0" y="0"/>
                  </a:lnTo>
                  <a:lnTo>
                    <a:pt x="0" y="2095500"/>
                  </a:lnTo>
                  <a:lnTo>
                    <a:pt x="1428750" y="2095500"/>
                  </a:lnTo>
                  <a:lnTo>
                    <a:pt x="1428750" y="0"/>
                  </a:lnTo>
                  <a:close/>
                </a:path>
                <a:path w="6286500" h="2095500">
                  <a:moveTo>
                    <a:pt x="3048000" y="0"/>
                  </a:moveTo>
                  <a:lnTo>
                    <a:pt x="1619250" y="0"/>
                  </a:lnTo>
                  <a:lnTo>
                    <a:pt x="1619250" y="2095500"/>
                  </a:lnTo>
                  <a:lnTo>
                    <a:pt x="3048000" y="2095500"/>
                  </a:lnTo>
                  <a:lnTo>
                    <a:pt x="3048000" y="0"/>
                  </a:lnTo>
                  <a:close/>
                </a:path>
                <a:path w="6286500" h="2095500">
                  <a:moveTo>
                    <a:pt x="4667250" y="0"/>
                  </a:moveTo>
                  <a:lnTo>
                    <a:pt x="3238500" y="0"/>
                  </a:lnTo>
                  <a:lnTo>
                    <a:pt x="3238500" y="2095500"/>
                  </a:lnTo>
                  <a:lnTo>
                    <a:pt x="4667250" y="2095500"/>
                  </a:lnTo>
                  <a:lnTo>
                    <a:pt x="4667250" y="0"/>
                  </a:lnTo>
                  <a:close/>
                </a:path>
                <a:path w="6286500" h="2095500">
                  <a:moveTo>
                    <a:pt x="6286500" y="0"/>
                  </a:moveTo>
                  <a:lnTo>
                    <a:pt x="4857750" y="0"/>
                  </a:lnTo>
                  <a:lnTo>
                    <a:pt x="4857750" y="2095500"/>
                  </a:lnTo>
                  <a:lnTo>
                    <a:pt x="6286500" y="2095500"/>
                  </a:lnTo>
                  <a:lnTo>
                    <a:pt x="6286500" y="0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04850" y="3762374"/>
              <a:ext cx="190500" cy="2095500"/>
            </a:xfrm>
            <a:custGeom>
              <a:avLst/>
              <a:gdLst/>
              <a:ahLst/>
              <a:cxnLst/>
              <a:rect l="l" t="t" r="r" b="b"/>
              <a:pathLst>
                <a:path w="190500" h="2095500">
                  <a:moveTo>
                    <a:pt x="190499" y="2095499"/>
                  </a:moveTo>
                  <a:lnTo>
                    <a:pt x="0" y="2095499"/>
                  </a:lnTo>
                  <a:lnTo>
                    <a:pt x="0" y="0"/>
                  </a:lnTo>
                  <a:lnTo>
                    <a:pt x="190499" y="0"/>
                  </a:lnTo>
                  <a:lnTo>
                    <a:pt x="190499" y="2095499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04850" y="3762374"/>
              <a:ext cx="190500" cy="2095500"/>
            </a:xfrm>
            <a:custGeom>
              <a:avLst/>
              <a:gdLst/>
              <a:ahLst/>
              <a:cxnLst/>
              <a:rect l="l" t="t" r="r" b="b"/>
              <a:pathLst>
                <a:path w="190500" h="2095500">
                  <a:moveTo>
                    <a:pt x="0" y="2095499"/>
                  </a:moveTo>
                  <a:lnTo>
                    <a:pt x="0" y="0"/>
                  </a:lnTo>
                  <a:lnTo>
                    <a:pt x="190499" y="0"/>
                  </a:lnTo>
                  <a:lnTo>
                    <a:pt x="190499" y="2095499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933450" y="5102225"/>
            <a:ext cx="52451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Liberation Sans"/>
                <a:cs typeface="Liberation Sans"/>
              </a:rPr>
              <a:t>Raw</a:t>
            </a:r>
            <a:r>
              <a:rPr dirty="0" sz="900" spc="25">
                <a:latin typeface="Liberation Sans"/>
                <a:cs typeface="Liberation Sans"/>
              </a:rPr>
              <a:t> </a:t>
            </a:r>
            <a:r>
              <a:rPr dirty="0" sz="900" spc="-20">
                <a:latin typeface="Liberation Sans"/>
                <a:cs typeface="Liberation Sans"/>
              </a:rPr>
              <a:t>Data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321559" y="3759834"/>
            <a:ext cx="195580" cy="2100580"/>
            <a:chOff x="2321559" y="3759834"/>
            <a:chExt cx="195580" cy="2100580"/>
          </a:xfrm>
        </p:grpSpPr>
        <p:sp>
          <p:nvSpPr>
            <p:cNvPr id="11" name="object 11" descr=""/>
            <p:cNvSpPr/>
            <p:nvPr/>
          </p:nvSpPr>
          <p:spPr>
            <a:xfrm>
              <a:off x="2324099" y="3762374"/>
              <a:ext cx="190500" cy="2095500"/>
            </a:xfrm>
            <a:custGeom>
              <a:avLst/>
              <a:gdLst/>
              <a:ahLst/>
              <a:cxnLst/>
              <a:rect l="l" t="t" r="r" b="b"/>
              <a:pathLst>
                <a:path w="190500" h="2095500">
                  <a:moveTo>
                    <a:pt x="190499" y="2095499"/>
                  </a:moveTo>
                  <a:lnTo>
                    <a:pt x="0" y="2095499"/>
                  </a:lnTo>
                  <a:lnTo>
                    <a:pt x="0" y="0"/>
                  </a:lnTo>
                  <a:lnTo>
                    <a:pt x="190499" y="0"/>
                  </a:lnTo>
                  <a:lnTo>
                    <a:pt x="190499" y="2095499"/>
                  </a:lnTo>
                  <a:close/>
                </a:path>
              </a:pathLst>
            </a:custGeom>
            <a:solidFill>
              <a:srgbClr val="FF7E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324099" y="3762374"/>
              <a:ext cx="190500" cy="2095500"/>
            </a:xfrm>
            <a:custGeom>
              <a:avLst/>
              <a:gdLst/>
              <a:ahLst/>
              <a:cxnLst/>
              <a:rect l="l" t="t" r="r" b="b"/>
              <a:pathLst>
                <a:path w="190500" h="2095500">
                  <a:moveTo>
                    <a:pt x="0" y="2095499"/>
                  </a:moveTo>
                  <a:lnTo>
                    <a:pt x="0" y="0"/>
                  </a:lnTo>
                  <a:lnTo>
                    <a:pt x="190499" y="0"/>
                  </a:lnTo>
                  <a:lnTo>
                    <a:pt x="190499" y="2095499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539999" y="5102225"/>
            <a:ext cx="82296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Liberation Sans"/>
                <a:cs typeface="Liberation Sans"/>
              </a:rPr>
              <a:t>Encrypted</a:t>
            </a:r>
            <a:r>
              <a:rPr dirty="0" sz="900" spc="20">
                <a:latin typeface="Liberation Sans"/>
                <a:cs typeface="Liberation Sans"/>
              </a:rPr>
              <a:t> </a:t>
            </a:r>
            <a:r>
              <a:rPr dirty="0" sz="900" spc="-20">
                <a:latin typeface="Liberation Sans"/>
                <a:cs typeface="Liberation Sans"/>
              </a:rPr>
              <a:t>Data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3940809" y="3759834"/>
            <a:ext cx="195580" cy="2100580"/>
            <a:chOff x="3940809" y="3759834"/>
            <a:chExt cx="195580" cy="2100580"/>
          </a:xfrm>
        </p:grpSpPr>
        <p:sp>
          <p:nvSpPr>
            <p:cNvPr id="15" name="object 15" descr=""/>
            <p:cNvSpPr/>
            <p:nvPr/>
          </p:nvSpPr>
          <p:spPr>
            <a:xfrm>
              <a:off x="3943349" y="3762374"/>
              <a:ext cx="190500" cy="2095500"/>
            </a:xfrm>
            <a:custGeom>
              <a:avLst/>
              <a:gdLst/>
              <a:ahLst/>
              <a:cxnLst/>
              <a:rect l="l" t="t" r="r" b="b"/>
              <a:pathLst>
                <a:path w="190500" h="2095500">
                  <a:moveTo>
                    <a:pt x="190499" y="2095499"/>
                  </a:moveTo>
                  <a:lnTo>
                    <a:pt x="0" y="2095499"/>
                  </a:lnTo>
                  <a:lnTo>
                    <a:pt x="0" y="0"/>
                  </a:lnTo>
                  <a:lnTo>
                    <a:pt x="190499" y="0"/>
                  </a:lnTo>
                  <a:lnTo>
                    <a:pt x="190499" y="2095499"/>
                  </a:lnTo>
                  <a:close/>
                </a:path>
              </a:pathLst>
            </a:custGeom>
            <a:solidFill>
              <a:srgbClr val="2BA02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3943349" y="3762374"/>
              <a:ext cx="190500" cy="2095500"/>
            </a:xfrm>
            <a:custGeom>
              <a:avLst/>
              <a:gdLst/>
              <a:ahLst/>
              <a:cxnLst/>
              <a:rect l="l" t="t" r="r" b="b"/>
              <a:pathLst>
                <a:path w="190500" h="2095500">
                  <a:moveTo>
                    <a:pt x="0" y="2095499"/>
                  </a:moveTo>
                  <a:lnTo>
                    <a:pt x="0" y="0"/>
                  </a:lnTo>
                  <a:lnTo>
                    <a:pt x="190499" y="0"/>
                  </a:lnTo>
                  <a:lnTo>
                    <a:pt x="190499" y="2095499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171950" y="5102225"/>
            <a:ext cx="140970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Liberation Sans"/>
                <a:cs typeface="Liberation Sans"/>
              </a:rPr>
              <a:t>Operations</a:t>
            </a:r>
            <a:r>
              <a:rPr dirty="0" sz="900" spc="10">
                <a:latin typeface="Liberation Sans"/>
                <a:cs typeface="Liberation Sans"/>
              </a:rPr>
              <a:t> </a:t>
            </a:r>
            <a:r>
              <a:rPr dirty="0" sz="900">
                <a:latin typeface="Liberation Sans"/>
                <a:cs typeface="Liberation Sans"/>
              </a:rPr>
              <a:t>on</a:t>
            </a:r>
            <a:r>
              <a:rPr dirty="0" sz="900" spc="35">
                <a:latin typeface="Liberation Sans"/>
                <a:cs typeface="Liberation Sans"/>
              </a:rPr>
              <a:t> </a:t>
            </a:r>
            <a:r>
              <a:rPr dirty="0" sz="900">
                <a:latin typeface="Liberation Sans"/>
                <a:cs typeface="Liberation Sans"/>
              </a:rPr>
              <a:t>Encrypted</a:t>
            </a:r>
            <a:r>
              <a:rPr dirty="0" sz="900" spc="35">
                <a:latin typeface="Liberation Sans"/>
                <a:cs typeface="Liberation Sans"/>
              </a:rPr>
              <a:t> </a:t>
            </a:r>
            <a:r>
              <a:rPr dirty="0" sz="900" spc="-50">
                <a:latin typeface="Liberation Sans"/>
                <a:cs typeface="Liberation Sans"/>
              </a:rPr>
              <a:t>D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572124" y="5125752"/>
            <a:ext cx="159385" cy="1282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994"/>
              </a:lnSpc>
            </a:pPr>
            <a:r>
              <a:rPr dirty="0" sz="900" spc="-25">
                <a:latin typeface="Liberation Sans"/>
                <a:cs typeface="Liberation Sans"/>
              </a:rPr>
              <a:t>ata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5560060" y="3759834"/>
            <a:ext cx="1814830" cy="2100580"/>
            <a:chOff x="5560060" y="3759834"/>
            <a:chExt cx="1814830" cy="2100580"/>
          </a:xfrm>
        </p:grpSpPr>
        <p:sp>
          <p:nvSpPr>
            <p:cNvPr id="20" name="object 20" descr=""/>
            <p:cNvSpPr/>
            <p:nvPr/>
          </p:nvSpPr>
          <p:spPr>
            <a:xfrm>
              <a:off x="5562600" y="3762374"/>
              <a:ext cx="190500" cy="2095500"/>
            </a:xfrm>
            <a:custGeom>
              <a:avLst/>
              <a:gdLst/>
              <a:ahLst/>
              <a:cxnLst/>
              <a:rect l="l" t="t" r="r" b="b"/>
              <a:pathLst>
                <a:path w="190500" h="2095500">
                  <a:moveTo>
                    <a:pt x="190499" y="2095499"/>
                  </a:moveTo>
                  <a:lnTo>
                    <a:pt x="0" y="2095499"/>
                  </a:lnTo>
                  <a:lnTo>
                    <a:pt x="0" y="0"/>
                  </a:lnTo>
                  <a:lnTo>
                    <a:pt x="190499" y="0"/>
                  </a:lnTo>
                  <a:lnTo>
                    <a:pt x="190499" y="2095499"/>
                  </a:lnTo>
                  <a:close/>
                </a:path>
              </a:pathLst>
            </a:custGeom>
            <a:solidFill>
              <a:srgbClr val="FF7E0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562600" y="3762374"/>
              <a:ext cx="190500" cy="2095500"/>
            </a:xfrm>
            <a:custGeom>
              <a:avLst/>
              <a:gdLst/>
              <a:ahLst/>
              <a:cxnLst/>
              <a:rect l="l" t="t" r="r" b="b"/>
              <a:pathLst>
                <a:path w="190500" h="2095500">
                  <a:moveTo>
                    <a:pt x="0" y="2095499"/>
                  </a:moveTo>
                  <a:lnTo>
                    <a:pt x="0" y="0"/>
                  </a:lnTo>
                  <a:lnTo>
                    <a:pt x="190499" y="0"/>
                  </a:lnTo>
                  <a:lnTo>
                    <a:pt x="190499" y="2095499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181849" y="3762374"/>
              <a:ext cx="190500" cy="2095500"/>
            </a:xfrm>
            <a:custGeom>
              <a:avLst/>
              <a:gdLst/>
              <a:ahLst/>
              <a:cxnLst/>
              <a:rect l="l" t="t" r="r" b="b"/>
              <a:pathLst>
                <a:path w="190500" h="2095500">
                  <a:moveTo>
                    <a:pt x="190499" y="2095499"/>
                  </a:moveTo>
                  <a:lnTo>
                    <a:pt x="0" y="2095499"/>
                  </a:lnTo>
                  <a:lnTo>
                    <a:pt x="0" y="0"/>
                  </a:lnTo>
                  <a:lnTo>
                    <a:pt x="190499" y="0"/>
                  </a:lnTo>
                  <a:lnTo>
                    <a:pt x="190499" y="2095499"/>
                  </a:lnTo>
                  <a:close/>
                </a:path>
              </a:pathLst>
            </a:custGeom>
            <a:solidFill>
              <a:srgbClr val="1F77B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181849" y="3762374"/>
              <a:ext cx="190500" cy="2095500"/>
            </a:xfrm>
            <a:custGeom>
              <a:avLst/>
              <a:gdLst/>
              <a:ahLst/>
              <a:cxnLst/>
              <a:rect l="l" t="t" r="r" b="b"/>
              <a:pathLst>
                <a:path w="190500" h="2095500">
                  <a:moveTo>
                    <a:pt x="0" y="2095499"/>
                  </a:moveTo>
                  <a:lnTo>
                    <a:pt x="0" y="0"/>
                  </a:lnTo>
                  <a:lnTo>
                    <a:pt x="190499" y="0"/>
                  </a:lnTo>
                  <a:lnTo>
                    <a:pt x="190499" y="2095499"/>
                  </a:lnTo>
                </a:path>
              </a:pathLst>
            </a:custGeom>
            <a:ln w="476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5791199" y="5102225"/>
            <a:ext cx="136525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900" spc="-160">
                <a:latin typeface="Liberation Sans"/>
                <a:cs typeface="Liberation Sans"/>
              </a:rPr>
              <a:t>EncrypteDdecRreysputeltds</a:t>
            </a:r>
            <a:r>
              <a:rPr dirty="0" sz="900" spc="105">
                <a:latin typeface="Liberation Sans"/>
                <a:cs typeface="Liberation Sans"/>
              </a:rPr>
              <a:t> </a:t>
            </a:r>
            <a:r>
              <a:rPr dirty="0" sz="900" spc="-10">
                <a:latin typeface="Liberation Sans"/>
                <a:cs typeface="Liberation Sans"/>
              </a:rPr>
              <a:t>Results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2044700" y="3044825"/>
            <a:ext cx="39909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444444"/>
                </a:solidFill>
                <a:latin typeface="Liberation Sans"/>
                <a:cs typeface="Liberation Sans"/>
              </a:rPr>
              <a:t>Homomorphic</a:t>
            </a:r>
            <a:r>
              <a:rPr dirty="0" sz="1800" spc="-60">
                <a:solidFill>
                  <a:srgbClr val="444444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444444"/>
                </a:solidFill>
                <a:latin typeface="Liberation Sans"/>
                <a:cs typeface="Liberation Sans"/>
              </a:rPr>
              <a:t>Encryption</a:t>
            </a:r>
            <a:r>
              <a:rPr dirty="0" sz="1800" spc="-75">
                <a:solidFill>
                  <a:srgbClr val="444444"/>
                </a:solidFill>
                <a:latin typeface="Liberation Sans"/>
                <a:cs typeface="Liberation Sans"/>
              </a:rPr>
              <a:t> </a:t>
            </a:r>
            <a:r>
              <a:rPr dirty="0" sz="1800">
                <a:solidFill>
                  <a:srgbClr val="444444"/>
                </a:solidFill>
                <a:latin typeface="Liberation Sans"/>
                <a:cs typeface="Liberation Sans"/>
              </a:rPr>
              <a:t>Process</a:t>
            </a:r>
            <a:r>
              <a:rPr dirty="0" sz="1800" spc="-55">
                <a:solidFill>
                  <a:srgbClr val="444444"/>
                </a:solidFill>
                <a:latin typeface="Liberation Sans"/>
                <a:cs typeface="Liberation Sans"/>
              </a:rPr>
              <a:t> </a:t>
            </a:r>
            <a:r>
              <a:rPr dirty="0" sz="1800" spc="-20">
                <a:solidFill>
                  <a:srgbClr val="444444"/>
                </a:solidFill>
                <a:latin typeface="Liberation Sans"/>
                <a:cs typeface="Liberation Sans"/>
              </a:rPr>
              <a:t>Flow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57275" y="3890704"/>
            <a:ext cx="67691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5565" marR="5080" indent="-76200">
              <a:lnSpc>
                <a:spcPct val="108300"/>
              </a:lnSpc>
              <a:spcBef>
                <a:spcPts val="100"/>
              </a:spcBef>
            </a:pPr>
            <a:r>
              <a:rPr dirty="0" sz="900">
                <a:solidFill>
                  <a:srgbClr val="444444"/>
                </a:solidFill>
                <a:latin typeface="Liberation Sans"/>
                <a:cs typeface="Liberation Sans"/>
              </a:rPr>
              <a:t>Original</a:t>
            </a:r>
            <a:r>
              <a:rPr dirty="0" sz="900" spc="75">
                <a:solidFill>
                  <a:srgbClr val="444444"/>
                </a:solidFill>
                <a:latin typeface="Liberation Sans"/>
                <a:cs typeface="Liberation Sans"/>
              </a:rPr>
              <a:t> </a:t>
            </a:r>
            <a:r>
              <a:rPr dirty="0" sz="900" spc="-20">
                <a:solidFill>
                  <a:srgbClr val="444444"/>
                </a:solidFill>
                <a:latin typeface="Liberation Sans"/>
                <a:cs typeface="Liberation Sans"/>
              </a:rPr>
              <a:t>data </a:t>
            </a:r>
            <a:r>
              <a:rPr dirty="0" sz="900" spc="-10">
                <a:solidFill>
                  <a:srgbClr val="444444"/>
                </a:solidFill>
                <a:latin typeface="Liberation Sans"/>
                <a:cs typeface="Liberation Sans"/>
              </a:rPr>
              <a:t>(plaintext)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711449" y="3902075"/>
            <a:ext cx="141795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6294" algn="l"/>
              </a:tabLst>
            </a:pPr>
            <a:r>
              <a:rPr dirty="0" sz="900">
                <a:solidFill>
                  <a:srgbClr val="444444"/>
                </a:solidFill>
                <a:latin typeface="Liberation Sans"/>
                <a:cs typeface="Liberation Sans"/>
              </a:rPr>
              <a:t>Secure</a:t>
            </a:r>
            <a:r>
              <a:rPr dirty="0" sz="900" spc="25">
                <a:solidFill>
                  <a:srgbClr val="444444"/>
                </a:solidFill>
                <a:latin typeface="Liberation Sans"/>
                <a:cs typeface="Liberation Sans"/>
              </a:rPr>
              <a:t> </a:t>
            </a:r>
            <a:r>
              <a:rPr dirty="0" sz="900" spc="-20">
                <a:solidFill>
                  <a:srgbClr val="444444"/>
                </a:solidFill>
                <a:latin typeface="Liberation Sans"/>
                <a:cs typeface="Liberation Sans"/>
              </a:rPr>
              <a:t>data</a:t>
            </a:r>
            <a:r>
              <a:rPr dirty="0" sz="900">
                <a:solidFill>
                  <a:srgbClr val="444444"/>
                </a:solidFill>
                <a:latin typeface="Liberation Sans"/>
                <a:cs typeface="Liberation Sans"/>
              </a:rPr>
              <a:t>	Perform</a:t>
            </a:r>
            <a:r>
              <a:rPr dirty="0" sz="900" spc="-30">
                <a:solidFill>
                  <a:srgbClr val="444444"/>
                </a:solidFill>
                <a:latin typeface="Liberation Sans"/>
                <a:cs typeface="Liberation Sans"/>
              </a:rPr>
              <a:t> </a:t>
            </a:r>
            <a:r>
              <a:rPr dirty="0" sz="900" spc="-25">
                <a:solidFill>
                  <a:srgbClr val="444444"/>
                </a:solidFill>
                <a:latin typeface="Liberation Sans"/>
                <a:cs typeface="Liberation Sans"/>
              </a:rPr>
              <a:t>op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2735262" y="4050605"/>
            <a:ext cx="140843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10">
                <a:solidFill>
                  <a:srgbClr val="444444"/>
                </a:solidFill>
                <a:latin typeface="Liberation Sans"/>
                <a:cs typeface="Liberation Sans"/>
              </a:rPr>
              <a:t>(ciphertext)(addition,</a:t>
            </a:r>
            <a:r>
              <a:rPr dirty="0" sz="900" spc="130">
                <a:solidFill>
                  <a:srgbClr val="444444"/>
                </a:solidFill>
                <a:latin typeface="Liberation Sans"/>
                <a:cs typeface="Liberation Sans"/>
              </a:rPr>
              <a:t> </a:t>
            </a:r>
            <a:r>
              <a:rPr dirty="0" sz="900" spc="-10">
                <a:solidFill>
                  <a:srgbClr val="444444"/>
                </a:solidFill>
                <a:latin typeface="Liberation Sans"/>
                <a:cs typeface="Liberation Sans"/>
              </a:rPr>
              <a:t>multip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119562" y="3890704"/>
            <a:ext cx="124333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970" marR="5080" indent="-14604">
              <a:lnSpc>
                <a:spcPct val="108300"/>
              </a:lnSpc>
              <a:spcBef>
                <a:spcPts val="100"/>
              </a:spcBef>
            </a:pPr>
            <a:r>
              <a:rPr dirty="0" sz="900">
                <a:solidFill>
                  <a:srgbClr val="444444"/>
                </a:solidFill>
                <a:latin typeface="Liberation Sans"/>
                <a:cs typeface="Liberation Sans"/>
              </a:rPr>
              <a:t>erationsProcessed</a:t>
            </a:r>
            <a:r>
              <a:rPr dirty="0" sz="900" spc="155">
                <a:solidFill>
                  <a:srgbClr val="444444"/>
                </a:solidFill>
                <a:latin typeface="Liberation Sans"/>
                <a:cs typeface="Liberation Sans"/>
              </a:rPr>
              <a:t> </a:t>
            </a:r>
            <a:r>
              <a:rPr dirty="0" sz="900" spc="-20">
                <a:solidFill>
                  <a:srgbClr val="444444"/>
                </a:solidFill>
                <a:latin typeface="Liberation Sans"/>
                <a:cs typeface="Liberation Sans"/>
              </a:rPr>
              <a:t>data </a:t>
            </a:r>
            <a:r>
              <a:rPr dirty="0" sz="900">
                <a:solidFill>
                  <a:srgbClr val="444444"/>
                </a:solidFill>
                <a:latin typeface="Liberation Sans"/>
                <a:cs typeface="Liberation Sans"/>
              </a:rPr>
              <a:t>lication,</a:t>
            </a:r>
            <a:r>
              <a:rPr dirty="0" sz="900" spc="-30">
                <a:solidFill>
                  <a:srgbClr val="444444"/>
                </a:solidFill>
                <a:latin typeface="Liberation Sans"/>
                <a:cs typeface="Liberation Sans"/>
              </a:rPr>
              <a:t> </a:t>
            </a:r>
            <a:r>
              <a:rPr dirty="0" sz="900" spc="-70">
                <a:solidFill>
                  <a:srgbClr val="444444"/>
                </a:solidFill>
                <a:latin typeface="Liberation Sans"/>
                <a:cs typeface="Liberation Sans"/>
              </a:rPr>
              <a:t>(esttcil.l)encrypted)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391274" y="3890704"/>
            <a:ext cx="641350" cy="322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6515" marR="5080" indent="-57150">
              <a:lnSpc>
                <a:spcPct val="108300"/>
              </a:lnSpc>
              <a:spcBef>
                <a:spcPts val="100"/>
              </a:spcBef>
            </a:pPr>
            <a:r>
              <a:rPr dirty="0" sz="900">
                <a:solidFill>
                  <a:srgbClr val="444444"/>
                </a:solidFill>
                <a:latin typeface="Liberation Sans"/>
                <a:cs typeface="Liberation Sans"/>
              </a:rPr>
              <a:t>Final</a:t>
            </a:r>
            <a:r>
              <a:rPr dirty="0" sz="900" spc="30">
                <a:solidFill>
                  <a:srgbClr val="444444"/>
                </a:solidFill>
                <a:latin typeface="Liberation Sans"/>
                <a:cs typeface="Liberation Sans"/>
              </a:rPr>
              <a:t> </a:t>
            </a:r>
            <a:r>
              <a:rPr dirty="0" sz="900" spc="-10">
                <a:solidFill>
                  <a:srgbClr val="444444"/>
                </a:solidFill>
                <a:latin typeface="Liberation Sans"/>
                <a:cs typeface="Liberation Sans"/>
              </a:rPr>
              <a:t>results (plaintext)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228599" y="2828925"/>
            <a:ext cx="7600950" cy="5276850"/>
            <a:chOff x="228599" y="2828925"/>
            <a:chExt cx="7600950" cy="5276850"/>
          </a:xfrm>
        </p:grpSpPr>
        <p:sp>
          <p:nvSpPr>
            <p:cNvPr id="32" name="object 32" descr=""/>
            <p:cNvSpPr/>
            <p:nvPr/>
          </p:nvSpPr>
          <p:spPr>
            <a:xfrm>
              <a:off x="1824024" y="5762637"/>
              <a:ext cx="4429760" cy="95250"/>
            </a:xfrm>
            <a:custGeom>
              <a:avLst/>
              <a:gdLst/>
              <a:ahLst/>
              <a:cxnLst/>
              <a:rect l="l" t="t" r="r" b="b"/>
              <a:pathLst>
                <a:path w="4429760" h="95250">
                  <a:moveTo>
                    <a:pt x="95250" y="95250"/>
                  </a:moveTo>
                  <a:lnTo>
                    <a:pt x="47625" y="0"/>
                  </a:lnTo>
                  <a:lnTo>
                    <a:pt x="0" y="95250"/>
                  </a:lnTo>
                  <a:lnTo>
                    <a:pt x="38100" y="95250"/>
                  </a:lnTo>
                  <a:lnTo>
                    <a:pt x="57150" y="95250"/>
                  </a:lnTo>
                  <a:lnTo>
                    <a:pt x="95250" y="95250"/>
                  </a:lnTo>
                  <a:close/>
                </a:path>
                <a:path w="4429760" h="95250">
                  <a:moveTo>
                    <a:pt x="4429137" y="95250"/>
                  </a:moveTo>
                  <a:lnTo>
                    <a:pt x="4381512" y="0"/>
                  </a:lnTo>
                  <a:lnTo>
                    <a:pt x="4333887" y="95250"/>
                  </a:lnTo>
                  <a:lnTo>
                    <a:pt x="4371975" y="95250"/>
                  </a:lnTo>
                  <a:lnTo>
                    <a:pt x="4391025" y="95250"/>
                  </a:lnTo>
                  <a:lnTo>
                    <a:pt x="4429137" y="95250"/>
                  </a:lnTo>
                  <a:close/>
                </a:path>
              </a:pathLst>
            </a:custGeom>
            <a:solidFill>
              <a:srgbClr val="44444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848349" y="2828925"/>
              <a:ext cx="304800" cy="190500"/>
            </a:xfrm>
            <a:custGeom>
              <a:avLst/>
              <a:gdLst/>
              <a:ahLst/>
              <a:cxnLst/>
              <a:rect l="l" t="t" r="r" b="b"/>
              <a:pathLst>
                <a:path w="304800" h="190500">
                  <a:moveTo>
                    <a:pt x="3047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304799" y="0"/>
                  </a:lnTo>
                  <a:lnTo>
                    <a:pt x="304799" y="19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2649" y="2863214"/>
              <a:ext cx="152400" cy="12192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6153149" y="2828925"/>
              <a:ext cx="533400" cy="190500"/>
            </a:xfrm>
            <a:custGeom>
              <a:avLst/>
              <a:gdLst/>
              <a:ahLst/>
              <a:cxnLst/>
              <a:rect l="l" t="t" r="r" b="b"/>
              <a:pathLst>
                <a:path w="533400" h="190500">
                  <a:moveTo>
                    <a:pt x="5333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533399" y="0"/>
                  </a:lnTo>
                  <a:lnTo>
                    <a:pt x="533399" y="19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267437" y="2847987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21793" y="130606"/>
                  </a:moveTo>
                  <a:lnTo>
                    <a:pt x="0" y="130606"/>
                  </a:lnTo>
                  <a:lnTo>
                    <a:pt x="0" y="152400"/>
                  </a:lnTo>
                  <a:lnTo>
                    <a:pt x="21793" y="152400"/>
                  </a:lnTo>
                  <a:lnTo>
                    <a:pt x="21793" y="130606"/>
                  </a:lnTo>
                  <a:close/>
                </a:path>
                <a:path w="152400" h="152400">
                  <a:moveTo>
                    <a:pt x="21793" y="87020"/>
                  </a:moveTo>
                  <a:lnTo>
                    <a:pt x="0" y="87020"/>
                  </a:lnTo>
                  <a:lnTo>
                    <a:pt x="0" y="108813"/>
                  </a:lnTo>
                  <a:lnTo>
                    <a:pt x="21793" y="108813"/>
                  </a:lnTo>
                  <a:lnTo>
                    <a:pt x="21793" y="87020"/>
                  </a:lnTo>
                  <a:close/>
                </a:path>
                <a:path w="152400" h="152400">
                  <a:moveTo>
                    <a:pt x="21793" y="43586"/>
                  </a:moveTo>
                  <a:lnTo>
                    <a:pt x="0" y="43586"/>
                  </a:lnTo>
                  <a:lnTo>
                    <a:pt x="0" y="65379"/>
                  </a:lnTo>
                  <a:lnTo>
                    <a:pt x="21793" y="65379"/>
                  </a:lnTo>
                  <a:lnTo>
                    <a:pt x="21793" y="43586"/>
                  </a:lnTo>
                  <a:close/>
                </a:path>
                <a:path w="152400" h="152400">
                  <a:moveTo>
                    <a:pt x="21793" y="0"/>
                  </a:moveTo>
                  <a:lnTo>
                    <a:pt x="0" y="0"/>
                  </a:lnTo>
                  <a:lnTo>
                    <a:pt x="0" y="21793"/>
                  </a:lnTo>
                  <a:lnTo>
                    <a:pt x="21793" y="21793"/>
                  </a:lnTo>
                  <a:lnTo>
                    <a:pt x="21793" y="0"/>
                  </a:lnTo>
                  <a:close/>
                </a:path>
                <a:path w="152400" h="152400">
                  <a:moveTo>
                    <a:pt x="65379" y="130606"/>
                  </a:moveTo>
                  <a:lnTo>
                    <a:pt x="43586" y="130606"/>
                  </a:lnTo>
                  <a:lnTo>
                    <a:pt x="43586" y="152400"/>
                  </a:lnTo>
                  <a:lnTo>
                    <a:pt x="65379" y="152400"/>
                  </a:lnTo>
                  <a:lnTo>
                    <a:pt x="65379" y="130606"/>
                  </a:lnTo>
                  <a:close/>
                </a:path>
                <a:path w="152400" h="152400">
                  <a:moveTo>
                    <a:pt x="65379" y="0"/>
                  </a:moveTo>
                  <a:lnTo>
                    <a:pt x="43586" y="0"/>
                  </a:lnTo>
                  <a:lnTo>
                    <a:pt x="43586" y="21793"/>
                  </a:lnTo>
                  <a:lnTo>
                    <a:pt x="65379" y="21793"/>
                  </a:lnTo>
                  <a:lnTo>
                    <a:pt x="65379" y="0"/>
                  </a:lnTo>
                  <a:close/>
                </a:path>
                <a:path w="152400" h="152400">
                  <a:moveTo>
                    <a:pt x="108813" y="130606"/>
                  </a:moveTo>
                  <a:lnTo>
                    <a:pt x="87020" y="130606"/>
                  </a:lnTo>
                  <a:lnTo>
                    <a:pt x="87020" y="152400"/>
                  </a:lnTo>
                  <a:lnTo>
                    <a:pt x="108813" y="152400"/>
                  </a:lnTo>
                  <a:lnTo>
                    <a:pt x="108813" y="130606"/>
                  </a:lnTo>
                  <a:close/>
                </a:path>
                <a:path w="152400" h="152400">
                  <a:moveTo>
                    <a:pt x="108813" y="0"/>
                  </a:moveTo>
                  <a:lnTo>
                    <a:pt x="87020" y="0"/>
                  </a:lnTo>
                  <a:lnTo>
                    <a:pt x="87020" y="21793"/>
                  </a:lnTo>
                  <a:lnTo>
                    <a:pt x="108813" y="21793"/>
                  </a:lnTo>
                  <a:lnTo>
                    <a:pt x="108813" y="0"/>
                  </a:lnTo>
                  <a:close/>
                </a:path>
                <a:path w="152400" h="152400">
                  <a:moveTo>
                    <a:pt x="152400" y="130606"/>
                  </a:moveTo>
                  <a:lnTo>
                    <a:pt x="130606" y="130606"/>
                  </a:lnTo>
                  <a:lnTo>
                    <a:pt x="130606" y="152400"/>
                  </a:lnTo>
                  <a:lnTo>
                    <a:pt x="152400" y="152400"/>
                  </a:lnTo>
                  <a:lnTo>
                    <a:pt x="152400" y="130606"/>
                  </a:lnTo>
                  <a:close/>
                </a:path>
                <a:path w="152400" h="152400">
                  <a:moveTo>
                    <a:pt x="152400" y="87020"/>
                  </a:moveTo>
                  <a:lnTo>
                    <a:pt x="130606" y="87020"/>
                  </a:lnTo>
                  <a:lnTo>
                    <a:pt x="130606" y="108813"/>
                  </a:lnTo>
                  <a:lnTo>
                    <a:pt x="152400" y="108813"/>
                  </a:lnTo>
                  <a:lnTo>
                    <a:pt x="152400" y="87020"/>
                  </a:lnTo>
                  <a:close/>
                </a:path>
                <a:path w="152400" h="152400">
                  <a:moveTo>
                    <a:pt x="152400" y="43586"/>
                  </a:moveTo>
                  <a:lnTo>
                    <a:pt x="130606" y="43586"/>
                  </a:lnTo>
                  <a:lnTo>
                    <a:pt x="130606" y="65379"/>
                  </a:lnTo>
                  <a:lnTo>
                    <a:pt x="152400" y="65379"/>
                  </a:lnTo>
                  <a:lnTo>
                    <a:pt x="152400" y="43586"/>
                  </a:lnTo>
                  <a:close/>
                </a:path>
                <a:path w="152400" h="152400">
                  <a:moveTo>
                    <a:pt x="152400" y="0"/>
                  </a:moveTo>
                  <a:lnTo>
                    <a:pt x="130606" y="0"/>
                  </a:lnTo>
                  <a:lnTo>
                    <a:pt x="130606" y="21793"/>
                  </a:lnTo>
                  <a:lnTo>
                    <a:pt x="152400" y="21793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444444">
                <a:alpha val="3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98379" y="2853294"/>
              <a:ext cx="148148" cy="143902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6686549" y="2828925"/>
              <a:ext cx="304800" cy="190500"/>
            </a:xfrm>
            <a:custGeom>
              <a:avLst/>
              <a:gdLst/>
              <a:ahLst/>
              <a:cxnLst/>
              <a:rect l="l" t="t" r="r" b="b"/>
              <a:pathLst>
                <a:path w="304800" h="190500">
                  <a:moveTo>
                    <a:pt x="3047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304799" y="0"/>
                  </a:lnTo>
                  <a:lnTo>
                    <a:pt x="304799" y="19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08626" y="2869463"/>
              <a:ext cx="137058" cy="109220"/>
            </a:xfrm>
            <a:prstGeom prst="rect">
              <a:avLst/>
            </a:prstGeom>
          </p:spPr>
        </p:pic>
        <p:sp>
          <p:nvSpPr>
            <p:cNvPr id="40" name="object 40" descr=""/>
            <p:cNvSpPr/>
            <p:nvPr/>
          </p:nvSpPr>
          <p:spPr>
            <a:xfrm>
              <a:off x="6991349" y="2828925"/>
              <a:ext cx="533400" cy="190500"/>
            </a:xfrm>
            <a:custGeom>
              <a:avLst/>
              <a:gdLst/>
              <a:ahLst/>
              <a:cxnLst/>
              <a:rect l="l" t="t" r="r" b="b"/>
              <a:pathLst>
                <a:path w="533400" h="190500">
                  <a:moveTo>
                    <a:pt x="5333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533399" y="0"/>
                  </a:lnTo>
                  <a:lnTo>
                    <a:pt x="533399" y="19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105649" y="2886074"/>
              <a:ext cx="152399" cy="7619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334249" y="2864840"/>
              <a:ext cx="152399" cy="118668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7524749" y="2828925"/>
              <a:ext cx="304800" cy="190500"/>
            </a:xfrm>
            <a:custGeom>
              <a:avLst/>
              <a:gdLst/>
              <a:ahLst/>
              <a:cxnLst/>
              <a:rect l="l" t="t" r="r" b="b"/>
              <a:pathLst>
                <a:path w="304800" h="190500">
                  <a:moveTo>
                    <a:pt x="30479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304799" y="0"/>
                  </a:lnTo>
                  <a:lnTo>
                    <a:pt x="304799" y="190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>
              <a:hlinkClick r:id="rId7"/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639049" y="2847974"/>
              <a:ext cx="152399" cy="152399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228599" y="6086474"/>
              <a:ext cx="7162800" cy="2019300"/>
            </a:xfrm>
            <a:custGeom>
              <a:avLst/>
              <a:gdLst/>
              <a:ahLst/>
              <a:cxnLst/>
              <a:rect l="l" t="t" r="r" b="b"/>
              <a:pathLst>
                <a:path w="7162800" h="2019300">
                  <a:moveTo>
                    <a:pt x="7129750" y="2019299"/>
                  </a:moveTo>
                  <a:lnTo>
                    <a:pt x="33047" y="2019299"/>
                  </a:lnTo>
                  <a:lnTo>
                    <a:pt x="28187" y="2018332"/>
                  </a:lnTo>
                  <a:lnTo>
                    <a:pt x="966" y="1991111"/>
                  </a:lnTo>
                  <a:lnTo>
                    <a:pt x="0" y="1986251"/>
                  </a:lnTo>
                  <a:lnTo>
                    <a:pt x="0" y="19811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7129750" y="0"/>
                  </a:lnTo>
                  <a:lnTo>
                    <a:pt x="7161831" y="28186"/>
                  </a:lnTo>
                  <a:lnTo>
                    <a:pt x="7162798" y="33047"/>
                  </a:lnTo>
                  <a:lnTo>
                    <a:pt x="7162798" y="1986251"/>
                  </a:lnTo>
                  <a:lnTo>
                    <a:pt x="7134610" y="2018332"/>
                  </a:lnTo>
                  <a:lnTo>
                    <a:pt x="7129750" y="2019299"/>
                  </a:lnTo>
                  <a:close/>
                </a:path>
              </a:pathLst>
            </a:custGeom>
            <a:solidFill>
              <a:srgbClr val="6AACE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444500" y="6296891"/>
            <a:ext cx="2933065" cy="3409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325">
                <a:solidFill>
                  <a:srgbClr val="004067"/>
                </a:solidFill>
                <a:latin typeface="Segoe UI Symbol"/>
                <a:cs typeface="Segoe UI Symbol"/>
              </a:rPr>
              <a:t>🔒</a:t>
            </a:r>
            <a:r>
              <a:rPr dirty="0" sz="2050" spc="-90">
                <a:solidFill>
                  <a:srgbClr val="004067"/>
                </a:solidFill>
                <a:latin typeface="Segoe UI Symbol"/>
                <a:cs typeface="Segoe UI Symbol"/>
              </a:rPr>
              <a:t> </a:t>
            </a:r>
            <a:r>
              <a:rPr dirty="0" sz="1850" spc="-65" b="1">
                <a:solidFill>
                  <a:srgbClr val="004067"/>
                </a:solidFill>
                <a:latin typeface="Arial"/>
                <a:cs typeface="Arial"/>
              </a:rPr>
              <a:t>Principe </a:t>
            </a:r>
            <a:r>
              <a:rPr dirty="0" sz="1850" spc="-40" b="1">
                <a:solidFill>
                  <a:srgbClr val="004067"/>
                </a:solidFill>
                <a:latin typeface="Arial"/>
                <a:cs typeface="Arial"/>
              </a:rPr>
              <a:t>révolutionnaire</a:t>
            </a:r>
            <a:endParaRPr sz="1850">
              <a:latin typeface="Arial"/>
              <a:cs typeface="Arial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542912" y="7143750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100" y="473722"/>
                </a:moveTo>
                <a:lnTo>
                  <a:pt x="21577" y="457200"/>
                </a:lnTo>
                <a:lnTo>
                  <a:pt x="16535" y="457200"/>
                </a:lnTo>
                <a:lnTo>
                  <a:pt x="0" y="473722"/>
                </a:lnTo>
                <a:lnTo>
                  <a:pt x="0" y="478777"/>
                </a:lnTo>
                <a:lnTo>
                  <a:pt x="16535" y="495300"/>
                </a:lnTo>
                <a:lnTo>
                  <a:pt x="21577" y="495300"/>
                </a:lnTo>
                <a:lnTo>
                  <a:pt x="38100" y="478777"/>
                </a:lnTo>
                <a:lnTo>
                  <a:pt x="38100" y="476250"/>
                </a:lnTo>
                <a:lnTo>
                  <a:pt x="38100" y="473722"/>
                </a:lnTo>
                <a:close/>
              </a:path>
              <a:path w="38100" h="495300">
                <a:moveTo>
                  <a:pt x="38100" y="245122"/>
                </a:moveTo>
                <a:lnTo>
                  <a:pt x="21577" y="228600"/>
                </a:lnTo>
                <a:lnTo>
                  <a:pt x="16535" y="228600"/>
                </a:lnTo>
                <a:lnTo>
                  <a:pt x="0" y="245122"/>
                </a:lnTo>
                <a:lnTo>
                  <a:pt x="0" y="250177"/>
                </a:lnTo>
                <a:lnTo>
                  <a:pt x="16535" y="266700"/>
                </a:lnTo>
                <a:lnTo>
                  <a:pt x="21577" y="266700"/>
                </a:lnTo>
                <a:lnTo>
                  <a:pt x="38100" y="250177"/>
                </a:lnTo>
                <a:lnTo>
                  <a:pt x="38100" y="247650"/>
                </a:lnTo>
                <a:lnTo>
                  <a:pt x="38100" y="245122"/>
                </a:lnTo>
                <a:close/>
              </a:path>
              <a:path w="38100" h="4953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406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 txBox="1"/>
          <p:nvPr/>
        </p:nvSpPr>
        <p:spPr>
          <a:xfrm>
            <a:off x="444500" y="6761807"/>
            <a:ext cx="5986145" cy="9398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00" spc="-50">
                <a:solidFill>
                  <a:srgbClr val="004067"/>
                </a:solidFill>
                <a:latin typeface="Rubik"/>
                <a:cs typeface="Rubik"/>
              </a:rPr>
              <a:t>Permet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004067"/>
                </a:solidFill>
                <a:latin typeface="Rubik"/>
                <a:cs typeface="Rubik"/>
              </a:rPr>
              <a:t>le</a:t>
            </a:r>
            <a:r>
              <a:rPr dirty="0" sz="1200" spc="-4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07619C"/>
                </a:solidFill>
                <a:latin typeface="Rubik"/>
                <a:cs typeface="Rubik"/>
              </a:rPr>
              <a:t>traitement</a:t>
            </a:r>
            <a:r>
              <a:rPr dirty="0" sz="1200" spc="-10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07619C"/>
                </a:solidFill>
                <a:latin typeface="Rubik"/>
                <a:cs typeface="Rubik"/>
              </a:rPr>
              <a:t>des</a:t>
            </a:r>
            <a:r>
              <a:rPr dirty="0" sz="1200" spc="10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07619C"/>
                </a:solidFill>
                <a:latin typeface="Rubik"/>
                <a:cs typeface="Rubik"/>
              </a:rPr>
              <a:t>données</a:t>
            </a:r>
            <a:r>
              <a:rPr dirty="0" sz="1200" spc="10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07619C"/>
                </a:solidFill>
                <a:latin typeface="Rubik"/>
                <a:cs typeface="Rubik"/>
              </a:rPr>
              <a:t>chiffrées</a:t>
            </a:r>
            <a:r>
              <a:rPr dirty="0" sz="1200" spc="5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sans</a:t>
            </a:r>
            <a:r>
              <a:rPr dirty="0" sz="1200" spc="1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004067"/>
                </a:solidFill>
                <a:latin typeface="Rubik"/>
                <a:cs typeface="Rubik"/>
              </a:rPr>
              <a:t>nécessiter</a:t>
            </a:r>
            <a:r>
              <a:rPr dirty="0" sz="1200" spc="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20">
                <a:solidFill>
                  <a:srgbClr val="004067"/>
                </a:solidFill>
                <a:latin typeface="Rubik"/>
                <a:cs typeface="Rubik"/>
              </a:rPr>
              <a:t>leur</a:t>
            </a:r>
            <a:r>
              <a:rPr dirty="0" sz="120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004067"/>
                </a:solidFill>
                <a:latin typeface="Rubik"/>
                <a:cs typeface="Rubik"/>
              </a:rPr>
              <a:t>déchiffrement</a:t>
            </a:r>
            <a:r>
              <a:rPr dirty="0" sz="1200" spc="-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préalable.</a:t>
            </a:r>
            <a:endParaRPr sz="1200">
              <a:latin typeface="Rubik"/>
              <a:cs typeface="Rubik"/>
            </a:endParaRPr>
          </a:p>
          <a:p>
            <a:pPr marL="240665" marR="2901315">
              <a:lnSpc>
                <a:spcPct val="125000"/>
              </a:lnSpc>
            </a:pPr>
            <a:r>
              <a:rPr dirty="0" sz="1200" spc="-45">
                <a:solidFill>
                  <a:srgbClr val="004067"/>
                </a:solidFill>
                <a:latin typeface="Rubik"/>
                <a:cs typeface="Rubik"/>
              </a:rPr>
              <a:t>Effectue</a:t>
            </a:r>
            <a:r>
              <a:rPr dirty="0" sz="1200" spc="-3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004067"/>
                </a:solidFill>
                <a:latin typeface="Rubik"/>
                <a:cs typeface="Rubik"/>
              </a:rPr>
              <a:t>des</a:t>
            </a:r>
            <a:r>
              <a:rPr dirty="0" sz="1200" spc="-3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calculs</a:t>
            </a:r>
            <a:r>
              <a:rPr dirty="0" sz="1200" spc="-4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004067"/>
                </a:solidFill>
                <a:latin typeface="Rubik"/>
                <a:cs typeface="Rubik"/>
              </a:rPr>
              <a:t>sur</a:t>
            </a:r>
            <a:r>
              <a:rPr dirty="0" sz="1200" spc="-2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004067"/>
                </a:solidFill>
                <a:latin typeface="Rubik"/>
                <a:cs typeface="Rubik"/>
              </a:rPr>
              <a:t>données</a:t>
            </a:r>
            <a:r>
              <a:rPr dirty="0" sz="1200" spc="-20">
                <a:solidFill>
                  <a:srgbClr val="004067"/>
                </a:solidFill>
                <a:latin typeface="Rubik"/>
                <a:cs typeface="Rubik"/>
              </a:rPr>
              <a:t> cryptées </a:t>
            </a:r>
            <a:r>
              <a:rPr dirty="0" sz="1200" spc="-40">
                <a:solidFill>
                  <a:srgbClr val="004067"/>
                </a:solidFill>
                <a:latin typeface="Rubik"/>
                <a:cs typeface="Rubik"/>
              </a:rPr>
              <a:t>Préserve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004067"/>
                </a:solidFill>
                <a:latin typeface="Rubik"/>
                <a:cs typeface="Rubik"/>
              </a:rPr>
              <a:t>la </a:t>
            </a: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confidentialité</a:t>
            </a:r>
            <a:r>
              <a:rPr dirty="0" sz="1200" spc="-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absolue</a:t>
            </a:r>
            <a:endParaRPr sz="1200">
              <a:latin typeface="Rubik"/>
              <a:cs typeface="Rubik"/>
            </a:endParaRPr>
          </a:p>
          <a:p>
            <a:pPr marL="240665">
              <a:lnSpc>
                <a:spcPct val="100000"/>
              </a:lnSpc>
              <a:spcBef>
                <a:spcPts val="360"/>
              </a:spcBef>
            </a:pPr>
            <a:r>
              <a:rPr dirty="0" sz="1200" spc="-30">
                <a:solidFill>
                  <a:srgbClr val="004067"/>
                </a:solidFill>
                <a:latin typeface="Rubik"/>
                <a:cs typeface="Rubik"/>
              </a:rPr>
              <a:t>Idéal</a:t>
            </a:r>
            <a:r>
              <a:rPr dirty="0" sz="1200" spc="-2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004067"/>
                </a:solidFill>
                <a:latin typeface="Rubik"/>
                <a:cs typeface="Rubik"/>
              </a:rPr>
              <a:t>pour</a:t>
            </a:r>
            <a:r>
              <a:rPr dirty="0" sz="1200" spc="-1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004067"/>
                </a:solidFill>
                <a:latin typeface="Rubik"/>
                <a:cs typeface="Rubik"/>
              </a:rPr>
              <a:t>le</a:t>
            </a:r>
            <a:r>
              <a:rPr dirty="0" sz="1200" spc="-5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cloud</a:t>
            </a:r>
            <a:r>
              <a:rPr dirty="0" sz="1200" spc="-3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004067"/>
                </a:solidFill>
                <a:latin typeface="Rubik"/>
                <a:cs typeface="Rubik"/>
              </a:rPr>
              <a:t>computing</a:t>
            </a:r>
            <a:r>
              <a:rPr dirty="0" sz="1200" spc="-2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sécurisé</a:t>
            </a:r>
            <a:endParaRPr sz="1200">
              <a:latin typeface="Rubik"/>
              <a:cs typeface="Rubik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7619998" y="6086474"/>
            <a:ext cx="3581400" cy="2019300"/>
          </a:xfrm>
          <a:custGeom>
            <a:avLst/>
            <a:gdLst/>
            <a:ahLst/>
            <a:cxnLst/>
            <a:rect l="l" t="t" r="r" b="b"/>
            <a:pathLst>
              <a:path w="3581400" h="2019300">
                <a:moveTo>
                  <a:pt x="3548352" y="2019299"/>
                </a:moveTo>
                <a:lnTo>
                  <a:pt x="33047" y="2019299"/>
                </a:lnTo>
                <a:lnTo>
                  <a:pt x="28186" y="2018332"/>
                </a:lnTo>
                <a:lnTo>
                  <a:pt x="966" y="1991111"/>
                </a:lnTo>
                <a:lnTo>
                  <a:pt x="0" y="1986251"/>
                </a:lnTo>
                <a:lnTo>
                  <a:pt x="0" y="19811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548352" y="0"/>
                </a:lnTo>
                <a:lnTo>
                  <a:pt x="3580432" y="28186"/>
                </a:lnTo>
                <a:lnTo>
                  <a:pt x="3581400" y="33047"/>
                </a:lnTo>
                <a:lnTo>
                  <a:pt x="3581400" y="1986251"/>
                </a:lnTo>
                <a:lnTo>
                  <a:pt x="3553212" y="2018332"/>
                </a:lnTo>
                <a:lnTo>
                  <a:pt x="3548352" y="2019299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7835900" y="6321425"/>
            <a:ext cx="136588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45" b="1">
                <a:solidFill>
                  <a:srgbClr val="181B20"/>
                </a:solidFill>
                <a:latin typeface="Arial"/>
                <a:cs typeface="Arial"/>
              </a:rPr>
              <a:t>Applications</a:t>
            </a:r>
            <a:endParaRPr sz="1850">
              <a:latin typeface="Arial"/>
              <a:cs typeface="Arial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7934312" y="6915150"/>
            <a:ext cx="38100" cy="723900"/>
          </a:xfrm>
          <a:custGeom>
            <a:avLst/>
            <a:gdLst/>
            <a:ahLst/>
            <a:cxnLst/>
            <a:rect l="l" t="t" r="r" b="b"/>
            <a:pathLst>
              <a:path w="38100" h="723900">
                <a:moveTo>
                  <a:pt x="38100" y="702322"/>
                </a:moveTo>
                <a:lnTo>
                  <a:pt x="21577" y="685800"/>
                </a:lnTo>
                <a:lnTo>
                  <a:pt x="16522" y="685800"/>
                </a:lnTo>
                <a:lnTo>
                  <a:pt x="0" y="702322"/>
                </a:lnTo>
                <a:lnTo>
                  <a:pt x="0" y="707377"/>
                </a:lnTo>
                <a:lnTo>
                  <a:pt x="16522" y="723900"/>
                </a:lnTo>
                <a:lnTo>
                  <a:pt x="21577" y="723900"/>
                </a:lnTo>
                <a:lnTo>
                  <a:pt x="38100" y="707377"/>
                </a:lnTo>
                <a:lnTo>
                  <a:pt x="38100" y="704850"/>
                </a:lnTo>
                <a:lnTo>
                  <a:pt x="38100" y="702322"/>
                </a:lnTo>
                <a:close/>
              </a:path>
              <a:path w="38100" h="723900">
                <a:moveTo>
                  <a:pt x="38100" y="473722"/>
                </a:moveTo>
                <a:lnTo>
                  <a:pt x="21577" y="457200"/>
                </a:lnTo>
                <a:lnTo>
                  <a:pt x="16522" y="457200"/>
                </a:lnTo>
                <a:lnTo>
                  <a:pt x="0" y="473722"/>
                </a:lnTo>
                <a:lnTo>
                  <a:pt x="0" y="478777"/>
                </a:lnTo>
                <a:lnTo>
                  <a:pt x="16522" y="495300"/>
                </a:lnTo>
                <a:lnTo>
                  <a:pt x="21577" y="495300"/>
                </a:lnTo>
                <a:lnTo>
                  <a:pt x="38100" y="478777"/>
                </a:lnTo>
                <a:lnTo>
                  <a:pt x="38100" y="476250"/>
                </a:lnTo>
                <a:lnTo>
                  <a:pt x="38100" y="473722"/>
                </a:lnTo>
                <a:close/>
              </a:path>
              <a:path w="38100" h="723900">
                <a:moveTo>
                  <a:pt x="38100" y="245122"/>
                </a:moveTo>
                <a:lnTo>
                  <a:pt x="21577" y="228600"/>
                </a:lnTo>
                <a:lnTo>
                  <a:pt x="16522" y="228600"/>
                </a:lnTo>
                <a:lnTo>
                  <a:pt x="0" y="245122"/>
                </a:lnTo>
                <a:lnTo>
                  <a:pt x="0" y="250177"/>
                </a:lnTo>
                <a:lnTo>
                  <a:pt x="16522" y="266700"/>
                </a:lnTo>
                <a:lnTo>
                  <a:pt x="21577" y="266700"/>
                </a:lnTo>
                <a:lnTo>
                  <a:pt x="38100" y="250177"/>
                </a:lnTo>
                <a:lnTo>
                  <a:pt x="38100" y="247650"/>
                </a:lnTo>
                <a:lnTo>
                  <a:pt x="38100" y="245122"/>
                </a:lnTo>
                <a:close/>
              </a:path>
              <a:path w="38100" h="723900">
                <a:moveTo>
                  <a:pt x="38100" y="16522"/>
                </a:moveTo>
                <a:lnTo>
                  <a:pt x="21577" y="0"/>
                </a:lnTo>
                <a:lnTo>
                  <a:pt x="16522" y="0"/>
                </a:lnTo>
                <a:lnTo>
                  <a:pt x="0" y="16522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181B2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8064500" y="6761807"/>
            <a:ext cx="213423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Analyse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181B20"/>
                </a:solidFill>
                <a:latin typeface="Rubik"/>
                <a:cs typeface="Rubik"/>
              </a:rPr>
              <a:t>médicale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181B20"/>
                </a:solidFill>
                <a:latin typeface="Rubik"/>
                <a:cs typeface="Rubik"/>
              </a:rPr>
              <a:t>confidentielle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Services</a:t>
            </a:r>
            <a:r>
              <a:rPr dirty="0" sz="1200" spc="1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181B20"/>
                </a:solidFill>
                <a:latin typeface="Rubik"/>
                <a:cs typeface="Rubik"/>
              </a:rPr>
              <a:t>financiers</a:t>
            </a:r>
            <a:r>
              <a:rPr dirty="0" sz="1200" spc="1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sécurisés 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Intelligence</a:t>
            </a:r>
            <a:r>
              <a:rPr dirty="0" sz="1200" spc="2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181B20"/>
                </a:solidFill>
                <a:latin typeface="Rubik"/>
                <a:cs typeface="Rubik"/>
              </a:rPr>
              <a:t>artificielle</a:t>
            </a:r>
            <a:r>
              <a:rPr dirty="0" sz="1200" spc="2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privée </a:t>
            </a:r>
            <a:r>
              <a:rPr dirty="0" sz="1200" spc="-55">
                <a:solidFill>
                  <a:srgbClr val="181B20"/>
                </a:solidFill>
                <a:latin typeface="Rubik"/>
                <a:cs typeface="Rubik"/>
              </a:rPr>
              <a:t>Votes</a:t>
            </a:r>
            <a:r>
              <a:rPr dirty="0" sz="1200" spc="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électroniques</a:t>
            </a:r>
            <a:r>
              <a:rPr dirty="0" sz="1200" spc="2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anonymes</a:t>
            </a:r>
            <a:endParaRPr sz="1200">
              <a:latin typeface="Rubik"/>
              <a:cs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52474"/>
            <a:ext cx="11430000" cy="7067550"/>
          </a:xfrm>
          <a:custGeom>
            <a:avLst/>
            <a:gdLst/>
            <a:ahLst/>
            <a:cxnLst/>
            <a:rect l="l" t="t" r="r" b="b"/>
            <a:pathLst>
              <a:path w="11430000" h="7067550">
                <a:moveTo>
                  <a:pt x="11391899" y="7067549"/>
                </a:moveTo>
                <a:lnTo>
                  <a:pt x="38099" y="7067549"/>
                </a:lnTo>
                <a:lnTo>
                  <a:pt x="30498" y="7066851"/>
                </a:lnTo>
                <a:lnTo>
                  <a:pt x="697" y="7037051"/>
                </a:lnTo>
                <a:lnTo>
                  <a:pt x="0" y="7029449"/>
                </a:lnTo>
                <a:lnTo>
                  <a:pt x="0" y="38099"/>
                </a:lnTo>
                <a:lnTo>
                  <a:pt x="23474" y="2789"/>
                </a:lnTo>
                <a:lnTo>
                  <a:pt x="38099" y="0"/>
                </a:lnTo>
                <a:lnTo>
                  <a:pt x="11391899" y="0"/>
                </a:lnTo>
                <a:lnTo>
                  <a:pt x="11427208" y="23473"/>
                </a:lnTo>
                <a:lnTo>
                  <a:pt x="11429999" y="38099"/>
                </a:lnTo>
                <a:lnTo>
                  <a:pt x="11429999" y="7029449"/>
                </a:lnTo>
                <a:lnTo>
                  <a:pt x="11406524" y="7064759"/>
                </a:lnTo>
                <a:lnTo>
                  <a:pt x="11391899" y="7067549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27050" rIns="0" bIns="0" rtlCol="0" vert="horz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dirty="0" spc="-325"/>
              <a:t>Bonnes</a:t>
            </a:r>
            <a:r>
              <a:rPr dirty="0" spc="-150"/>
              <a:t> </a:t>
            </a:r>
            <a:r>
              <a:rPr dirty="0" spc="-155"/>
              <a:t>pratiques</a:t>
            </a:r>
            <a:r>
              <a:rPr dirty="0" spc="-140"/>
              <a:t> </a:t>
            </a:r>
            <a:r>
              <a:rPr dirty="0" spc="-300"/>
              <a:t>:</a:t>
            </a:r>
            <a:r>
              <a:rPr dirty="0" spc="-170"/>
              <a:t> </a:t>
            </a:r>
            <a:r>
              <a:rPr dirty="0" spc="-195"/>
              <a:t>Formation</a:t>
            </a:r>
            <a:r>
              <a:rPr dirty="0" spc="-155"/>
              <a:t> </a:t>
            </a:r>
            <a:r>
              <a:rPr dirty="0" spc="-25"/>
              <a:t>et </a:t>
            </a:r>
            <a:r>
              <a:rPr dirty="0" spc="-180"/>
              <a:t>conception</a:t>
            </a:r>
            <a:r>
              <a:rPr dirty="0" spc="-105"/>
              <a:t> </a:t>
            </a:r>
            <a:r>
              <a:rPr dirty="0" spc="-275"/>
              <a:t>sécurisée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28599" y="3324224"/>
            <a:ext cx="4562475" cy="2019300"/>
          </a:xfrm>
          <a:custGeom>
            <a:avLst/>
            <a:gdLst/>
            <a:ahLst/>
            <a:cxnLst/>
            <a:rect l="l" t="t" r="r" b="b"/>
            <a:pathLst>
              <a:path w="4562475" h="2019300">
                <a:moveTo>
                  <a:pt x="4529426" y="2019299"/>
                </a:moveTo>
                <a:lnTo>
                  <a:pt x="33047" y="2019299"/>
                </a:lnTo>
                <a:lnTo>
                  <a:pt x="28187" y="2018332"/>
                </a:lnTo>
                <a:lnTo>
                  <a:pt x="966" y="1991111"/>
                </a:lnTo>
                <a:lnTo>
                  <a:pt x="0" y="1986251"/>
                </a:lnTo>
                <a:lnTo>
                  <a:pt x="0" y="19811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4529426" y="0"/>
                </a:lnTo>
                <a:lnTo>
                  <a:pt x="4561507" y="28187"/>
                </a:lnTo>
                <a:lnTo>
                  <a:pt x="4562474" y="33047"/>
                </a:lnTo>
                <a:lnTo>
                  <a:pt x="4562474" y="1986251"/>
                </a:lnTo>
                <a:lnTo>
                  <a:pt x="4534286" y="2018332"/>
                </a:lnTo>
                <a:lnTo>
                  <a:pt x="4529426" y="2019299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4500" y="3559175"/>
            <a:ext cx="2085339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70" b="1">
                <a:solidFill>
                  <a:srgbClr val="181B20"/>
                </a:solidFill>
                <a:latin typeface="Arial"/>
                <a:cs typeface="Arial"/>
              </a:rPr>
              <a:t>Formation</a:t>
            </a:r>
            <a:r>
              <a:rPr dirty="0" sz="1850" spc="-45" b="1">
                <a:solidFill>
                  <a:srgbClr val="181B20"/>
                </a:solidFill>
                <a:latin typeface="Arial"/>
                <a:cs typeface="Arial"/>
              </a:rPr>
              <a:t> </a:t>
            </a:r>
            <a:r>
              <a:rPr dirty="0" sz="1850" spc="-40" b="1">
                <a:solidFill>
                  <a:srgbClr val="181B20"/>
                </a:solidFill>
                <a:latin typeface="Arial"/>
                <a:cs typeface="Arial"/>
              </a:rPr>
              <a:t>continue</a:t>
            </a:r>
            <a:endParaRPr sz="185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28599" y="4152899"/>
            <a:ext cx="4562475" cy="3438525"/>
            <a:chOff x="228599" y="4152899"/>
            <a:chExt cx="4562475" cy="3438525"/>
          </a:xfrm>
        </p:grpSpPr>
        <p:sp>
          <p:nvSpPr>
            <p:cNvPr id="7" name="object 7" descr=""/>
            <p:cNvSpPr/>
            <p:nvPr/>
          </p:nvSpPr>
          <p:spPr>
            <a:xfrm>
              <a:off x="542912" y="4152899"/>
              <a:ext cx="38100" cy="723900"/>
            </a:xfrm>
            <a:custGeom>
              <a:avLst/>
              <a:gdLst/>
              <a:ahLst/>
              <a:cxnLst/>
              <a:rect l="l" t="t" r="r" b="b"/>
              <a:pathLst>
                <a:path w="38100" h="723900">
                  <a:moveTo>
                    <a:pt x="38100" y="702335"/>
                  </a:moveTo>
                  <a:lnTo>
                    <a:pt x="21577" y="685800"/>
                  </a:lnTo>
                  <a:lnTo>
                    <a:pt x="16535" y="685800"/>
                  </a:lnTo>
                  <a:lnTo>
                    <a:pt x="0" y="702335"/>
                  </a:lnTo>
                  <a:lnTo>
                    <a:pt x="0" y="707377"/>
                  </a:lnTo>
                  <a:lnTo>
                    <a:pt x="16535" y="723900"/>
                  </a:lnTo>
                  <a:lnTo>
                    <a:pt x="21577" y="723900"/>
                  </a:lnTo>
                  <a:lnTo>
                    <a:pt x="38100" y="707377"/>
                  </a:lnTo>
                  <a:lnTo>
                    <a:pt x="38100" y="704850"/>
                  </a:lnTo>
                  <a:lnTo>
                    <a:pt x="38100" y="702335"/>
                  </a:lnTo>
                  <a:close/>
                </a:path>
                <a:path w="38100" h="723900">
                  <a:moveTo>
                    <a:pt x="38100" y="473735"/>
                  </a:moveTo>
                  <a:lnTo>
                    <a:pt x="21577" y="457200"/>
                  </a:lnTo>
                  <a:lnTo>
                    <a:pt x="16535" y="457200"/>
                  </a:lnTo>
                  <a:lnTo>
                    <a:pt x="0" y="473735"/>
                  </a:lnTo>
                  <a:lnTo>
                    <a:pt x="0" y="478777"/>
                  </a:lnTo>
                  <a:lnTo>
                    <a:pt x="16535" y="495300"/>
                  </a:lnTo>
                  <a:lnTo>
                    <a:pt x="21577" y="495300"/>
                  </a:lnTo>
                  <a:lnTo>
                    <a:pt x="38100" y="478777"/>
                  </a:lnTo>
                  <a:lnTo>
                    <a:pt x="38100" y="476250"/>
                  </a:lnTo>
                  <a:lnTo>
                    <a:pt x="38100" y="473735"/>
                  </a:lnTo>
                  <a:close/>
                </a:path>
                <a:path w="38100" h="7239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181B2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8599" y="5572124"/>
              <a:ext cx="4562475" cy="2019300"/>
            </a:xfrm>
            <a:custGeom>
              <a:avLst/>
              <a:gdLst/>
              <a:ahLst/>
              <a:cxnLst/>
              <a:rect l="l" t="t" r="r" b="b"/>
              <a:pathLst>
                <a:path w="4562475" h="2019300">
                  <a:moveTo>
                    <a:pt x="4529426" y="2019299"/>
                  </a:moveTo>
                  <a:lnTo>
                    <a:pt x="33047" y="2019299"/>
                  </a:lnTo>
                  <a:lnTo>
                    <a:pt x="28187" y="2018332"/>
                  </a:lnTo>
                  <a:lnTo>
                    <a:pt x="966" y="1991111"/>
                  </a:lnTo>
                  <a:lnTo>
                    <a:pt x="0" y="1986251"/>
                  </a:lnTo>
                  <a:lnTo>
                    <a:pt x="0" y="19811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529426" y="0"/>
                  </a:lnTo>
                  <a:lnTo>
                    <a:pt x="4561507" y="28187"/>
                  </a:lnTo>
                  <a:lnTo>
                    <a:pt x="4562474" y="33047"/>
                  </a:lnTo>
                  <a:lnTo>
                    <a:pt x="4562474" y="1986251"/>
                  </a:lnTo>
                  <a:lnTo>
                    <a:pt x="4534286" y="2018332"/>
                  </a:lnTo>
                  <a:lnTo>
                    <a:pt x="4529426" y="2019299"/>
                  </a:lnTo>
                  <a:close/>
                </a:path>
              </a:pathLst>
            </a:custGeom>
            <a:solidFill>
              <a:srgbClr val="CAE2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73099" y="3999557"/>
            <a:ext cx="347980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50">
                <a:solidFill>
                  <a:srgbClr val="181B20"/>
                </a:solidFill>
                <a:latin typeface="Rubik"/>
                <a:cs typeface="Rubik"/>
              </a:rPr>
              <a:t>Développeurs</a:t>
            </a:r>
            <a:r>
              <a:rPr dirty="0" sz="1200" spc="1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181B20"/>
                </a:solidFill>
                <a:latin typeface="Rubik"/>
                <a:cs typeface="Rubik"/>
              </a:rPr>
              <a:t>formés</a:t>
            </a:r>
            <a:r>
              <a:rPr dirty="0" sz="1200" spc="2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07619C"/>
                </a:solidFill>
                <a:latin typeface="Rubik"/>
                <a:cs typeface="Rubik"/>
              </a:rPr>
              <a:t>régulièrement</a:t>
            </a:r>
            <a:r>
              <a:rPr dirty="0" sz="1200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181B20"/>
                </a:solidFill>
                <a:latin typeface="Rubik"/>
                <a:cs typeface="Rubik"/>
              </a:rPr>
              <a:t>aux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20">
                <a:solidFill>
                  <a:srgbClr val="181B20"/>
                </a:solidFill>
                <a:latin typeface="Rubik"/>
                <a:cs typeface="Rubik"/>
              </a:rPr>
              <a:t>techniques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avancées</a:t>
            </a:r>
            <a:endParaRPr sz="1200">
              <a:latin typeface="Rubik"/>
              <a:cs typeface="Rubik"/>
            </a:endParaRPr>
          </a:p>
          <a:p>
            <a:pPr marL="12700" marR="901065">
              <a:lnSpc>
                <a:spcPct val="125000"/>
              </a:lnSpc>
            </a:pPr>
            <a:r>
              <a:rPr dirty="0" sz="1200" spc="-30">
                <a:solidFill>
                  <a:srgbClr val="181B20"/>
                </a:solidFill>
                <a:latin typeface="Rubik"/>
                <a:cs typeface="Rubik"/>
              </a:rPr>
              <a:t>Sensibilisation</a:t>
            </a:r>
            <a:r>
              <a:rPr dirty="0" sz="1200" spc="1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181B20"/>
                </a:solidFill>
                <a:latin typeface="Rubik"/>
                <a:cs typeface="Rubik"/>
              </a:rPr>
              <a:t>aux</a:t>
            </a:r>
            <a:r>
              <a:rPr dirty="0" sz="1200" spc="1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nouvelles</a:t>
            </a:r>
            <a:r>
              <a:rPr dirty="0" sz="1200" spc="4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menaces 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Partage</a:t>
            </a:r>
            <a:r>
              <a:rPr dirty="0" sz="1200" spc="-3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181B20"/>
                </a:solidFill>
                <a:latin typeface="Rubik"/>
                <a:cs typeface="Rubik"/>
              </a:rPr>
              <a:t>des</a:t>
            </a:r>
            <a:r>
              <a:rPr dirty="0" sz="120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181B20"/>
                </a:solidFill>
                <a:latin typeface="Rubik"/>
                <a:cs typeface="Rubik"/>
              </a:rPr>
              <a:t>connaissances</a:t>
            </a:r>
            <a:r>
              <a:rPr dirty="0" sz="1200" spc="5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181B20"/>
                </a:solidFill>
                <a:latin typeface="Rubik"/>
                <a:cs typeface="Rubik"/>
              </a:rPr>
              <a:t>en</a:t>
            </a:r>
            <a:r>
              <a:rPr dirty="0" sz="1200" spc="-20">
                <a:solidFill>
                  <a:srgbClr val="181B20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181B20"/>
                </a:solidFill>
                <a:latin typeface="Rubik"/>
                <a:cs typeface="Rubik"/>
              </a:rPr>
              <a:t>équipe</a:t>
            </a:r>
            <a:endParaRPr sz="1200">
              <a:latin typeface="Rubik"/>
              <a:cs typeface="Rubik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4500" y="5782541"/>
            <a:ext cx="2893695" cy="34099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050" spc="325">
                <a:solidFill>
                  <a:srgbClr val="4E657D"/>
                </a:solidFill>
                <a:latin typeface="Segoe UI Symbol"/>
                <a:cs typeface="Segoe UI Symbol"/>
              </a:rPr>
              <a:t>🛡</a:t>
            </a:r>
            <a:r>
              <a:rPr dirty="0" sz="2050" spc="-95">
                <a:solidFill>
                  <a:srgbClr val="4E657D"/>
                </a:solidFill>
                <a:latin typeface="Segoe UI Symbol"/>
                <a:cs typeface="Segoe UI Symbol"/>
              </a:rPr>
              <a:t> </a:t>
            </a:r>
            <a:r>
              <a:rPr dirty="0" sz="1850" spc="-75" b="1">
                <a:solidFill>
                  <a:srgbClr val="4E657D"/>
                </a:solidFill>
                <a:latin typeface="Arial"/>
                <a:cs typeface="Arial"/>
              </a:rPr>
              <a:t>Sécurité</a:t>
            </a:r>
            <a:r>
              <a:rPr dirty="0" sz="1850" spc="-85" b="1">
                <a:solidFill>
                  <a:srgbClr val="4E657D"/>
                </a:solidFill>
                <a:latin typeface="Arial"/>
                <a:cs typeface="Arial"/>
              </a:rPr>
              <a:t> </a:t>
            </a:r>
            <a:r>
              <a:rPr dirty="0" sz="1850" spc="-35" b="1">
                <a:solidFill>
                  <a:srgbClr val="4E657D"/>
                </a:solidFill>
                <a:latin typeface="Arial"/>
                <a:cs typeface="Arial"/>
              </a:rPr>
              <a:t>par</a:t>
            </a:r>
            <a:r>
              <a:rPr dirty="0" sz="1850" spc="-55" b="1">
                <a:solidFill>
                  <a:srgbClr val="4E657D"/>
                </a:solidFill>
                <a:latin typeface="Arial"/>
                <a:cs typeface="Arial"/>
              </a:rPr>
              <a:t> </a:t>
            </a:r>
            <a:r>
              <a:rPr dirty="0" sz="1850" spc="-45" b="1">
                <a:solidFill>
                  <a:srgbClr val="4E657D"/>
                </a:solidFill>
                <a:latin typeface="Arial"/>
                <a:cs typeface="Arial"/>
              </a:rPr>
              <a:t>conception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42912" y="6858000"/>
            <a:ext cx="38100" cy="266700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38100" y="245122"/>
                </a:moveTo>
                <a:lnTo>
                  <a:pt x="21577" y="228600"/>
                </a:lnTo>
                <a:lnTo>
                  <a:pt x="16535" y="228600"/>
                </a:lnTo>
                <a:lnTo>
                  <a:pt x="0" y="245122"/>
                </a:lnTo>
                <a:lnTo>
                  <a:pt x="0" y="250177"/>
                </a:lnTo>
                <a:lnTo>
                  <a:pt x="16535" y="266700"/>
                </a:lnTo>
                <a:lnTo>
                  <a:pt x="21577" y="266700"/>
                </a:lnTo>
                <a:lnTo>
                  <a:pt x="38100" y="250177"/>
                </a:lnTo>
                <a:lnTo>
                  <a:pt x="38100" y="247650"/>
                </a:lnTo>
                <a:lnTo>
                  <a:pt x="38100" y="245122"/>
                </a:lnTo>
                <a:close/>
              </a:path>
              <a:path w="38100" h="2667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4E65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44500" y="6247457"/>
            <a:ext cx="322643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35">
                <a:solidFill>
                  <a:srgbClr val="4E657D"/>
                </a:solidFill>
                <a:latin typeface="Rubik"/>
                <a:cs typeface="Rubik"/>
              </a:rPr>
              <a:t>Intégrer</a:t>
            </a:r>
            <a:r>
              <a:rPr dirty="0" sz="1200" spc="-3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4E657D"/>
                </a:solidFill>
                <a:latin typeface="Rubik"/>
                <a:cs typeface="Rubik"/>
              </a:rPr>
              <a:t>la</a:t>
            </a:r>
            <a:r>
              <a:rPr dirty="0" sz="1200" spc="-4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4E657D"/>
                </a:solidFill>
                <a:latin typeface="Rubik"/>
                <a:cs typeface="Rubik"/>
              </a:rPr>
              <a:t>sécurité </a:t>
            </a:r>
            <a:r>
              <a:rPr dirty="0" sz="1200" spc="-40">
                <a:solidFill>
                  <a:srgbClr val="4E657D"/>
                </a:solidFill>
                <a:latin typeface="Rubik"/>
                <a:cs typeface="Rubik"/>
              </a:rPr>
              <a:t>dès</a:t>
            </a:r>
            <a:r>
              <a:rPr dirty="0" sz="1200" spc="-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les</a:t>
            </a:r>
            <a:r>
              <a:rPr dirty="0" sz="1200" spc="-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4A6078"/>
                </a:solidFill>
                <a:latin typeface="Rubik"/>
                <a:cs typeface="Rubik"/>
              </a:rPr>
              <a:t>premières</a:t>
            </a:r>
            <a:r>
              <a:rPr dirty="0" sz="1200" spc="-5">
                <a:solidFill>
                  <a:srgbClr val="4A6078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A6078"/>
                </a:solidFill>
                <a:latin typeface="Rubik"/>
                <a:cs typeface="Rubik"/>
              </a:rPr>
              <a:t>phases</a:t>
            </a:r>
            <a:r>
              <a:rPr dirty="0" sz="1200" spc="-10">
                <a:solidFill>
                  <a:srgbClr val="4A6078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du 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développement.</a:t>
            </a:r>
            <a:endParaRPr sz="1200">
              <a:latin typeface="Rubik"/>
              <a:cs typeface="Rubik"/>
            </a:endParaRPr>
          </a:p>
          <a:p>
            <a:pPr marL="240665" marR="549275">
              <a:lnSpc>
                <a:spcPct val="125000"/>
              </a:lnSpc>
            </a:pPr>
            <a:r>
              <a:rPr dirty="0" sz="1200" spc="-30">
                <a:solidFill>
                  <a:srgbClr val="4E657D"/>
                </a:solidFill>
                <a:latin typeface="Rubik"/>
                <a:cs typeface="Rubik"/>
              </a:rPr>
              <a:t>Modélisation</a:t>
            </a:r>
            <a:r>
              <a:rPr dirty="0" sz="1200" spc="-1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4E657D"/>
                </a:solidFill>
                <a:latin typeface="Rubik"/>
                <a:cs typeface="Rubik"/>
              </a:rPr>
              <a:t>des</a:t>
            </a:r>
            <a:r>
              <a:rPr dirty="0" sz="1200" spc="2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70">
                <a:solidFill>
                  <a:srgbClr val="4E657D"/>
                </a:solidFill>
                <a:latin typeface="Rubik"/>
                <a:cs typeface="Rubik"/>
              </a:rPr>
              <a:t>menaces</a:t>
            </a:r>
            <a:r>
              <a:rPr dirty="0" sz="1200" spc="2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E657D"/>
                </a:solidFill>
                <a:latin typeface="Rubik"/>
                <a:cs typeface="Rubik"/>
              </a:rPr>
              <a:t>en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20">
                <a:solidFill>
                  <a:srgbClr val="4E657D"/>
                </a:solidFill>
                <a:latin typeface="Rubik"/>
                <a:cs typeface="Rubik"/>
              </a:rPr>
              <a:t>amont </a:t>
            </a:r>
            <a:r>
              <a:rPr dirty="0" sz="1200" spc="-45">
                <a:solidFill>
                  <a:srgbClr val="4E657D"/>
                </a:solidFill>
                <a:latin typeface="Rubik"/>
                <a:cs typeface="Rubik"/>
              </a:rPr>
              <a:t>Architecture</a:t>
            </a:r>
            <a:r>
              <a:rPr dirty="0" sz="1200" spc="1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sécurisée</a:t>
            </a:r>
            <a:endParaRPr sz="1200">
              <a:latin typeface="Rubik"/>
              <a:cs typeface="Rubi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274865" y="3597275"/>
            <a:ext cx="152781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125" b="1">
                <a:solidFill>
                  <a:srgbClr val="40464F"/>
                </a:solidFill>
                <a:latin typeface="Arial"/>
                <a:cs typeface="Arial"/>
              </a:rPr>
              <a:t>Tests</a:t>
            </a:r>
            <a:r>
              <a:rPr dirty="0" sz="1850" spc="-5" b="1">
                <a:solidFill>
                  <a:srgbClr val="40464F"/>
                </a:solidFill>
                <a:latin typeface="Arial"/>
                <a:cs typeface="Arial"/>
              </a:rPr>
              <a:t> </a:t>
            </a:r>
            <a:r>
              <a:rPr dirty="0" sz="1850" spc="-70" b="1">
                <a:solidFill>
                  <a:srgbClr val="40464F"/>
                </a:solidFill>
                <a:latin typeface="Arial"/>
                <a:cs typeface="Arial"/>
              </a:rPr>
              <a:t>continus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74865" y="4081412"/>
            <a:ext cx="4023995" cy="2108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30">
                <a:solidFill>
                  <a:srgbClr val="40464F"/>
                </a:solidFill>
                <a:latin typeface="Rubik"/>
                <a:cs typeface="Rubik"/>
              </a:rPr>
              <a:t>Identifier</a:t>
            </a:r>
            <a:r>
              <a:rPr dirty="0" sz="1200" spc="-3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40464F"/>
                </a:solidFill>
                <a:latin typeface="Rubik"/>
                <a:cs typeface="Rubik"/>
              </a:rPr>
              <a:t>et</a:t>
            </a:r>
            <a:r>
              <a:rPr dirty="0" sz="1200" spc="-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40464F"/>
                </a:solidFill>
                <a:latin typeface="Rubik"/>
                <a:cs typeface="Rubik"/>
              </a:rPr>
              <a:t>corriger</a:t>
            </a:r>
            <a:r>
              <a:rPr dirty="0" sz="1200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0464F"/>
                </a:solidFill>
                <a:latin typeface="Rubik"/>
                <a:cs typeface="Rubik"/>
              </a:rPr>
              <a:t>les</a:t>
            </a:r>
            <a:r>
              <a:rPr dirty="0" sz="1200" spc="10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40464F"/>
                </a:solidFill>
                <a:latin typeface="Rubik"/>
                <a:cs typeface="Rubik"/>
              </a:rPr>
              <a:t>vulnérabilités</a:t>
            </a:r>
            <a:r>
              <a:rPr dirty="0" sz="1200" spc="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0464F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40464F"/>
                </a:solidFill>
                <a:latin typeface="Rubik"/>
                <a:cs typeface="Rubik"/>
              </a:rPr>
              <a:t>manière</a:t>
            </a:r>
            <a:r>
              <a:rPr dirty="0" sz="1200" spc="-2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0464F"/>
                </a:solidFill>
                <a:latin typeface="Rubik"/>
                <a:cs typeface="Rubik"/>
              </a:rPr>
              <a:t>proactive.</a:t>
            </a:r>
            <a:endParaRPr sz="1200">
              <a:latin typeface="Rubik"/>
              <a:cs typeface="Rubi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274865" y="4625975"/>
            <a:ext cx="199453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55" b="1">
                <a:solidFill>
                  <a:srgbClr val="40464F"/>
                </a:solidFill>
                <a:latin typeface="Arial"/>
                <a:cs typeface="Arial"/>
              </a:rPr>
              <a:t>Outils</a:t>
            </a:r>
            <a:r>
              <a:rPr dirty="0" sz="1850" spc="-35" b="1">
                <a:solidFill>
                  <a:srgbClr val="40464F"/>
                </a:solidFill>
                <a:latin typeface="Arial"/>
                <a:cs typeface="Arial"/>
              </a:rPr>
              <a:t> </a:t>
            </a:r>
            <a:r>
              <a:rPr dirty="0" sz="1850" spc="-60" b="1">
                <a:solidFill>
                  <a:srgbClr val="40464F"/>
                </a:solidFill>
                <a:latin typeface="Arial"/>
                <a:cs typeface="Arial"/>
              </a:rPr>
              <a:t>automatisés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274865" y="5110112"/>
            <a:ext cx="3766820" cy="2108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50">
                <a:solidFill>
                  <a:srgbClr val="40464F"/>
                </a:solidFill>
                <a:latin typeface="Rubik"/>
                <a:cs typeface="Rubik"/>
              </a:rPr>
              <a:t>Scanners</a:t>
            </a:r>
            <a:r>
              <a:rPr dirty="0" sz="1200" spc="-1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40464F"/>
                </a:solidFill>
                <a:latin typeface="Rubik"/>
                <a:cs typeface="Rubik"/>
              </a:rPr>
              <a:t>et</a:t>
            </a:r>
            <a:r>
              <a:rPr dirty="0" sz="1200" spc="-2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20">
                <a:solidFill>
                  <a:srgbClr val="40464F"/>
                </a:solidFill>
                <a:latin typeface="Rubik"/>
                <a:cs typeface="Rubik"/>
              </a:rPr>
              <a:t>linters</a:t>
            </a:r>
            <a:r>
              <a:rPr dirty="0" sz="1200" spc="-10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40464F"/>
                </a:solidFill>
                <a:latin typeface="Rubik"/>
                <a:cs typeface="Rubik"/>
              </a:rPr>
              <a:t>pour</a:t>
            </a:r>
            <a:r>
              <a:rPr dirty="0" sz="1200" spc="-1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0464F"/>
                </a:solidFill>
                <a:latin typeface="Rubik"/>
                <a:cs typeface="Rubik"/>
              </a:rPr>
              <a:t>détecter</a:t>
            </a:r>
            <a:r>
              <a:rPr dirty="0" sz="1200" spc="-1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0464F"/>
                </a:solidFill>
                <a:latin typeface="Rubik"/>
                <a:cs typeface="Rubik"/>
              </a:rPr>
              <a:t>les </a:t>
            </a:r>
            <a:r>
              <a:rPr dirty="0" sz="1200" spc="-20">
                <a:solidFill>
                  <a:srgbClr val="40464F"/>
                </a:solidFill>
                <a:latin typeface="Rubik"/>
                <a:cs typeface="Rubik"/>
              </a:rPr>
              <a:t>failles</a:t>
            </a:r>
            <a:r>
              <a:rPr dirty="0" sz="1200" spc="-1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0464F"/>
                </a:solidFill>
                <a:latin typeface="Rubik"/>
                <a:cs typeface="Rubik"/>
              </a:rPr>
              <a:t>potentielles.</a:t>
            </a:r>
            <a:endParaRPr sz="1200">
              <a:latin typeface="Rubik"/>
              <a:cs typeface="Rubik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5274865" y="5654675"/>
            <a:ext cx="169926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45" b="1">
                <a:solidFill>
                  <a:srgbClr val="40464F"/>
                </a:solidFill>
                <a:latin typeface="Arial"/>
                <a:cs typeface="Arial"/>
              </a:rPr>
              <a:t>Audits</a:t>
            </a:r>
            <a:r>
              <a:rPr dirty="0" sz="1850" spc="-80" b="1">
                <a:solidFill>
                  <a:srgbClr val="40464F"/>
                </a:solidFill>
                <a:latin typeface="Arial"/>
                <a:cs typeface="Arial"/>
              </a:rPr>
              <a:t> </a:t>
            </a:r>
            <a:r>
              <a:rPr dirty="0" sz="1850" spc="-60" b="1">
                <a:solidFill>
                  <a:srgbClr val="40464F"/>
                </a:solidFill>
                <a:latin typeface="Arial"/>
                <a:cs typeface="Arial"/>
              </a:rPr>
              <a:t>réguliers</a:t>
            </a:r>
            <a:endParaRPr sz="185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274865" y="6138812"/>
            <a:ext cx="3328670" cy="21082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200" spc="-35">
                <a:solidFill>
                  <a:srgbClr val="40464F"/>
                </a:solidFill>
                <a:latin typeface="Rubik"/>
                <a:cs typeface="Rubik"/>
              </a:rPr>
              <a:t>Vérification</a:t>
            </a:r>
            <a:r>
              <a:rPr dirty="0" sz="1200" spc="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55">
                <a:solidFill>
                  <a:srgbClr val="40464F"/>
                </a:solidFill>
                <a:latin typeface="Rubik"/>
                <a:cs typeface="Rubik"/>
              </a:rPr>
              <a:t>externe</a:t>
            </a:r>
            <a:r>
              <a:rPr dirty="0" sz="1200" spc="-20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0464F"/>
                </a:solidFill>
                <a:latin typeface="Rubik"/>
                <a:cs typeface="Rubik"/>
              </a:rPr>
              <a:t>de</a:t>
            </a:r>
            <a:r>
              <a:rPr dirty="0" sz="1200" spc="-20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>
                <a:solidFill>
                  <a:srgbClr val="40464F"/>
                </a:solidFill>
                <a:latin typeface="Rubik"/>
                <a:cs typeface="Rubik"/>
              </a:rPr>
              <a:t>la</a:t>
            </a:r>
            <a:r>
              <a:rPr dirty="0" sz="1200" spc="-10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40464F"/>
                </a:solidFill>
                <a:latin typeface="Rubik"/>
                <a:cs typeface="Rubik"/>
              </a:rPr>
              <a:t>robustesse</a:t>
            </a:r>
            <a:r>
              <a:rPr dirty="0" sz="1200" spc="-20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40464F"/>
                </a:solidFill>
                <a:latin typeface="Rubik"/>
                <a:cs typeface="Rubik"/>
              </a:rPr>
              <a:t>du</a:t>
            </a:r>
            <a:r>
              <a:rPr dirty="0" sz="1200" spc="5">
                <a:solidFill>
                  <a:srgbClr val="40464F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0464F"/>
                </a:solidFill>
                <a:latin typeface="Rubik"/>
                <a:cs typeface="Rubik"/>
              </a:rPr>
              <a:t>système.</a:t>
            </a:r>
            <a:endParaRPr sz="1200">
              <a:latin typeface="Rubik"/>
              <a:cs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590674"/>
            <a:ext cx="11430000" cy="5400675"/>
          </a:xfrm>
          <a:custGeom>
            <a:avLst/>
            <a:gdLst/>
            <a:ahLst/>
            <a:cxnLst/>
            <a:rect l="l" t="t" r="r" b="b"/>
            <a:pathLst>
              <a:path w="11430000" h="5400675">
                <a:moveTo>
                  <a:pt x="11391899" y="5400674"/>
                </a:moveTo>
                <a:lnTo>
                  <a:pt x="38099" y="5400674"/>
                </a:lnTo>
                <a:lnTo>
                  <a:pt x="30498" y="5399977"/>
                </a:lnTo>
                <a:lnTo>
                  <a:pt x="697" y="5370176"/>
                </a:lnTo>
                <a:lnTo>
                  <a:pt x="0" y="5362574"/>
                </a:lnTo>
                <a:lnTo>
                  <a:pt x="0" y="38099"/>
                </a:lnTo>
                <a:lnTo>
                  <a:pt x="23474" y="2789"/>
                </a:lnTo>
                <a:lnTo>
                  <a:pt x="38099" y="0"/>
                </a:lnTo>
                <a:lnTo>
                  <a:pt x="11391899" y="0"/>
                </a:lnTo>
                <a:lnTo>
                  <a:pt x="11427208" y="23474"/>
                </a:lnTo>
                <a:lnTo>
                  <a:pt x="11429999" y="38099"/>
                </a:lnTo>
                <a:lnTo>
                  <a:pt x="11429999" y="5362574"/>
                </a:lnTo>
                <a:lnTo>
                  <a:pt x="11406524" y="5397884"/>
                </a:lnTo>
                <a:lnTo>
                  <a:pt x="11391899" y="5400674"/>
                </a:lnTo>
                <a:close/>
              </a:path>
            </a:pathLst>
          </a:custGeom>
          <a:solidFill>
            <a:srgbClr val="F7F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0812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35"/>
              <a:t>Perspectives</a:t>
            </a:r>
            <a:r>
              <a:rPr dirty="0" spc="-140"/>
              <a:t> </a:t>
            </a:r>
            <a:r>
              <a:rPr dirty="0" spc="-160"/>
              <a:t>futures</a:t>
            </a:r>
            <a:r>
              <a:rPr dirty="0" spc="-140"/>
              <a:t> </a:t>
            </a:r>
            <a:r>
              <a:rPr dirty="0" spc="-300"/>
              <a:t>:</a:t>
            </a:r>
            <a:r>
              <a:rPr dirty="0" spc="-170"/>
              <a:t> </a:t>
            </a:r>
            <a:r>
              <a:rPr dirty="0" spc="-265"/>
              <a:t>Blockchain</a:t>
            </a:r>
            <a:r>
              <a:rPr dirty="0" spc="-160"/>
              <a:t> </a:t>
            </a:r>
            <a:r>
              <a:rPr dirty="0"/>
              <a:t>et</a:t>
            </a:r>
            <a:r>
              <a:rPr dirty="0" spc="-150"/>
              <a:t> </a:t>
            </a:r>
            <a:r>
              <a:rPr dirty="0" spc="-25"/>
              <a:t>IA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228599" y="3333749"/>
            <a:ext cx="5372100" cy="1409700"/>
          </a:xfrm>
          <a:custGeom>
            <a:avLst/>
            <a:gdLst/>
            <a:ahLst/>
            <a:cxnLst/>
            <a:rect l="l" t="t" r="r" b="b"/>
            <a:pathLst>
              <a:path w="5372100" h="1409700">
                <a:moveTo>
                  <a:pt x="5339051" y="1409699"/>
                </a:moveTo>
                <a:lnTo>
                  <a:pt x="33047" y="1409699"/>
                </a:lnTo>
                <a:lnTo>
                  <a:pt x="28187" y="1408733"/>
                </a:lnTo>
                <a:lnTo>
                  <a:pt x="966" y="1381512"/>
                </a:lnTo>
                <a:lnTo>
                  <a:pt x="0" y="1376652"/>
                </a:lnTo>
                <a:lnTo>
                  <a:pt x="0" y="13715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5339051" y="0"/>
                </a:lnTo>
                <a:lnTo>
                  <a:pt x="5371132" y="28187"/>
                </a:lnTo>
                <a:lnTo>
                  <a:pt x="5372099" y="33047"/>
                </a:lnTo>
                <a:lnTo>
                  <a:pt x="5372099" y="1376652"/>
                </a:lnTo>
                <a:lnTo>
                  <a:pt x="5343911" y="1408733"/>
                </a:lnTo>
                <a:lnTo>
                  <a:pt x="5339051" y="1409699"/>
                </a:lnTo>
                <a:close/>
              </a:path>
            </a:pathLst>
          </a:custGeom>
          <a:solidFill>
            <a:srgbClr val="6A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44500" y="3568700"/>
            <a:ext cx="3171190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165" b="1">
                <a:solidFill>
                  <a:srgbClr val="004067"/>
                </a:solidFill>
                <a:latin typeface="Arial"/>
                <a:cs typeface="Arial"/>
              </a:rPr>
              <a:t>La</a:t>
            </a:r>
            <a:r>
              <a:rPr dirty="0" sz="1850" spc="-40" b="1">
                <a:solidFill>
                  <a:srgbClr val="004067"/>
                </a:solidFill>
                <a:latin typeface="Arial"/>
                <a:cs typeface="Arial"/>
              </a:rPr>
              <a:t> </a:t>
            </a:r>
            <a:r>
              <a:rPr dirty="0" sz="1850" spc="-65" b="1">
                <a:solidFill>
                  <a:srgbClr val="004067"/>
                </a:solidFill>
                <a:latin typeface="Arial"/>
                <a:cs typeface="Arial"/>
              </a:rPr>
              <a:t>blockchain</a:t>
            </a:r>
            <a:r>
              <a:rPr dirty="0" sz="1850" spc="-75" b="1">
                <a:solidFill>
                  <a:srgbClr val="004067"/>
                </a:solidFill>
                <a:latin typeface="Arial"/>
                <a:cs typeface="Arial"/>
              </a:rPr>
              <a:t> </a:t>
            </a:r>
            <a:r>
              <a:rPr dirty="0" sz="1850" spc="-55" b="1">
                <a:solidFill>
                  <a:srgbClr val="004067"/>
                </a:solidFill>
                <a:latin typeface="Arial"/>
                <a:cs typeface="Arial"/>
              </a:rPr>
              <a:t>pour</a:t>
            </a:r>
            <a:r>
              <a:rPr dirty="0" sz="1850" spc="-70" b="1">
                <a:solidFill>
                  <a:srgbClr val="004067"/>
                </a:solidFill>
                <a:latin typeface="Arial"/>
                <a:cs typeface="Arial"/>
              </a:rPr>
              <a:t> </a:t>
            </a:r>
            <a:r>
              <a:rPr dirty="0" sz="1850" b="1">
                <a:solidFill>
                  <a:srgbClr val="004067"/>
                </a:solidFill>
                <a:latin typeface="Arial"/>
                <a:cs typeface="Arial"/>
              </a:rPr>
              <a:t>la</a:t>
            </a:r>
            <a:r>
              <a:rPr dirty="0" sz="1850" spc="-45" b="1">
                <a:solidFill>
                  <a:srgbClr val="004067"/>
                </a:solidFill>
                <a:latin typeface="Arial"/>
                <a:cs typeface="Arial"/>
              </a:rPr>
              <a:t> sécurité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44500" y="4009082"/>
            <a:ext cx="4695825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dirty="0" sz="1200" spc="-45">
                <a:solidFill>
                  <a:srgbClr val="004067"/>
                </a:solidFill>
                <a:latin typeface="Rubik"/>
                <a:cs typeface="Rubik"/>
              </a:rPr>
              <a:t>Technologie</a:t>
            </a:r>
            <a:r>
              <a:rPr dirty="0" sz="1200" spc="-3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004067"/>
                </a:solidFill>
                <a:latin typeface="Rubik"/>
                <a:cs typeface="Rubik"/>
              </a:rPr>
              <a:t>offrant</a:t>
            </a:r>
            <a:r>
              <a:rPr dirty="0" sz="1200" spc="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07619C"/>
                </a:solidFill>
                <a:latin typeface="Rubik"/>
                <a:cs typeface="Rubik"/>
              </a:rPr>
              <a:t>décentralisation</a:t>
            </a:r>
            <a:r>
              <a:rPr dirty="0" sz="1200" spc="-5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30">
                <a:solidFill>
                  <a:srgbClr val="004067"/>
                </a:solidFill>
                <a:latin typeface="Rubik"/>
                <a:cs typeface="Rubik"/>
              </a:rPr>
              <a:t>et</a:t>
            </a:r>
            <a:r>
              <a:rPr dirty="0" sz="1200" spc="1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07619C"/>
                </a:solidFill>
                <a:latin typeface="Rubik"/>
                <a:cs typeface="Rubik"/>
              </a:rPr>
              <a:t>immutabilité</a:t>
            </a:r>
            <a:r>
              <a:rPr dirty="0" sz="1200" spc="-30">
                <a:solidFill>
                  <a:srgbClr val="07619C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004067"/>
                </a:solidFill>
                <a:latin typeface="Rubik"/>
                <a:cs typeface="Rubik"/>
              </a:rPr>
              <a:t>pour</a:t>
            </a:r>
            <a:r>
              <a:rPr dirty="0" sz="1200" spc="2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renforcer</a:t>
            </a:r>
            <a:r>
              <a:rPr dirty="0" sz="1200" spc="1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004067"/>
                </a:solidFill>
                <a:latin typeface="Rubik"/>
                <a:cs typeface="Rubik"/>
              </a:rPr>
              <a:t>la </a:t>
            </a:r>
            <a:r>
              <a:rPr dirty="0" sz="1200" spc="-35">
                <a:solidFill>
                  <a:srgbClr val="004067"/>
                </a:solidFill>
                <a:latin typeface="Rubik"/>
                <a:cs typeface="Rubik"/>
              </a:rPr>
              <a:t>protection </a:t>
            </a:r>
            <a:r>
              <a:rPr dirty="0" sz="1200" spc="-40">
                <a:solidFill>
                  <a:srgbClr val="004067"/>
                </a:solidFill>
                <a:latin typeface="Rubik"/>
                <a:cs typeface="Rubik"/>
              </a:rPr>
              <a:t>des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004067"/>
                </a:solidFill>
                <a:latin typeface="Rubik"/>
                <a:cs typeface="Rubik"/>
              </a:rPr>
              <a:t>données</a:t>
            </a:r>
            <a:r>
              <a:rPr dirty="0" sz="1200" spc="-5">
                <a:solidFill>
                  <a:srgbClr val="004067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004067"/>
                </a:solidFill>
                <a:latin typeface="Rubik"/>
                <a:cs typeface="Rubik"/>
              </a:rPr>
              <a:t>personnelles.</a:t>
            </a:r>
            <a:endParaRPr sz="1200">
              <a:latin typeface="Rubik"/>
              <a:cs typeface="Rubik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28600" y="3333750"/>
            <a:ext cx="10972800" cy="3429000"/>
            <a:chOff x="228600" y="3333750"/>
            <a:chExt cx="10972800" cy="3429000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29300" y="3333750"/>
              <a:ext cx="5372099" cy="14096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600" y="4972050"/>
              <a:ext cx="5372099" cy="1790699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5829298" y="4972049"/>
              <a:ext cx="5372100" cy="1790700"/>
            </a:xfrm>
            <a:custGeom>
              <a:avLst/>
              <a:gdLst/>
              <a:ahLst/>
              <a:cxnLst/>
              <a:rect l="l" t="t" r="r" b="b"/>
              <a:pathLst>
                <a:path w="5372100" h="1790700">
                  <a:moveTo>
                    <a:pt x="5339051" y="1790699"/>
                  </a:moveTo>
                  <a:lnTo>
                    <a:pt x="33047" y="1790699"/>
                  </a:lnTo>
                  <a:lnTo>
                    <a:pt x="28187" y="1789732"/>
                  </a:lnTo>
                  <a:lnTo>
                    <a:pt x="966" y="1762511"/>
                  </a:lnTo>
                  <a:lnTo>
                    <a:pt x="0" y="1757651"/>
                  </a:lnTo>
                  <a:lnTo>
                    <a:pt x="0" y="1752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339051" y="0"/>
                  </a:lnTo>
                  <a:lnTo>
                    <a:pt x="5371132" y="28186"/>
                  </a:lnTo>
                  <a:lnTo>
                    <a:pt x="5372099" y="33047"/>
                  </a:lnTo>
                  <a:lnTo>
                    <a:pt x="5372099" y="1757651"/>
                  </a:lnTo>
                  <a:lnTo>
                    <a:pt x="5343912" y="1789732"/>
                  </a:lnTo>
                  <a:lnTo>
                    <a:pt x="5339051" y="1790699"/>
                  </a:lnTo>
                  <a:close/>
                </a:path>
              </a:pathLst>
            </a:custGeom>
            <a:solidFill>
              <a:srgbClr val="CAE2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6045199" y="5207000"/>
            <a:ext cx="2399665" cy="3111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-40" b="1">
                <a:solidFill>
                  <a:srgbClr val="4E657D"/>
                </a:solidFill>
                <a:latin typeface="Arial"/>
                <a:cs typeface="Arial"/>
              </a:rPr>
              <a:t>Intelligence</a:t>
            </a:r>
            <a:r>
              <a:rPr dirty="0" sz="1850" spc="-50" b="1">
                <a:solidFill>
                  <a:srgbClr val="4E657D"/>
                </a:solidFill>
                <a:latin typeface="Arial"/>
                <a:cs typeface="Arial"/>
              </a:rPr>
              <a:t> </a:t>
            </a:r>
            <a:r>
              <a:rPr dirty="0" sz="1850" spc="-10" b="1">
                <a:solidFill>
                  <a:srgbClr val="4E657D"/>
                </a:solidFill>
                <a:latin typeface="Arial"/>
                <a:cs typeface="Arial"/>
              </a:rPr>
              <a:t>artificielle</a:t>
            </a:r>
            <a:endParaRPr sz="185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6143612" y="5800724"/>
            <a:ext cx="38100" cy="495300"/>
          </a:xfrm>
          <a:custGeom>
            <a:avLst/>
            <a:gdLst/>
            <a:ahLst/>
            <a:cxnLst/>
            <a:rect l="l" t="t" r="r" b="b"/>
            <a:pathLst>
              <a:path w="38100" h="495300">
                <a:moveTo>
                  <a:pt x="38100" y="473722"/>
                </a:moveTo>
                <a:lnTo>
                  <a:pt x="21577" y="457200"/>
                </a:lnTo>
                <a:lnTo>
                  <a:pt x="16522" y="457200"/>
                </a:lnTo>
                <a:lnTo>
                  <a:pt x="0" y="473722"/>
                </a:lnTo>
                <a:lnTo>
                  <a:pt x="0" y="478777"/>
                </a:lnTo>
                <a:lnTo>
                  <a:pt x="16522" y="495300"/>
                </a:lnTo>
                <a:lnTo>
                  <a:pt x="21577" y="495300"/>
                </a:lnTo>
                <a:lnTo>
                  <a:pt x="38100" y="478777"/>
                </a:lnTo>
                <a:lnTo>
                  <a:pt x="38100" y="476250"/>
                </a:lnTo>
                <a:lnTo>
                  <a:pt x="38100" y="473722"/>
                </a:lnTo>
                <a:close/>
              </a:path>
              <a:path w="38100" h="495300">
                <a:moveTo>
                  <a:pt x="38100" y="245135"/>
                </a:moveTo>
                <a:lnTo>
                  <a:pt x="21577" y="228600"/>
                </a:lnTo>
                <a:lnTo>
                  <a:pt x="16522" y="228600"/>
                </a:lnTo>
                <a:lnTo>
                  <a:pt x="0" y="245135"/>
                </a:lnTo>
                <a:lnTo>
                  <a:pt x="0" y="250177"/>
                </a:lnTo>
                <a:lnTo>
                  <a:pt x="16522" y="266700"/>
                </a:lnTo>
                <a:lnTo>
                  <a:pt x="21577" y="266700"/>
                </a:lnTo>
                <a:lnTo>
                  <a:pt x="38100" y="250177"/>
                </a:lnTo>
                <a:lnTo>
                  <a:pt x="38100" y="247650"/>
                </a:lnTo>
                <a:lnTo>
                  <a:pt x="38100" y="245135"/>
                </a:lnTo>
                <a:close/>
              </a:path>
              <a:path w="38100" h="4953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4E657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6273799" y="5647382"/>
            <a:ext cx="3639185" cy="711200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1200" spc="-45">
                <a:solidFill>
                  <a:srgbClr val="4E657D"/>
                </a:solidFill>
                <a:latin typeface="Rubik"/>
                <a:cs typeface="Rubik"/>
              </a:rPr>
              <a:t>Analyse</a:t>
            </a:r>
            <a:r>
              <a:rPr dirty="0" sz="1200" spc="2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55">
                <a:solidFill>
                  <a:srgbClr val="4A6078"/>
                </a:solidFill>
                <a:latin typeface="Rubik"/>
                <a:cs typeface="Rubik"/>
              </a:rPr>
              <a:t>comportementale</a:t>
            </a:r>
            <a:r>
              <a:rPr dirty="0" sz="1200" spc="30">
                <a:solidFill>
                  <a:srgbClr val="4A6078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avancée</a:t>
            </a:r>
            <a:endParaRPr sz="1200">
              <a:latin typeface="Rubik"/>
              <a:cs typeface="Rubik"/>
            </a:endParaRPr>
          </a:p>
          <a:p>
            <a:pPr marL="12700" marR="5080">
              <a:lnSpc>
                <a:spcPct val="125000"/>
              </a:lnSpc>
            </a:pPr>
            <a:r>
              <a:rPr dirty="0" sz="1200" spc="-45">
                <a:solidFill>
                  <a:srgbClr val="4E657D"/>
                </a:solidFill>
                <a:latin typeface="Rubik"/>
                <a:cs typeface="Rubik"/>
              </a:rPr>
              <a:t>Détection</a:t>
            </a:r>
            <a:r>
              <a:rPr dirty="0" sz="120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50">
                <a:solidFill>
                  <a:srgbClr val="4E657D"/>
                </a:solidFill>
                <a:latin typeface="Rubik"/>
                <a:cs typeface="Rubik"/>
              </a:rPr>
              <a:t>de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70">
                <a:solidFill>
                  <a:srgbClr val="B91A1A"/>
                </a:solidFill>
                <a:latin typeface="Rubik"/>
                <a:cs typeface="Rubik"/>
              </a:rPr>
              <a:t>menaces</a:t>
            </a:r>
            <a:r>
              <a:rPr dirty="0" sz="1200" spc="30">
                <a:solidFill>
                  <a:srgbClr val="B91A1A"/>
                </a:solidFill>
                <a:latin typeface="Rubik"/>
                <a:cs typeface="Rubik"/>
              </a:rPr>
              <a:t> 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par</a:t>
            </a:r>
            <a:r>
              <a:rPr dirty="0" sz="1200" spc="3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45">
                <a:solidFill>
                  <a:srgbClr val="4E657D"/>
                </a:solidFill>
                <a:latin typeface="Rubik"/>
                <a:cs typeface="Rubik"/>
              </a:rPr>
              <a:t>apprentissage</a:t>
            </a:r>
            <a:r>
              <a:rPr dirty="0" sz="1200" spc="-2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automatique </a:t>
            </a:r>
            <a:r>
              <a:rPr dirty="0" sz="1200" spc="-30">
                <a:solidFill>
                  <a:srgbClr val="4E657D"/>
                </a:solidFill>
                <a:latin typeface="Rubik"/>
                <a:cs typeface="Rubik"/>
              </a:rPr>
              <a:t>Prédiction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40">
                <a:solidFill>
                  <a:srgbClr val="4E657D"/>
                </a:solidFill>
                <a:latin typeface="Rubik"/>
                <a:cs typeface="Rubik"/>
              </a:rPr>
              <a:t>des</a:t>
            </a:r>
            <a:r>
              <a:rPr dirty="0" sz="1200" spc="20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35">
                <a:solidFill>
                  <a:srgbClr val="4E657D"/>
                </a:solidFill>
                <a:latin typeface="Rubik"/>
                <a:cs typeface="Rubik"/>
              </a:rPr>
              <a:t>vulnérabilités</a:t>
            </a:r>
            <a:r>
              <a:rPr dirty="0" sz="1200" spc="25">
                <a:solidFill>
                  <a:srgbClr val="4E657D"/>
                </a:solidFill>
                <a:latin typeface="Rubik"/>
                <a:cs typeface="Rubik"/>
              </a:rPr>
              <a:t> </a:t>
            </a:r>
            <a:r>
              <a:rPr dirty="0" sz="1200" spc="-10">
                <a:solidFill>
                  <a:srgbClr val="4E657D"/>
                </a:solidFill>
                <a:latin typeface="Rubik"/>
                <a:cs typeface="Rubik"/>
              </a:rPr>
              <a:t>potentielles</a:t>
            </a:r>
            <a:endParaRPr sz="1200">
              <a:latin typeface="Rubik"/>
              <a:cs typeface="Rubi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2025-05-02T08:56:51Z</dcterms:created>
  <dcterms:modified xsi:type="dcterms:W3CDTF">2025-05-02T08:56:51Z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2025-05-02T00:00:00Z</vt:filetime>
  </property>
  <property fmtid="{D5CDD505-2E9C-101B-9397-08002B2CF9AE}" pid="3" name="Producer">
    <vt:lpwstr>PyPDF2</vt:lpwstr>
  </property>
  <property fmtid="{D5CDD505-2E9C-101B-9397-08002B2CF9AE}" pid="4" name="LastSaved">
    <vt:filetime>2025-05-02T00:00:00Z</vt:filetime>
  </property>
</Properties>
</file>