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Fira Sans Extra Condensed Medium"/>
      <p:regular r:id="rId11"/>
      <p:bold r:id="rId12"/>
      <p:italic r:id="rId13"/>
      <p:boldItalic r:id="rId14"/>
    </p:embeddedFont>
    <p:embeddedFont>
      <p:font typeface="Didact Gothic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ExtraCondensedMedium-regular.fntdata"/><Relationship Id="rId10" Type="http://schemas.openxmlformats.org/officeDocument/2006/relationships/slide" Target="slides/slide6.xml"/><Relationship Id="rId13" Type="http://schemas.openxmlformats.org/officeDocument/2006/relationships/font" Target="fonts/FiraSansExtraCondensedMedium-italic.fntdata"/><Relationship Id="rId12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idactGothic-regular.fntdata"/><Relationship Id="rId14" Type="http://schemas.openxmlformats.org/officeDocument/2006/relationships/font" Target="fonts/FiraSansExtraCondensedMedium-bold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 1">
  <p:cSld name="TITLE_2"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-18300"/>
            <a:ext cx="9144000" cy="5180100"/>
          </a:xfrm>
          <a:prstGeom prst="rect">
            <a:avLst/>
          </a:prstGeom>
          <a:solidFill>
            <a:srgbClr val="434343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91662" y="3555875"/>
            <a:ext cx="2810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291662" y="1545450"/>
            <a:ext cx="3817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"/>
              <a:buNone/>
              <a:defRPr sz="6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"/>
              <a:buNone/>
              <a:defRPr sz="6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"/>
              <a:buNone/>
              <a:defRPr sz="6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"/>
              <a:buNone/>
              <a:defRPr sz="6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"/>
              <a:buNone/>
              <a:defRPr sz="6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"/>
              <a:buNone/>
              <a:defRPr sz="6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"/>
              <a:buNone/>
              <a:defRPr sz="6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"/>
              <a:buNone/>
              <a:defRPr sz="6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"/>
              <a:buNone/>
              <a:defRPr sz="6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TITLE_1_1_1_2_1"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ctrTitle"/>
          </p:nvPr>
        </p:nvSpPr>
        <p:spPr>
          <a:xfrm>
            <a:off x="4943814" y="1202875"/>
            <a:ext cx="26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4943826" y="1645175"/>
            <a:ext cx="222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2" type="ctrTitle"/>
          </p:nvPr>
        </p:nvSpPr>
        <p:spPr>
          <a:xfrm>
            <a:off x="4943814" y="3188700"/>
            <a:ext cx="26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subTitle"/>
          </p:nvPr>
        </p:nvSpPr>
        <p:spPr>
          <a:xfrm>
            <a:off x="4943826" y="3631000"/>
            <a:ext cx="222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1"/>
          <p:cNvSpPr txBox="1"/>
          <p:nvPr>
            <p:ph idx="4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5" type="ctrTitle"/>
          </p:nvPr>
        </p:nvSpPr>
        <p:spPr>
          <a:xfrm>
            <a:off x="1733277" y="1202875"/>
            <a:ext cx="26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6" type="subTitle"/>
          </p:nvPr>
        </p:nvSpPr>
        <p:spPr>
          <a:xfrm>
            <a:off x="1733288" y="1645175"/>
            <a:ext cx="222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7" type="ctrTitle"/>
          </p:nvPr>
        </p:nvSpPr>
        <p:spPr>
          <a:xfrm>
            <a:off x="1733277" y="3188700"/>
            <a:ext cx="26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8" type="subTitle"/>
          </p:nvPr>
        </p:nvSpPr>
        <p:spPr>
          <a:xfrm>
            <a:off x="1733287" y="3631000"/>
            <a:ext cx="222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TITLE_1_1_1_2_1_1_1">
    <p:bg>
      <p:bgPr>
        <a:solidFill>
          <a:srgbClr val="F3F3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736475" y="1241138"/>
            <a:ext cx="2445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979475" y="1662363"/>
            <a:ext cx="195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2" type="ctrTitle"/>
          </p:nvPr>
        </p:nvSpPr>
        <p:spPr>
          <a:xfrm>
            <a:off x="3247389" y="1241138"/>
            <a:ext cx="26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3" type="subTitle"/>
          </p:nvPr>
        </p:nvSpPr>
        <p:spPr>
          <a:xfrm>
            <a:off x="3580989" y="1662363"/>
            <a:ext cx="195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4" type="ctrTitle"/>
          </p:nvPr>
        </p:nvSpPr>
        <p:spPr>
          <a:xfrm>
            <a:off x="5826677" y="1241138"/>
            <a:ext cx="26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5" type="subTitle"/>
          </p:nvPr>
        </p:nvSpPr>
        <p:spPr>
          <a:xfrm>
            <a:off x="6160277" y="1662363"/>
            <a:ext cx="195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94" name="Google Shape;94;p12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662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2"/>
          <p:cNvSpPr txBox="1"/>
          <p:nvPr>
            <p:ph idx="6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_1_1_2_1_1_1_1"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16638" y="2196450"/>
            <a:ext cx="19596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99" name="Google Shape;99;p13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3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1_1_1_1"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ctrTitle"/>
          </p:nvPr>
        </p:nvSpPr>
        <p:spPr>
          <a:xfrm>
            <a:off x="426375" y="854863"/>
            <a:ext cx="2805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1272675" y="1352275"/>
            <a:ext cx="195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2" type="ctrTitle"/>
          </p:nvPr>
        </p:nvSpPr>
        <p:spPr>
          <a:xfrm>
            <a:off x="5879939" y="3102263"/>
            <a:ext cx="26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3" type="subTitle"/>
          </p:nvPr>
        </p:nvSpPr>
        <p:spPr>
          <a:xfrm>
            <a:off x="5879939" y="3599688"/>
            <a:ext cx="195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07" name="Google Shape;107;p14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4"/>
          <p:cNvSpPr txBox="1"/>
          <p:nvPr>
            <p:ph idx="4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_1_1_1_1_2"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 rot="-5400000">
            <a:off x="2000300" y="288000"/>
            <a:ext cx="5143500" cy="45675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C11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2391825" y="1005350"/>
            <a:ext cx="435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13" name="Google Shape;113;p15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15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DESIGN">
  <p:cSld name="TITLE_1_1_1_1_1_1_2_1">
    <p:bg>
      <p:bgPr>
        <a:solidFill>
          <a:srgbClr val="F3F3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2180388" y="3672598"/>
            <a:ext cx="47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type="ctrTitle"/>
          </p:nvPr>
        </p:nvSpPr>
        <p:spPr>
          <a:xfrm>
            <a:off x="1007650" y="790500"/>
            <a:ext cx="71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3000"/>
              <a:buNone/>
              <a:defRPr sz="30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6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TITLE_1_1_1_1_1_1_1"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7"/>
          <p:cNvSpPr txBox="1"/>
          <p:nvPr>
            <p:ph type="ctrTitle"/>
          </p:nvPr>
        </p:nvSpPr>
        <p:spPr>
          <a:xfrm>
            <a:off x="4758000" y="2045025"/>
            <a:ext cx="278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4758000" y="2438625"/>
            <a:ext cx="2148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3">
  <p:cSld name="TITLE_1_1_1_1_1_1_1_1"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8"/>
          <p:cNvSpPr txBox="1"/>
          <p:nvPr>
            <p:ph type="ctrTitle"/>
          </p:nvPr>
        </p:nvSpPr>
        <p:spPr>
          <a:xfrm>
            <a:off x="4758000" y="2045025"/>
            <a:ext cx="278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4758000" y="2438625"/>
            <a:ext cx="31473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4">
  <p:cSld name="CUSTOM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3978050" y="2438625"/>
            <a:ext cx="309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1_1_1_1_1_1_2_2">
    <p:bg>
      <p:bgPr>
        <a:solidFill>
          <a:srgbClr val="F3F3F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007650" y="790500"/>
            <a:ext cx="71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3000"/>
              <a:buNone/>
              <a:defRPr sz="30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" name="Google Shape;17;p3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">
  <p:cSld name="TITLE_1_1_1_2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5185650" y="1882850"/>
            <a:ext cx="266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3982673" y="2539125"/>
            <a:ext cx="3862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2037725" y="-27925"/>
            <a:ext cx="1419397" cy="5193600"/>
            <a:chOff x="2037725" y="-27925"/>
            <a:chExt cx="1419397" cy="5193600"/>
          </a:xfrm>
        </p:grpSpPr>
        <p:sp>
          <p:nvSpPr>
            <p:cNvPr id="24" name="Google Shape;24;p4"/>
            <p:cNvSpPr/>
            <p:nvPr/>
          </p:nvSpPr>
          <p:spPr>
            <a:xfrm rot="-5400000">
              <a:off x="24125" y="1985675"/>
              <a:ext cx="5193600" cy="1166400"/>
            </a:xfrm>
            <a:prstGeom prst="rect">
              <a:avLst/>
            </a:prstGeom>
            <a:solidFill>
              <a:srgbClr val="466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 rot="5400000">
              <a:off x="3098722" y="2438200"/>
              <a:ext cx="449700" cy="267100"/>
            </a:xfrm>
            <a:prstGeom prst="flowChartExtract">
              <a:avLst/>
            </a:prstGeom>
            <a:solidFill>
              <a:srgbClr val="466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4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1_1_1_1_1_1">
    <p:bg>
      <p:bgPr>
        <a:solidFill>
          <a:srgbClr val="F3F3F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-5400000">
            <a:off x="-1145448" y="1953300"/>
            <a:ext cx="5143500" cy="123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C11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 rot="-5400000">
            <a:off x="84425" y="1953300"/>
            <a:ext cx="5143500" cy="12369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C11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ctrTitle"/>
          </p:nvPr>
        </p:nvSpPr>
        <p:spPr>
          <a:xfrm>
            <a:off x="4301200" y="1306250"/>
            <a:ext cx="160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 ">
  <p:cSld name="TITLE_1_1_1_1_1_1_2">
    <p:bg>
      <p:bgPr>
        <a:solidFill>
          <a:srgbClr val="F3F3F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662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" name="Google Shape;37;p6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 ">
  <p:cSld name="TITLE_1_1_1_1_1_2">
    <p:bg>
      <p:bgPr>
        <a:solidFill>
          <a:srgbClr val="F3F3F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8835000" cy="5143500"/>
          </a:xfrm>
          <a:prstGeom prst="rect">
            <a:avLst/>
          </a:prstGeom>
          <a:solidFill>
            <a:srgbClr val="434343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 rot="-5400000">
            <a:off x="2850450" y="194663"/>
            <a:ext cx="3443100" cy="48249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C11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389050" y="1665438"/>
            <a:ext cx="4365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subTitle"/>
          </p:nvPr>
        </p:nvSpPr>
        <p:spPr>
          <a:xfrm>
            <a:off x="2389050" y="2660038"/>
            <a:ext cx="4365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3" type="subTitle"/>
          </p:nvPr>
        </p:nvSpPr>
        <p:spPr>
          <a:xfrm>
            <a:off x="2389050" y="3654638"/>
            <a:ext cx="4365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939475" y="1849800"/>
            <a:ext cx="3265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title"/>
          </p:nvPr>
        </p:nvSpPr>
        <p:spPr>
          <a:xfrm>
            <a:off x="2939475" y="2844400"/>
            <a:ext cx="3265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5" type="title"/>
          </p:nvPr>
        </p:nvSpPr>
        <p:spPr>
          <a:xfrm>
            <a:off x="2939475" y="809100"/>
            <a:ext cx="3265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 flipH="1">
            <a:off x="-51" y="-12425"/>
            <a:ext cx="9144000" cy="5193600"/>
          </a:xfrm>
          <a:prstGeom prst="rect">
            <a:avLst/>
          </a:prstGeom>
          <a:solidFill>
            <a:srgbClr val="434343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 flipH="1" rot="5400000">
            <a:off x="3940325" y="2001166"/>
            <a:ext cx="5193600" cy="11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1695721" y="2156486"/>
            <a:ext cx="3936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ctrTitle"/>
          </p:nvPr>
        </p:nvSpPr>
        <p:spPr>
          <a:xfrm>
            <a:off x="2089339" y="2129589"/>
            <a:ext cx="182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title"/>
          </p:nvPr>
        </p:nvSpPr>
        <p:spPr>
          <a:xfrm>
            <a:off x="805744" y="1595630"/>
            <a:ext cx="1123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EFEFE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1695721" y="2926761"/>
            <a:ext cx="3936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>
            <p:ph idx="3" type="ctrTitle"/>
          </p:nvPr>
        </p:nvSpPr>
        <p:spPr>
          <a:xfrm>
            <a:off x="2097458" y="2787438"/>
            <a:ext cx="182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4" type="title"/>
          </p:nvPr>
        </p:nvSpPr>
        <p:spPr>
          <a:xfrm>
            <a:off x="805744" y="2365905"/>
            <a:ext cx="1123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EFEFE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>
            <a:off x="4689046" y="2156486"/>
            <a:ext cx="3936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5" type="ctrTitle"/>
          </p:nvPr>
        </p:nvSpPr>
        <p:spPr>
          <a:xfrm>
            <a:off x="5082664" y="2129589"/>
            <a:ext cx="182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6" type="title"/>
          </p:nvPr>
        </p:nvSpPr>
        <p:spPr>
          <a:xfrm>
            <a:off x="3799069" y="1595630"/>
            <a:ext cx="1123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EFEFE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1" name="Google Shape;61;p8"/>
          <p:cNvSpPr/>
          <p:nvPr/>
        </p:nvSpPr>
        <p:spPr>
          <a:xfrm>
            <a:off x="4689046" y="2926761"/>
            <a:ext cx="3936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idx="7" type="ctrTitle"/>
          </p:nvPr>
        </p:nvSpPr>
        <p:spPr>
          <a:xfrm>
            <a:off x="5090783" y="2787438"/>
            <a:ext cx="182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8" type="title"/>
          </p:nvPr>
        </p:nvSpPr>
        <p:spPr>
          <a:xfrm>
            <a:off x="3799069" y="2365905"/>
            <a:ext cx="1123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EFEFE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ITLE_1_1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subTitle"/>
          </p:nvPr>
        </p:nvSpPr>
        <p:spPr>
          <a:xfrm flipH="1">
            <a:off x="2412425" y="1398150"/>
            <a:ext cx="43191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66" name="Google Shape;66;p9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9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orient="horz" pos="144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ctrTitle"/>
          </p:nvPr>
        </p:nvSpPr>
        <p:spPr>
          <a:xfrm>
            <a:off x="3541876" y="3580225"/>
            <a:ext cx="2875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subTitle"/>
          </p:nvPr>
        </p:nvSpPr>
        <p:spPr>
          <a:xfrm>
            <a:off x="2515950" y="3209275"/>
            <a:ext cx="41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0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0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37495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374957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374957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374957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374957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374957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374957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374957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374957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●"/>
              <a:defRPr b="0" i="0" sz="1200" u="none" cap="none" strike="noStrike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○"/>
              <a:defRPr b="0" i="0" sz="1200" u="none" cap="none" strike="noStrike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■"/>
              <a:defRPr b="0" i="0" sz="1200" u="none" cap="none" strike="noStrike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●"/>
              <a:defRPr b="0" i="0" sz="1200" u="none" cap="none" strike="noStrike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○"/>
              <a:defRPr b="0" i="0" sz="1200" u="none" cap="none" strike="noStrike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■"/>
              <a:defRPr b="0" i="0" sz="1200" u="none" cap="none" strike="noStrike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●"/>
              <a:defRPr b="0" i="0" sz="1200" u="none" cap="none" strike="noStrike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○"/>
              <a:defRPr b="0" i="0" sz="1200" u="none" cap="none" strike="noStrike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4957"/>
              </a:buClr>
              <a:buSzPts val="1200"/>
              <a:buFont typeface="Didact Gothic"/>
              <a:buChar char="■"/>
              <a:defRPr b="0" i="0" sz="1200" u="none" cap="none" strike="noStrike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 rot="-5400000">
            <a:off x="-1307300" y="1274550"/>
            <a:ext cx="5180100" cy="26031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>
            <p:ph type="ctrTitle"/>
          </p:nvPr>
        </p:nvSpPr>
        <p:spPr>
          <a:xfrm>
            <a:off x="1291650" y="1545450"/>
            <a:ext cx="6878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>
                <a:solidFill>
                  <a:schemeClr val="dk2"/>
                </a:solidFill>
              </a:rPr>
              <a:t>Airbnb 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>
                <a:solidFill>
                  <a:schemeClr val="dk2"/>
                </a:solidFill>
              </a:rPr>
              <a:t>Plan d'investissement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1291650" y="3555875"/>
            <a:ext cx="522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>
                <a:solidFill>
                  <a:schemeClr val="dk2"/>
                </a:solidFill>
              </a:rPr>
              <a:t>Mohamed BELHADJ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-2047675" y="157300"/>
            <a:ext cx="71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200"/>
              <a:t>VISION GLOBALE</a:t>
            </a:r>
            <a:endParaRPr sz="32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3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150" y="1082800"/>
            <a:ext cx="5576549" cy="334041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1920000" dist="238125">
              <a:srgbClr val="000000">
                <a:alpha val="38823"/>
              </a:srgbClr>
            </a:outerShdw>
          </a:effectLst>
        </p:spPr>
      </p:pic>
      <p:sp>
        <p:nvSpPr>
          <p:cNvPr id="162" name="Google Shape;162;p23"/>
          <p:cNvSpPr txBox="1"/>
          <p:nvPr/>
        </p:nvSpPr>
        <p:spPr>
          <a:xfrm>
            <a:off x="364850" y="1213863"/>
            <a:ext cx="26493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Forte concentration aux abords de la Seine.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lang="es" sz="1600">
                <a:latin typeface="Didact Gothic"/>
                <a:ea typeface="Didact Gothic"/>
                <a:cs typeface="Didact Gothic"/>
                <a:sym typeface="Didact Gothic"/>
              </a:rPr>
              <a:t>Distribution</a:t>
            </a:r>
            <a:r>
              <a:rPr lang="es" sz="160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" sz="1600">
                <a:latin typeface="Didact Gothic"/>
                <a:ea typeface="Didact Gothic"/>
                <a:cs typeface="Didact Gothic"/>
                <a:sym typeface="Didact Gothic"/>
              </a:rPr>
              <a:t>heterogene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Particulièrement présent dans le Nord et dans l’Est.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917300" y="4652175"/>
            <a:ext cx="38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idact Gothic"/>
                <a:ea typeface="Didact Gothic"/>
                <a:cs typeface="Didact Gothic"/>
                <a:sym typeface="Didact Gothic"/>
              </a:rPr>
              <a:t>Nombre de logements : 66 334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4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125" y="237900"/>
            <a:ext cx="4726200" cy="46990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35000" stPos="0" sy="-100000" ky="0"/>
          </a:effectLst>
        </p:spPr>
      </p:pic>
      <p:sp>
        <p:nvSpPr>
          <p:cNvPr id="171" name="Google Shape;171;p24"/>
          <p:cNvSpPr txBox="1"/>
          <p:nvPr/>
        </p:nvSpPr>
        <p:spPr>
          <a:xfrm>
            <a:off x="231800" y="1048575"/>
            <a:ext cx="3388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lang="es" sz="1600">
                <a:latin typeface="Didact Gothic"/>
                <a:ea typeface="Didact Gothic"/>
                <a:cs typeface="Didact Gothic"/>
                <a:sym typeface="Didact Gothic"/>
              </a:rPr>
              <a:t>Le type de quartier influe mais n’explique pas le nombre de logements </a:t>
            </a: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Le top 3 est représenté par des quartiers “populaires”.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 quartiers “bourgeois” sont plus présents dans la deuxième partie.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ctrTitle"/>
          </p:nvPr>
        </p:nvSpPr>
        <p:spPr>
          <a:xfrm>
            <a:off x="-1277125" y="55175"/>
            <a:ext cx="71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200"/>
              <a:t>CAPACITÉ D'ACCUEIL</a:t>
            </a:r>
            <a:endParaRPr sz="3400"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5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925" y="682500"/>
            <a:ext cx="4251600" cy="42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937" y="682500"/>
            <a:ext cx="4421571" cy="42356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67000" stPos="0" sy="-100000" ky="0"/>
          </a:effectLst>
        </p:spPr>
      </p:pic>
      <p:sp>
        <p:nvSpPr>
          <p:cNvPr id="181" name="Google Shape;181;p25"/>
          <p:cNvSpPr txBox="1"/>
          <p:nvPr/>
        </p:nvSpPr>
        <p:spPr>
          <a:xfrm>
            <a:off x="5143500" y="682500"/>
            <a:ext cx="314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Logements disponibles de 1 à 16 personnes.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Proportion négligeable à partir de 7 personnes.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Grosse capacité susceptible d'être compliquée à booké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		</a:t>
            </a:r>
            <a:r>
              <a:rPr b="0" i="0" lang="es" sz="40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...</a:t>
            </a:r>
            <a:endParaRPr b="0" i="0" sz="40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143500" y="3453000"/>
            <a:ext cx="291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Majorité de logement pour 2 et 4 personnes.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Moins de 2500 logements pour le reste.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ctrTitle"/>
          </p:nvPr>
        </p:nvSpPr>
        <p:spPr>
          <a:xfrm>
            <a:off x="-1277125" y="55175"/>
            <a:ext cx="71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200"/>
              <a:t>PRIX PAR QUARTIER</a:t>
            </a:r>
            <a:endParaRPr sz="3400"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6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4824626" y="886975"/>
            <a:ext cx="3408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Population étudiée: 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○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Quartier avec plus de 100 logements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○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Capacité de 2 personnes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○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24 089 logements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○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76,89$ en moyenne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Logements les plus chers dans les “beaux quartiers”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idact Gothic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Grande différence de prix au sein de la même ville </a:t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075" y="528600"/>
            <a:ext cx="4468551" cy="444932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60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27"/>
          <p:cNvSpPr txBox="1"/>
          <p:nvPr>
            <p:ph idx="4294967295" type="subTitle"/>
          </p:nvPr>
        </p:nvSpPr>
        <p:spPr>
          <a:xfrm>
            <a:off x="4890637" y="2012963"/>
            <a:ext cx="244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957"/>
              </a:buClr>
              <a:buSzPts val="1200"/>
              <a:buFont typeface="Didact Gothic"/>
              <a:buNone/>
            </a:pPr>
            <a:r>
              <a:rPr b="0" i="0" lang="es" sz="1200" u="none" cap="none" strike="noStrike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La rentabilité d’un investissement se trouve dans les logements chers</a:t>
            </a:r>
            <a:endParaRPr b="0" i="0" sz="1200" u="none" cap="none" strike="noStrike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8" name="Google Shape;198;p27"/>
          <p:cNvSpPr txBox="1"/>
          <p:nvPr>
            <p:ph idx="4294967295" type="subTitle"/>
          </p:nvPr>
        </p:nvSpPr>
        <p:spPr>
          <a:xfrm>
            <a:off x="4890625" y="3229938"/>
            <a:ext cx="244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957"/>
              </a:buClr>
              <a:buSzPts val="1200"/>
              <a:buFont typeface="Didact Gothic"/>
              <a:buNone/>
            </a:pPr>
            <a:r>
              <a:rPr b="0" i="0" lang="es" sz="1200" u="none" cap="none" strike="noStrike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L’investissement peut s’avérer risqué avec un petit budget</a:t>
            </a:r>
            <a:endParaRPr b="0" i="0" sz="1200" u="none" cap="none" strike="noStrike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-5" l="20851" r="7977" t="31695"/>
          <a:stretch/>
        </p:blipFill>
        <p:spPr>
          <a:xfrm>
            <a:off x="530300" y="376787"/>
            <a:ext cx="3045200" cy="4384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>
            <p:ph idx="2" type="ctrTitle"/>
          </p:nvPr>
        </p:nvSpPr>
        <p:spPr>
          <a:xfrm>
            <a:off x="4301200" y="1306250"/>
            <a:ext cx="3198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PLAN D’ACTION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5125" y="1884050"/>
            <a:ext cx="654975" cy="6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5285" y="3151514"/>
            <a:ext cx="734650" cy="7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graphy Lesson by SlidesGo">
  <a:themeElements>
    <a:clrScheme name="Simple Light">
      <a:dk1>
        <a:srgbClr val="466269"/>
      </a:dk1>
      <a:lt1>
        <a:srgbClr val="E6B695"/>
      </a:lt1>
      <a:dk2>
        <a:srgbClr val="F3F3F3"/>
      </a:dk2>
      <a:lt2>
        <a:srgbClr val="434343"/>
      </a:lt2>
      <a:accent1>
        <a:srgbClr val="434343"/>
      </a:accent1>
      <a:accent2>
        <a:srgbClr val="FFFFFF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