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 snapToObjects="1">
      <p:cViewPr>
        <p:scale>
          <a:sx n="84" d="100"/>
          <a:sy n="84" d="100"/>
        </p:scale>
        <p:origin x="164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postgresql.org/docs/current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about/featurematrix/" TargetMode="External"/><Relationship Id="rId5" Type="http://schemas.openxmlformats.org/officeDocument/2006/relationships/hyperlink" Target="https://postgis.net/" TargetMode="External"/><Relationship Id="rId4" Type="http://schemas.openxmlformats.org/officeDocument/2006/relationships/hyperlink" Target="https://en.wikipedia.org/wiki/ACI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DDBB2-068E-7C48-AC1D-6BFB9DCCC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25136"/>
            <a:ext cx="8825658" cy="3329581"/>
          </a:xfrm>
        </p:spPr>
        <p:txBody>
          <a:bodyPr/>
          <a:lstStyle/>
          <a:p>
            <a:r>
              <a:rPr lang="fr-FR" dirty="0" err="1">
                <a:solidFill>
                  <a:srgbClr val="EDEAAB"/>
                </a:solidFill>
              </a:rPr>
              <a:t>Relational</a:t>
            </a:r>
            <a:r>
              <a:rPr lang="fr-FR" dirty="0">
                <a:solidFill>
                  <a:srgbClr val="EDEAAB"/>
                </a:solidFill>
              </a:rPr>
              <a:t> </a:t>
            </a:r>
            <a:r>
              <a:rPr lang="fr-FR" dirty="0" err="1">
                <a:solidFill>
                  <a:srgbClr val="EDEAAB"/>
                </a:solidFill>
              </a:rPr>
              <a:t>DataBase</a:t>
            </a:r>
            <a:r>
              <a:rPr lang="fr-FR" dirty="0">
                <a:solidFill>
                  <a:srgbClr val="EDEAAB"/>
                </a:solidFill>
              </a:rPr>
              <a:t> Management </a:t>
            </a:r>
            <a:r>
              <a:rPr lang="fr-FR" dirty="0" err="1">
                <a:solidFill>
                  <a:srgbClr val="EDEAAB"/>
                </a:solidFill>
              </a:rPr>
              <a:t>Systems</a:t>
            </a:r>
            <a:endParaRPr lang="fr-DZ" b="1" dirty="0">
              <a:solidFill>
                <a:srgbClr val="EDEAAB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24217B-9548-D840-8975-D5075E2E5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671444"/>
            <a:ext cx="10252743" cy="1327912"/>
          </a:xfrm>
        </p:spPr>
        <p:txBody>
          <a:bodyPr>
            <a:normAutofit/>
          </a:bodyPr>
          <a:lstStyle/>
          <a:p>
            <a:r>
              <a:rPr lang="fr-DZ" sz="2800" dirty="0"/>
              <a:t>RDMS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F4CE9B-53E5-2C4A-BC08-F1CBA5A1F1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5366" y="5240802"/>
            <a:ext cx="1784467" cy="17844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60E1CD-69C9-294F-8466-2B2DD9DA3D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9833" y="5042616"/>
            <a:ext cx="1994235" cy="14878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49814AF-2A03-3848-9DD0-AC8B691DF9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8390" y="5042616"/>
            <a:ext cx="1307036" cy="13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CEBD9-5206-EA43-B5B1-58D3BD78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DZ" dirty="0">
                <a:solidFill>
                  <a:srgbClr val="EDEAAB"/>
                </a:solidFill>
              </a:rPr>
              <a:t>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26F5B-308E-824D-974F-5C177CE4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latin typeface="Roboto Lt" pitchFamily="2" charset="0"/>
                <a:ea typeface="Roboto Lt" pitchFamily="2" charset="0"/>
              </a:rPr>
              <a:t>MySQL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 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the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most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popular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Relationship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Management System (</a:t>
            </a:r>
            <a:r>
              <a:rPr lang="fr-FR" b="1" dirty="0">
                <a:latin typeface="Roboto Lt" pitchFamily="2" charset="0"/>
                <a:ea typeface="Roboto Lt" pitchFamily="2" charset="0"/>
              </a:rPr>
              <a:t>RDBMS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) application in the world.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Mastering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MySQL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 must for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programmers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.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Especially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when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associated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with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web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programming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that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(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almost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) all use MySQL as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.</a:t>
            </a:r>
          </a:p>
          <a:p>
            <a:endParaRPr lang="fr-FR" dirty="0">
              <a:latin typeface="Roboto Lt" pitchFamily="2" charset="0"/>
              <a:ea typeface="Roboto Lt" pitchFamily="2" charset="0"/>
            </a:endParaRPr>
          </a:p>
          <a:p>
            <a:r>
              <a:rPr lang="fr-FR" dirty="0">
                <a:latin typeface="Roboto Lt" pitchFamily="2" charset="0"/>
                <a:ea typeface="Roboto Lt" pitchFamily="2" charset="0"/>
              </a:rPr>
              <a:t>In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everyday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use, an application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will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usually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only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have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. In MySQL (and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also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in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other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relational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applications),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 collection of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interconnected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tables.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 place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where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tables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will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be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created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.</a:t>
            </a:r>
          </a:p>
          <a:p>
            <a:br>
              <a:rPr lang="fr-FR" dirty="0">
                <a:latin typeface="Roboto Lt" pitchFamily="2" charset="0"/>
                <a:ea typeface="Roboto Lt" pitchFamily="2" charset="0"/>
              </a:rPr>
            </a:br>
            <a:endParaRPr lang="fr-DZ" dirty="0"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4A6CA4-9F19-984F-BF2D-C022CE34A0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8688" y="5004753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7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47F5-4B54-C341-86CB-5406C60A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DZ" dirty="0">
                <a:solidFill>
                  <a:srgbClr val="EDEAAB"/>
                </a:solidFill>
              </a:rPr>
              <a:t>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FCB3F-49B2-9B48-9775-2F50632F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742" y="1612509"/>
            <a:ext cx="8424704" cy="4352364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latin typeface="Roboto Lt" pitchFamily="2" charset="0"/>
                <a:ea typeface="Roboto Lt" pitchFamily="2" charset="0"/>
              </a:rPr>
              <a:t>The Microsoft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relational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management system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 software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product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which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primarily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stores and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retrieves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data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requested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by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other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applications.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These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applications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may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run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on the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same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or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different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computer.</a:t>
            </a:r>
          </a:p>
          <a:p>
            <a:r>
              <a:rPr lang="fr-FR" dirty="0" err="1">
                <a:latin typeface="Roboto Lt" pitchFamily="2" charset="0"/>
                <a:ea typeface="Roboto Lt" pitchFamily="2" charset="0"/>
              </a:rPr>
              <a:t>Going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more in-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depth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, in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order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to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understand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what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 SQL Server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,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you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must first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understand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what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SQL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.</a:t>
            </a:r>
          </a:p>
          <a:p>
            <a:r>
              <a:rPr lang="fr-FR" dirty="0">
                <a:latin typeface="Roboto Lt" pitchFamily="2" charset="0"/>
                <a:ea typeface="Roboto Lt" pitchFamily="2" charset="0"/>
              </a:rPr>
              <a:t>SQL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special-purpose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programming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language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designed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to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handle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data in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relational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management system.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server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 computer program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that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provides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services to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other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programs or computers, as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defined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by the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client-server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model.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Therefore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, a SQL Server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server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that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implements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the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Structured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Query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Language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(SQL).</a:t>
            </a:r>
          </a:p>
          <a:p>
            <a:r>
              <a:rPr lang="fr-FR" dirty="0">
                <a:latin typeface="Roboto Lt" pitchFamily="2" charset="0"/>
                <a:ea typeface="Roboto Lt" pitchFamily="2" charset="0"/>
              </a:rPr>
              <a:t>There are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many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different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versions of Microsoft SQL Server, catering for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different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workloads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and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demands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. A data centre version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tailored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to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higher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levels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of application support and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scalability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,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while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the Express version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scaled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down, free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edition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of the software.</a:t>
            </a:r>
          </a:p>
          <a:p>
            <a:endParaRPr lang="fr-DZ" dirty="0"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E694F-FC1D-CB4A-B2FA-FA36C9B191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8366" y="4508183"/>
            <a:ext cx="3137153" cy="23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E2267-D186-1D49-8699-67C8EB4B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DZ" dirty="0">
                <a:solidFill>
                  <a:srgbClr val="EDEAAB"/>
                </a:solidFill>
              </a:rPr>
              <a:t>PostGreSQL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119F9-668D-684B-B401-CC5BB5D7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34758"/>
            <a:ext cx="8946541" cy="4870524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latin typeface="Roboto Lt" pitchFamily="2" charset="0"/>
                <a:ea typeface="Roboto Lt" pitchFamily="2" charset="0"/>
              </a:rPr>
              <a:t>PostgreSQL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powerful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, open source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object-relational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system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that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uses and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extends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the SQL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language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combined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with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many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features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that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safely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store and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scale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the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most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complicated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data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workloads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. The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origins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of PostgreSQL date back to 1986 as part of the </a:t>
            </a:r>
            <a:r>
              <a:rPr lang="fr-FR" b="1" dirty="0">
                <a:latin typeface="Roboto Lt" pitchFamily="2" charset="0"/>
                <a:ea typeface="Roboto Lt" pitchFamily="2" charset="0"/>
                <a:hlinkClick r:id="rId2"/>
              </a:rPr>
              <a:t>POSTGRES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 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project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at the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University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of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California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at Berkeley and has more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than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30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years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of active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development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on the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core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platform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.</a:t>
            </a:r>
          </a:p>
          <a:p>
            <a:r>
              <a:rPr lang="fr-FR" dirty="0">
                <a:latin typeface="Roboto Lt" pitchFamily="2" charset="0"/>
                <a:ea typeface="Roboto Lt" pitchFamily="2" charset="0"/>
              </a:rPr>
              <a:t>PostgreSQL has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earned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strong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reputation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for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its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proven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architecture,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reliability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, data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integrity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,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robust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feature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set,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extensibility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, and the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dedication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of the open source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community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behind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the software to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consistently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deliver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performant and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innovative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solutions. PostgreSQL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runs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on </a:t>
            </a:r>
            <a:r>
              <a:rPr lang="fr-FR" b="1" dirty="0">
                <a:latin typeface="Roboto Lt" pitchFamily="2" charset="0"/>
                <a:ea typeface="Roboto Lt" pitchFamily="2" charset="0"/>
                <a:hlinkClick r:id="rId3"/>
              </a:rPr>
              <a:t>all major operating systems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, has been </a:t>
            </a:r>
            <a:r>
              <a:rPr lang="fr-FR" b="1" dirty="0">
                <a:latin typeface="Roboto Lt" pitchFamily="2" charset="0"/>
                <a:ea typeface="Roboto Lt" pitchFamily="2" charset="0"/>
                <a:hlinkClick r:id="rId4"/>
              </a:rPr>
              <a:t>ACID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-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compliant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since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2001, and has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powerful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add-ons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such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as the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popular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 </a:t>
            </a:r>
            <a:r>
              <a:rPr lang="fr-FR" b="1" dirty="0">
                <a:latin typeface="Roboto Lt" pitchFamily="2" charset="0"/>
                <a:ea typeface="Roboto Lt" pitchFamily="2" charset="0"/>
                <a:hlinkClick r:id="rId5"/>
              </a:rPr>
              <a:t>PostGIS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 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geospatial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extender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. It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is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no surprise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that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PostgreSQL has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become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the open source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relational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database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of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choice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for </a:t>
            </a:r>
            <a:r>
              <a:rPr lang="fr-FR" dirty="0" err="1">
                <a:latin typeface="Roboto Lt" pitchFamily="2" charset="0"/>
                <a:ea typeface="Roboto Lt" pitchFamily="2" charset="0"/>
              </a:rPr>
              <a:t>many</a:t>
            </a:r>
            <a:r>
              <a:rPr lang="fr-FR" dirty="0">
                <a:latin typeface="Roboto Lt" pitchFamily="2" charset="0"/>
                <a:ea typeface="Roboto Lt" pitchFamily="2" charset="0"/>
              </a:rPr>
              <a:t> people and organisations.</a:t>
            </a:r>
          </a:p>
          <a:p>
            <a:r>
              <a:rPr lang="fr-FR" dirty="0"/>
              <a:t>PostgreSQL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 </a:t>
            </a:r>
            <a:r>
              <a:rPr lang="fr-FR" b="1" dirty="0">
                <a:hlinkClick r:id="rId6"/>
              </a:rPr>
              <a:t>many features</a:t>
            </a:r>
            <a:r>
              <a:rPr lang="fr-FR" dirty="0"/>
              <a:t> </a:t>
            </a:r>
            <a:r>
              <a:rPr lang="fr-FR" dirty="0" err="1"/>
              <a:t>aimed</a:t>
            </a:r>
            <a:r>
              <a:rPr lang="fr-FR" dirty="0"/>
              <a:t> to help </a:t>
            </a:r>
            <a:r>
              <a:rPr lang="fr-FR" dirty="0" err="1"/>
              <a:t>developers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applications, </a:t>
            </a:r>
            <a:r>
              <a:rPr lang="fr-FR" dirty="0" err="1"/>
              <a:t>administrators</a:t>
            </a:r>
            <a:r>
              <a:rPr lang="fr-FR" dirty="0"/>
              <a:t> to </a:t>
            </a:r>
            <a:r>
              <a:rPr lang="fr-FR" dirty="0" err="1"/>
              <a:t>protect</a:t>
            </a:r>
            <a:r>
              <a:rPr lang="fr-FR" dirty="0"/>
              <a:t> data </a:t>
            </a:r>
            <a:r>
              <a:rPr lang="fr-FR" dirty="0" err="1"/>
              <a:t>integrity</a:t>
            </a:r>
            <a:r>
              <a:rPr lang="fr-FR" dirty="0"/>
              <a:t> and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fault-tolerant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r>
              <a:rPr lang="fr-FR" dirty="0"/>
              <a:t>, and help </a:t>
            </a:r>
            <a:r>
              <a:rPr lang="fr-FR" dirty="0" err="1"/>
              <a:t>you</a:t>
            </a:r>
            <a:r>
              <a:rPr lang="fr-FR" dirty="0"/>
              <a:t> manage </a:t>
            </a:r>
            <a:r>
              <a:rPr lang="fr-FR" dirty="0" err="1"/>
              <a:t>your</a:t>
            </a:r>
            <a:r>
              <a:rPr lang="fr-FR" dirty="0"/>
              <a:t> data no </a:t>
            </a:r>
            <a:r>
              <a:rPr lang="fr-FR" dirty="0" err="1"/>
              <a:t>matter</a:t>
            </a:r>
            <a:r>
              <a:rPr lang="fr-FR" dirty="0"/>
              <a:t> how </a:t>
            </a:r>
            <a:r>
              <a:rPr lang="fr-FR" dirty="0" err="1"/>
              <a:t>big</a:t>
            </a:r>
            <a:r>
              <a:rPr lang="fr-FR" dirty="0"/>
              <a:t> or </a:t>
            </a:r>
            <a:r>
              <a:rPr lang="fr-FR" dirty="0" err="1"/>
              <a:t>small</a:t>
            </a:r>
            <a:r>
              <a:rPr lang="fr-FR" dirty="0"/>
              <a:t> the </a:t>
            </a:r>
            <a:r>
              <a:rPr lang="fr-FR" dirty="0" err="1"/>
              <a:t>dataset</a:t>
            </a:r>
            <a:r>
              <a:rPr lang="fr-FR" dirty="0"/>
              <a:t>.</a:t>
            </a:r>
            <a:endParaRPr lang="fr-FR" dirty="0">
              <a:latin typeface="Roboto Lt" pitchFamily="2" charset="0"/>
              <a:ea typeface="Roboto Lt" pitchFamily="2" charset="0"/>
            </a:endParaRPr>
          </a:p>
          <a:p>
            <a:endParaRPr lang="fr-DZ" dirty="0"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CDAD76-6BB8-4A4D-B0EE-642A09C2B7A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0834" y="4728498"/>
            <a:ext cx="1880582" cy="18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C832E-2FFB-A44F-B1BD-22214E6C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EDEAAB"/>
                </a:solidFill>
              </a:rPr>
              <a:t>comparison</a:t>
            </a:r>
            <a:r>
              <a:rPr lang="fr-FR" dirty="0">
                <a:solidFill>
                  <a:srgbClr val="EDEAAB"/>
                </a:solidFill>
              </a:rPr>
              <a:t> </a:t>
            </a:r>
            <a:r>
              <a:rPr lang="fr-FR" dirty="0" err="1">
                <a:solidFill>
                  <a:srgbClr val="EDEAAB"/>
                </a:solidFill>
              </a:rPr>
              <a:t>between</a:t>
            </a:r>
            <a:r>
              <a:rPr lang="fr-FR" dirty="0">
                <a:solidFill>
                  <a:srgbClr val="EDEAAB"/>
                </a:solidFill>
              </a:rPr>
              <a:t> MySQL, MySQL Server and </a:t>
            </a:r>
            <a:r>
              <a:rPr lang="fr-FR" dirty="0" err="1">
                <a:solidFill>
                  <a:srgbClr val="EDEAAB"/>
                </a:solidFill>
              </a:rPr>
              <a:t>PostGreMySQL</a:t>
            </a:r>
            <a:endParaRPr lang="fr-DZ" dirty="0">
              <a:solidFill>
                <a:srgbClr val="EDEAAB"/>
              </a:solidFill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4E54658-754D-D046-872B-92562194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63409"/>
              </p:ext>
            </p:extLst>
          </p:nvPr>
        </p:nvGraphicFramePr>
        <p:xfrm>
          <a:off x="646111" y="1969346"/>
          <a:ext cx="11042970" cy="37313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80990">
                  <a:extLst>
                    <a:ext uri="{9D8B030D-6E8A-4147-A177-3AD203B41FA5}">
                      <a16:colId xmlns:a16="http://schemas.microsoft.com/office/drawing/2014/main" val="143356946"/>
                    </a:ext>
                  </a:extLst>
                </a:gridCol>
                <a:gridCol w="3680990">
                  <a:extLst>
                    <a:ext uri="{9D8B030D-6E8A-4147-A177-3AD203B41FA5}">
                      <a16:colId xmlns:a16="http://schemas.microsoft.com/office/drawing/2014/main" val="3714483400"/>
                    </a:ext>
                  </a:extLst>
                </a:gridCol>
                <a:gridCol w="3680990">
                  <a:extLst>
                    <a:ext uri="{9D8B030D-6E8A-4147-A177-3AD203B41FA5}">
                      <a16:colId xmlns:a16="http://schemas.microsoft.com/office/drawing/2014/main" val="2964978630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/>
                      <a:r>
                        <a:rPr lang="fr-DZ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DZ" dirty="0"/>
                        <a:t>MySQL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DZ" dirty="0"/>
                        <a:t>PostGre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94592"/>
                  </a:ext>
                </a:extLst>
              </a:tr>
              <a:tr h="405790">
                <a:tc>
                  <a:txBody>
                    <a:bodyPr/>
                    <a:lstStyle/>
                    <a:p>
                      <a:r>
                        <a:rPr lang="fr-FR" dirty="0"/>
                        <a:t>Open-Source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Open-Source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Licensed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5646"/>
                  </a:ext>
                </a:extLst>
              </a:tr>
              <a:tr h="664019">
                <a:tc>
                  <a:txBody>
                    <a:bodyPr/>
                    <a:lstStyle/>
                    <a:p>
                      <a:r>
                        <a:rPr lang="fr-FR" dirty="0" err="1"/>
                        <a:t>Owned</a:t>
                      </a:r>
                      <a:r>
                        <a:rPr lang="fr-FR" dirty="0"/>
                        <a:t> by 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Owned</a:t>
                      </a:r>
                      <a:r>
                        <a:rPr lang="fr-FR" dirty="0"/>
                        <a:t> by </a:t>
                      </a:r>
                      <a:r>
                        <a:rPr lang="fr-FR" dirty="0" err="1"/>
                        <a:t>PostgreSQL</a:t>
                      </a:r>
                      <a:r>
                        <a:rPr lang="fr-FR" dirty="0"/>
                        <a:t> Global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Development</a:t>
                      </a:r>
                      <a:r>
                        <a:rPr lang="fr-FR" baseline="0" dirty="0"/>
                        <a:t> Groupe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Owned</a:t>
                      </a:r>
                      <a:r>
                        <a:rPr lang="fr-FR" dirty="0"/>
                        <a:t> by 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84307"/>
                  </a:ext>
                </a:extLst>
              </a:tr>
              <a:tr h="1045215">
                <a:tc>
                  <a:txBody>
                    <a:bodyPr/>
                    <a:lstStyle/>
                    <a:p>
                      <a:r>
                        <a:rPr lang="fr-FR" dirty="0" err="1"/>
                        <a:t>Scalable</a:t>
                      </a:r>
                      <a:r>
                        <a:rPr lang="fr-FR" baseline="0" dirty="0"/>
                        <a:t> buffer pool to pull cache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Scalable</a:t>
                      </a:r>
                      <a:r>
                        <a:rPr lang="fr-FR" baseline="0" dirty="0"/>
                        <a:t> buffer pool to pull cache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Isolate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processes</a:t>
                      </a:r>
                      <a:r>
                        <a:rPr lang="fr-FR" dirty="0"/>
                        <a:t> as </a:t>
                      </a:r>
                      <a:r>
                        <a:rPr lang="fr-FR" dirty="0" err="1"/>
                        <a:t>separate</a:t>
                      </a:r>
                      <a:r>
                        <a:rPr lang="fr-FR" dirty="0"/>
                        <a:t> OS </a:t>
                      </a:r>
                      <a:r>
                        <a:rPr lang="fr-FR" dirty="0" err="1"/>
                        <a:t>processes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82102"/>
                  </a:ext>
                </a:extLst>
              </a:tr>
              <a:tr h="959139">
                <a:tc>
                  <a:txBody>
                    <a:bodyPr/>
                    <a:lstStyle/>
                    <a:p>
                      <a:r>
                        <a:rPr lang="fr-FR" dirty="0"/>
                        <a:t>Limited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functionality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regarding</a:t>
                      </a:r>
                      <a:r>
                        <a:rPr lang="fr-FR" baseline="0" dirty="0"/>
                        <a:t> tables to deal </a:t>
                      </a:r>
                      <a:r>
                        <a:rPr lang="fr-FR" baseline="0" dirty="0" err="1"/>
                        <a:t>with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complex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processes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More </a:t>
                      </a:r>
                      <a:r>
                        <a:rPr lang="fr-FR" dirty="0" err="1"/>
                        <a:t>functionality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regarding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temporary</a:t>
                      </a:r>
                      <a:r>
                        <a:rPr lang="fr-FR" dirty="0"/>
                        <a:t> tables</a:t>
                      </a:r>
                      <a:r>
                        <a:rPr lang="fr-FR" baseline="0" dirty="0"/>
                        <a:t> (</a:t>
                      </a:r>
                      <a:r>
                        <a:rPr lang="fr-FR" baseline="0" dirty="0" err="1"/>
                        <a:t>divide</a:t>
                      </a:r>
                      <a:r>
                        <a:rPr lang="fr-FR" baseline="0" dirty="0"/>
                        <a:t> tables </a:t>
                      </a:r>
                      <a:r>
                        <a:rPr lang="fr-FR" baseline="0" dirty="0" err="1"/>
                        <a:t>into</a:t>
                      </a:r>
                      <a:r>
                        <a:rPr lang="fr-FR" baseline="0" dirty="0"/>
                        <a:t> local and global), </a:t>
                      </a:r>
                      <a:r>
                        <a:rPr lang="fr-FR" baseline="0" dirty="0" err="1"/>
                        <a:t>Better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with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complex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processes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More </a:t>
                      </a:r>
                      <a:r>
                        <a:rPr lang="fr-FR" dirty="0" err="1"/>
                        <a:t>functionality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regarding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temporary</a:t>
                      </a:r>
                      <a:r>
                        <a:rPr lang="fr-FR" dirty="0"/>
                        <a:t> tables</a:t>
                      </a:r>
                      <a:r>
                        <a:rPr lang="fr-FR" baseline="0" dirty="0"/>
                        <a:t> (</a:t>
                      </a:r>
                      <a:r>
                        <a:rPr lang="fr-FR" baseline="0" dirty="0" err="1"/>
                        <a:t>divide</a:t>
                      </a:r>
                      <a:r>
                        <a:rPr lang="fr-FR" baseline="0" dirty="0"/>
                        <a:t> tables </a:t>
                      </a:r>
                      <a:r>
                        <a:rPr lang="fr-FR" baseline="0" dirty="0" err="1"/>
                        <a:t>into</a:t>
                      </a:r>
                      <a:r>
                        <a:rPr lang="fr-FR" baseline="0" dirty="0"/>
                        <a:t> local and global), </a:t>
                      </a:r>
                      <a:r>
                        <a:rPr lang="fr-FR" baseline="0" dirty="0" err="1"/>
                        <a:t>Better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with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complex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processes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01400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AF670A35-BD28-1941-B032-EF4FEF92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2194"/>
              </p:ext>
            </p:extLst>
          </p:nvPr>
        </p:nvGraphicFramePr>
        <p:xfrm>
          <a:off x="646111" y="5700740"/>
          <a:ext cx="1104297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80990">
                  <a:extLst>
                    <a:ext uri="{9D8B030D-6E8A-4147-A177-3AD203B41FA5}">
                      <a16:colId xmlns:a16="http://schemas.microsoft.com/office/drawing/2014/main" val="628064909"/>
                    </a:ext>
                  </a:extLst>
                </a:gridCol>
                <a:gridCol w="3680990">
                  <a:extLst>
                    <a:ext uri="{9D8B030D-6E8A-4147-A177-3AD203B41FA5}">
                      <a16:colId xmlns:a16="http://schemas.microsoft.com/office/drawing/2014/main" val="3336097399"/>
                    </a:ext>
                  </a:extLst>
                </a:gridCol>
                <a:gridCol w="3680990">
                  <a:extLst>
                    <a:ext uri="{9D8B030D-6E8A-4147-A177-3AD203B41FA5}">
                      <a16:colId xmlns:a16="http://schemas.microsoft.com/office/drawing/2014/main" val="3827130372"/>
                    </a:ext>
                  </a:extLst>
                </a:gridCol>
              </a:tblGrid>
              <a:tr h="821979"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Organizes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index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into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clusters and tables (not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very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flexible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search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Rich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automated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functionality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 for index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Flexible </a:t>
                      </a: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fr-FR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03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559</Words>
  <Application>Microsoft Macintosh PowerPoint</Application>
  <PresentationFormat>Grand écran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Roboto Lt</vt:lpstr>
      <vt:lpstr>Wingdings 3</vt:lpstr>
      <vt:lpstr>Ion</vt:lpstr>
      <vt:lpstr>Relational DataBase Management Systems</vt:lpstr>
      <vt:lpstr>MySQL</vt:lpstr>
      <vt:lpstr>SQL Server</vt:lpstr>
      <vt:lpstr>PostGreSQL</vt:lpstr>
      <vt:lpstr>comparison between MySQL, MySQL Server and PostGreMySQL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Systems</dc:title>
  <dc:creator>Microsoft Office User</dc:creator>
  <cp:lastModifiedBy>Microsoft Office User</cp:lastModifiedBy>
  <cp:revision>4</cp:revision>
  <dcterms:created xsi:type="dcterms:W3CDTF">2021-02-04T14:53:15Z</dcterms:created>
  <dcterms:modified xsi:type="dcterms:W3CDTF">2021-02-04T15:37:39Z</dcterms:modified>
</cp:coreProperties>
</file>