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74BE170-32EA-4D1F-9DD9-10F23F1C6F19}">
  <a:tblStyle styleId="{A74BE170-32EA-4D1F-9DD9-10F23F1C6F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kb.tableau.com/articles/howto/hide-a-worksheet-with-a-filter-action" TargetMode="External"/><Relationship Id="rId3" Type="http://schemas.openxmlformats.org/officeDocument/2006/relationships/hyperlink" Target="https://community.tableau.com/thread/132845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http://www.lapdonline.org/search_results/content_basic_view/23514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Filter bar will be hidden using menu bar</a:t>
            </a:r>
            <a:r>
              <a:rPr lang="en" sz="1000">
                <a:solidFill>
                  <a:schemeClr val="dk1"/>
                </a:solidFill>
              </a:rPr>
              <a:t>: </a:t>
            </a:r>
            <a:r>
              <a:rPr lang="en" sz="1000" u="sng">
                <a:solidFill>
                  <a:schemeClr val="hlink"/>
                </a:solidFill>
                <a:hlinkClick r:id="rId2"/>
              </a:rPr>
              <a:t>http://kb.tableau.com/articles/howto/hide-a-worksheet-with-a-filter-action</a:t>
            </a:r>
            <a:endParaRPr sz="10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Distance mapping with radius filter: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https://community.tableau.com/thread/132845</a:t>
            </a:r>
            <a:endParaRPr sz="10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cityofLA/crime-in-los-angeles/data" TargetMode="External"/><Relationship Id="rId4" Type="http://schemas.openxmlformats.org/officeDocument/2006/relationships/image" Target="../media/image13.png"/><Relationship Id="rId5" Type="http://schemas.openxmlformats.org/officeDocument/2006/relationships/image" Target="../media/image7.png"/><Relationship Id="rId6" Type="http://schemas.openxmlformats.org/officeDocument/2006/relationships/hyperlink" Target="https://data.lacounty.gov/Administration/Map-of-Locations-Points-of-Interest/m2sb-tzx8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5" Type="http://schemas.openxmlformats.org/officeDocument/2006/relationships/image" Target="../media/image12.png"/><Relationship Id="rId6" Type="http://schemas.openxmlformats.org/officeDocument/2006/relationships/image" Target="../media/image5.png"/><Relationship Id="rId7" Type="http://schemas.openxmlformats.org/officeDocument/2006/relationships/image" Target="../media/image3.png"/><Relationship Id="rId8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 amt="79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/>
          <p:cNvPicPr preferRelativeResize="0"/>
          <p:nvPr/>
        </p:nvPicPr>
        <p:blipFill>
          <a:blip r:embed="rId4">
            <a:alphaModFix amt="87000"/>
          </a:blip>
          <a:stretch>
            <a:fillRect/>
          </a:stretch>
        </p:blipFill>
        <p:spPr>
          <a:xfrm>
            <a:off x="867825" y="802400"/>
            <a:ext cx="7408326" cy="1817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</p:pic>
      <p:pic>
        <p:nvPicPr>
          <p:cNvPr id="56" name="Shape 56"/>
          <p:cNvPicPr preferRelativeResize="0"/>
          <p:nvPr/>
        </p:nvPicPr>
        <p:blipFill>
          <a:blip r:embed="rId4">
            <a:alphaModFix amt="87000"/>
          </a:blip>
          <a:stretch>
            <a:fillRect/>
          </a:stretch>
        </p:blipFill>
        <p:spPr>
          <a:xfrm>
            <a:off x="2970388" y="3798463"/>
            <a:ext cx="3203198" cy="1201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</p:pic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908775"/>
            <a:ext cx="8520600" cy="9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5"/>
                </a:solidFill>
              </a:rPr>
              <a:t>Group 9 | DSE241 | 2018</a:t>
            </a:r>
            <a:endParaRPr b="1" sz="1400">
              <a:solidFill>
                <a:schemeClr val="accent5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5"/>
                </a:solidFill>
              </a:rPr>
              <a:t>Orysya </a:t>
            </a:r>
            <a:r>
              <a:rPr lang="en" sz="1400">
                <a:solidFill>
                  <a:schemeClr val="accent5"/>
                </a:solidFill>
              </a:rPr>
              <a:t>Stus</a:t>
            </a:r>
            <a:endParaRPr sz="1400">
              <a:solidFill>
                <a:schemeClr val="accent5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5"/>
                </a:solidFill>
              </a:rPr>
              <a:t>Michael Galarnyk</a:t>
            </a:r>
            <a:endParaRPr sz="1400">
              <a:solidFill>
                <a:schemeClr val="accent5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5"/>
                </a:solidFill>
              </a:rPr>
              <a:t>Garrett Cheung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58" name="Shape 58"/>
          <p:cNvSpPr txBox="1"/>
          <p:nvPr>
            <p:ph type="ctrTitle"/>
          </p:nvPr>
        </p:nvSpPr>
        <p:spPr>
          <a:xfrm>
            <a:off x="1224750" y="557400"/>
            <a:ext cx="6694500" cy="1813200"/>
          </a:xfrm>
          <a:prstGeom prst="rect">
            <a:avLst/>
          </a:prstGeom>
          <a:noFill/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Impact"/>
                <a:ea typeface="Impact"/>
                <a:cs typeface="Impact"/>
                <a:sym typeface="Impact"/>
              </a:rPr>
              <a:t>CRIME WATCH</a:t>
            </a:r>
            <a:endParaRPr>
              <a:solidFill>
                <a:schemeClr val="accent5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A tool to keep you safe |  Los Angeles County</a:t>
            </a:r>
            <a:endParaRPr sz="24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" type="body"/>
          </p:nvPr>
        </p:nvSpPr>
        <p:spPr>
          <a:xfrm>
            <a:off x="488025" y="3118575"/>
            <a:ext cx="8233800" cy="14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Crime has been steadily increasing in LA County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According to the LAPD, violence is the second leading cause of death for young people in America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Juvenile violence and crime triple in the hour immediately after school</a:t>
            </a:r>
            <a:endParaRPr/>
          </a:p>
        </p:txBody>
      </p:sp>
      <p:sp>
        <p:nvSpPr>
          <p:cNvPr id="64" name="Shape 64"/>
          <p:cNvSpPr txBox="1"/>
          <p:nvPr>
            <p:ph type="title"/>
          </p:nvPr>
        </p:nvSpPr>
        <p:spPr>
          <a:xfrm>
            <a:off x="269375" y="99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Crime in Los Angeles</a:t>
            </a:r>
            <a:endParaRPr b="1"/>
          </a:p>
        </p:txBody>
      </p:sp>
      <p:pic>
        <p:nvPicPr>
          <p:cNvPr id="65" name="Shape 65"/>
          <p:cNvPicPr preferRelativeResize="0"/>
          <p:nvPr/>
        </p:nvPicPr>
        <p:blipFill rotWithShape="1">
          <a:blip r:embed="rId3">
            <a:alphaModFix/>
          </a:blip>
          <a:srcRect b="0" l="2635" r="2550" t="32632"/>
          <a:stretch/>
        </p:blipFill>
        <p:spPr>
          <a:xfrm>
            <a:off x="403350" y="1023050"/>
            <a:ext cx="3900526" cy="1693325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66" name="Shape 66"/>
          <p:cNvPicPr preferRelativeResize="0"/>
          <p:nvPr/>
        </p:nvPicPr>
        <p:blipFill rotWithShape="1">
          <a:blip r:embed="rId4">
            <a:alphaModFix/>
          </a:blip>
          <a:srcRect b="0" l="3346" r="1839" t="45781"/>
          <a:stretch/>
        </p:blipFill>
        <p:spPr>
          <a:xfrm>
            <a:off x="4591925" y="1023052"/>
            <a:ext cx="4173566" cy="1693325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304650" y="729150"/>
            <a:ext cx="3921600" cy="24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5"/>
                </a:solidFill>
              </a:rPr>
              <a:t>Crime in Los Angeles</a:t>
            </a:r>
            <a:br>
              <a:rPr lang="en" sz="1400"/>
            </a:br>
            <a:r>
              <a:rPr lang="en" sz="1400"/>
              <a:t>Source: City of Los Angeles</a:t>
            </a:r>
            <a:endParaRPr sz="1400"/>
          </a:p>
          <a:p>
            <a:pPr indent="-3048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Crime Data from 01/01/2010 to 09/09/2017</a:t>
            </a:r>
            <a:endParaRPr sz="1200"/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~237000 rows, 26 cols (53mb)</a:t>
            </a:r>
            <a:endParaRPr sz="1200"/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Victim age 18 and under</a:t>
            </a:r>
            <a:endParaRPr sz="1200"/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Includes type of crime, location, victim sex/age/ethnicity, crime status (continuing investigation/criminal arrested, etc.), modus operandi codes (stolen goods, vandalism,etc.)</a:t>
            </a:r>
            <a:endParaRPr sz="1200"/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Los Angeles district shapefiles</a:t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accent5"/>
                </a:solidFill>
                <a:hlinkClick r:id="rId3"/>
              </a:rPr>
              <a:t>https://www.kaggle.com/cityofLA/crime-in-los-angeles/data</a:t>
            </a:r>
            <a:r>
              <a:rPr lang="en" sz="1100"/>
              <a:t> </a:t>
            </a:r>
            <a:endParaRPr sz="1100"/>
          </a:p>
        </p:txBody>
      </p:sp>
      <p:pic>
        <p:nvPicPr>
          <p:cNvPr id="72" name="Shape 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2125" y="2947400"/>
            <a:ext cx="3921599" cy="1944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475" y="3366250"/>
            <a:ext cx="4187526" cy="1575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>
            <p:ph type="title"/>
          </p:nvPr>
        </p:nvSpPr>
        <p:spPr>
          <a:xfrm>
            <a:off x="269375" y="99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Datasets</a:t>
            </a:r>
            <a:endParaRPr b="1"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662125" y="729150"/>
            <a:ext cx="3921600" cy="19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5"/>
                </a:solidFill>
              </a:rPr>
              <a:t>Map of Locations in Los Angeles  </a:t>
            </a:r>
            <a:br>
              <a:rPr lang="en" sz="1400"/>
            </a:br>
            <a:r>
              <a:rPr lang="en" sz="1400"/>
              <a:t>Source: County of Los Angeles Open Data</a:t>
            </a:r>
            <a:endParaRPr sz="1400"/>
          </a:p>
          <a:p>
            <a:pPr indent="-304800" lvl="0" marL="457200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Locations of points (latitudes, longitude) of interest in LA county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Parks, libraries, schools, other govt facilities, etc.</a:t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https://data.lacounty.gov/Administration/Map-of-Locations-Points-of-Interest/m2sb-tzx8</a:t>
            </a:r>
            <a:endParaRPr sz="11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269375" y="99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Tasks</a:t>
            </a:r>
            <a:endParaRPr b="1"/>
          </a:p>
        </p:txBody>
      </p:sp>
      <p:graphicFrame>
        <p:nvGraphicFramePr>
          <p:cNvPr id="81" name="Shape 81"/>
          <p:cNvGraphicFramePr/>
          <p:nvPr/>
        </p:nvGraphicFramePr>
        <p:xfrm>
          <a:off x="194000" y="72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{A74BE170-32EA-4D1F-9DD9-10F23F1C6F19}</a:tableStyleId>
              </a:tblPr>
              <a:tblGrid>
                <a:gridCol w="4335675"/>
                <a:gridCol w="43356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5"/>
                          </a:solidFill>
                        </a:rPr>
                        <a:t>Problem/Question</a:t>
                      </a:r>
                      <a:endParaRPr b="1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5"/>
                          </a:solidFill>
                        </a:rPr>
                        <a:t>Solution</a:t>
                      </a:r>
                      <a:endParaRPr b="1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Not much is known about LA crimes involving youth victims (&lt; 19 year olds).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Create Crime Watch, a tool to explore and present crimes geographically, by crime type, over time, and crime which is dynamic and interactive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Working with different data types, how will the data be integrated?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Process data, interpret shapefiles files properly, and join on district ids (thankfully data wrangling is minimal).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Which schools are in the most dangerous locations?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Develop a geographic visual to select a school location and specify the radius of interest, this will allow for understanding the incidences of crime within a certain radius from the school.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Which districts in the county should city government pay more attention to?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Overlay of districts on Crime Watch highlight problem areas where the city may want to devote resources to improving.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How have districts in the county changed over time in regards to incidences and rates of crime involving youth victims?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An animated heatmap of LA country over time will display how and where crime has evolved?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/>
        </p:nvSpPr>
        <p:spPr>
          <a:xfrm>
            <a:off x="4720175" y="3020538"/>
            <a:ext cx="3443100" cy="1975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924225" y="3020525"/>
            <a:ext cx="3443100" cy="1975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>
            <p:ph type="title"/>
          </p:nvPr>
        </p:nvSpPr>
        <p:spPr>
          <a:xfrm>
            <a:off x="269375" y="99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Implementation</a:t>
            </a:r>
            <a:endParaRPr b="1"/>
          </a:p>
        </p:txBody>
      </p:sp>
      <p:sp>
        <p:nvSpPr>
          <p:cNvPr id="89" name="Shape 89"/>
          <p:cNvSpPr txBox="1"/>
          <p:nvPr/>
        </p:nvSpPr>
        <p:spPr>
          <a:xfrm>
            <a:off x="924225" y="3020538"/>
            <a:ext cx="3443100" cy="252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accent5"/>
                </a:solidFill>
              </a:rPr>
              <a:t>Crime Watch by District</a:t>
            </a:r>
            <a:endParaRPr b="1" sz="900">
              <a:solidFill>
                <a:schemeClr val="accent5"/>
              </a:solidFill>
            </a:endParaRP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8775" y="3475300"/>
            <a:ext cx="2049001" cy="141415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2808125" y="842600"/>
            <a:ext cx="3443100" cy="1975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/>
        </p:nvSpPr>
        <p:spPr>
          <a:xfrm>
            <a:off x="2808125" y="842613"/>
            <a:ext cx="3443100" cy="252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accent5"/>
                </a:solidFill>
              </a:rPr>
              <a:t>General Layout</a:t>
            </a:r>
            <a:endParaRPr b="1" sz="900">
              <a:solidFill>
                <a:schemeClr val="accent5"/>
              </a:solidFill>
            </a:endParaRPr>
          </a:p>
        </p:txBody>
      </p:sp>
      <p:sp>
        <p:nvSpPr>
          <p:cNvPr id="93" name="Shape 93"/>
          <p:cNvSpPr/>
          <p:nvPr/>
        </p:nvSpPr>
        <p:spPr>
          <a:xfrm>
            <a:off x="2881525" y="1157088"/>
            <a:ext cx="211800" cy="156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3203250" y="1157088"/>
            <a:ext cx="2049000" cy="156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5331200" y="1157088"/>
            <a:ext cx="816900" cy="156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182575" y="424650"/>
            <a:ext cx="1535700" cy="121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Filters bar: </a:t>
            </a:r>
            <a:endParaRPr sz="1000"/>
          </a:p>
          <a:p>
            <a: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Year</a:t>
            </a:r>
            <a:endParaRPr sz="900"/>
          </a:p>
          <a:p>
            <a: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Crime</a:t>
            </a:r>
            <a:endParaRPr sz="900"/>
          </a:p>
          <a:p>
            <a: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Crime Status</a:t>
            </a:r>
            <a:endParaRPr sz="900"/>
          </a:p>
          <a:p>
            <a: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Victim (Age, Sex, Ethnicity)</a:t>
            </a:r>
            <a:endParaRPr sz="900"/>
          </a:p>
          <a:p>
            <a:pPr indent="-2857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District</a:t>
            </a:r>
            <a:endParaRPr sz="900"/>
          </a:p>
          <a:p>
            <a: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etc. </a:t>
            </a:r>
            <a:endParaRPr sz="900"/>
          </a:p>
        </p:txBody>
      </p:sp>
      <p:cxnSp>
        <p:nvCxnSpPr>
          <p:cNvPr id="97" name="Shape 97"/>
          <p:cNvCxnSpPr>
            <a:stCxn id="96" idx="3"/>
            <a:endCxn id="93" idx="1"/>
          </p:cNvCxnSpPr>
          <p:nvPr/>
        </p:nvCxnSpPr>
        <p:spPr>
          <a:xfrm>
            <a:off x="1718275" y="1034250"/>
            <a:ext cx="1163400" cy="90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8" name="Shape 98"/>
          <p:cNvSpPr txBox="1"/>
          <p:nvPr/>
        </p:nvSpPr>
        <p:spPr>
          <a:xfrm>
            <a:off x="4720175" y="3020538"/>
            <a:ext cx="3443100" cy="252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accent5"/>
                </a:solidFill>
              </a:rPr>
              <a:t>Crime Watch by Location</a:t>
            </a:r>
            <a:endParaRPr b="1" sz="900">
              <a:solidFill>
                <a:schemeClr val="accent5"/>
              </a:solidFill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3270900" y="1189700"/>
            <a:ext cx="1877700" cy="9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Key Visualization</a:t>
            </a:r>
            <a:endParaRPr b="1"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By district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By radius from point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Overall death tolls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Rates over time</a:t>
            </a:r>
            <a:endParaRPr sz="1000"/>
          </a:p>
        </p:txBody>
      </p:sp>
      <p:sp>
        <p:nvSpPr>
          <p:cNvPr id="100" name="Shape 100"/>
          <p:cNvSpPr txBox="1"/>
          <p:nvPr/>
        </p:nvSpPr>
        <p:spPr>
          <a:xfrm>
            <a:off x="6876425" y="788650"/>
            <a:ext cx="2140500" cy="112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Callout Metrics/KPIs:</a:t>
            </a:r>
            <a:endParaRPr sz="1000"/>
          </a:p>
          <a:p>
            <a: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Top crimes by category</a:t>
            </a:r>
            <a:endParaRPr sz="900"/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Most dangerous district</a:t>
            </a:r>
            <a:endParaRPr sz="900"/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Number of deaths</a:t>
            </a:r>
            <a:endParaRPr sz="900"/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Number of crime incidents by category</a:t>
            </a:r>
            <a:endParaRPr sz="900"/>
          </a:p>
          <a:p>
            <a: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etc.</a:t>
            </a:r>
            <a:endParaRPr sz="9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01" name="Shape 101"/>
          <p:cNvSpPr txBox="1"/>
          <p:nvPr/>
        </p:nvSpPr>
        <p:spPr>
          <a:xfrm>
            <a:off x="756125" y="1876700"/>
            <a:ext cx="1535700" cy="45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*Filter bar will be hidden using menu bar</a:t>
            </a:r>
            <a:endParaRPr sz="1000"/>
          </a:p>
        </p:txBody>
      </p:sp>
      <p:cxnSp>
        <p:nvCxnSpPr>
          <p:cNvPr id="102" name="Shape 102"/>
          <p:cNvCxnSpPr>
            <a:stCxn id="101" idx="3"/>
            <a:endCxn id="93" idx="1"/>
          </p:cNvCxnSpPr>
          <p:nvPr/>
        </p:nvCxnSpPr>
        <p:spPr>
          <a:xfrm flipH="1" rot="10800000">
            <a:off x="2291825" y="1940150"/>
            <a:ext cx="5898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4138" y="1157100"/>
            <a:ext cx="166575" cy="16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6938" y="3321063"/>
            <a:ext cx="166575" cy="16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/>
          <p:nvPr/>
        </p:nvSpPr>
        <p:spPr>
          <a:xfrm>
            <a:off x="5058775" y="3335225"/>
            <a:ext cx="2010900" cy="7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6096000" y="3845275"/>
            <a:ext cx="465600" cy="409200"/>
          </a:xfrm>
          <a:prstGeom prst="ellipse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43025" y="3326300"/>
            <a:ext cx="816900" cy="154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 rotWithShape="1">
          <a:blip r:embed="rId6">
            <a:alphaModFix/>
          </a:blip>
          <a:srcRect b="0" l="0" r="0" t="12203"/>
          <a:stretch/>
        </p:blipFill>
        <p:spPr>
          <a:xfrm>
            <a:off x="1297075" y="3326298"/>
            <a:ext cx="2010900" cy="15466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6863" y="3321063"/>
            <a:ext cx="166575" cy="16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/>
          <p:nvPr/>
        </p:nvSpPr>
        <p:spPr>
          <a:xfrm>
            <a:off x="1467575" y="3896025"/>
            <a:ext cx="457800" cy="57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" name="Shape 111"/>
          <p:cNvCxnSpPr>
            <a:stCxn id="95" idx="3"/>
            <a:endCxn id="100" idx="1"/>
          </p:cNvCxnSpPr>
          <p:nvPr/>
        </p:nvCxnSpPr>
        <p:spPr>
          <a:xfrm flipH="1" rot="10800000">
            <a:off x="6148100" y="1352238"/>
            <a:ext cx="728400" cy="5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12" name="Shape 112"/>
          <p:cNvPicPr preferRelativeResize="0"/>
          <p:nvPr/>
        </p:nvPicPr>
        <p:blipFill rotWithShape="1">
          <a:blip r:embed="rId7">
            <a:alphaModFix/>
          </a:blip>
          <a:srcRect b="0" l="34088" r="807" t="0"/>
          <a:stretch/>
        </p:blipFill>
        <p:spPr>
          <a:xfrm>
            <a:off x="3515000" y="3570000"/>
            <a:ext cx="753500" cy="99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8163275" y="2334150"/>
            <a:ext cx="941100" cy="57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*Distance mapping with radius filter</a:t>
            </a:r>
            <a:endParaRPr sz="1000"/>
          </a:p>
        </p:txBody>
      </p:sp>
      <p:cxnSp>
        <p:nvCxnSpPr>
          <p:cNvPr id="114" name="Shape 114"/>
          <p:cNvCxnSpPr>
            <a:stCxn id="113" idx="2"/>
            <a:endCxn id="106" idx="7"/>
          </p:cNvCxnSpPr>
          <p:nvPr/>
        </p:nvCxnSpPr>
        <p:spPr>
          <a:xfrm flipH="1">
            <a:off x="6493325" y="2906850"/>
            <a:ext cx="2140500" cy="99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5" name="Shape 115"/>
          <p:cNvSpPr txBox="1"/>
          <p:nvPr/>
        </p:nvSpPr>
        <p:spPr>
          <a:xfrm>
            <a:off x="8389100" y="4165250"/>
            <a:ext cx="715200" cy="724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Heatmap of crimes by type</a:t>
            </a:r>
            <a:endParaRPr sz="1000"/>
          </a:p>
        </p:txBody>
      </p:sp>
      <p:cxnSp>
        <p:nvCxnSpPr>
          <p:cNvPr id="116" name="Shape 116"/>
          <p:cNvCxnSpPr>
            <a:stCxn id="115" idx="1"/>
            <a:endCxn id="107" idx="3"/>
          </p:cNvCxnSpPr>
          <p:nvPr/>
        </p:nvCxnSpPr>
        <p:spPr>
          <a:xfrm rot="10800000">
            <a:off x="8060000" y="4099550"/>
            <a:ext cx="329100" cy="4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7" name="Shape 117"/>
          <p:cNvSpPr txBox="1"/>
          <p:nvPr/>
        </p:nvSpPr>
        <p:spPr>
          <a:xfrm>
            <a:off x="6561600" y="2245400"/>
            <a:ext cx="1284000" cy="57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Select locations (schools, parks, etc.)</a:t>
            </a:r>
            <a:endParaRPr sz="1000"/>
          </a:p>
        </p:txBody>
      </p:sp>
      <p:cxnSp>
        <p:nvCxnSpPr>
          <p:cNvPr id="118" name="Shape 118"/>
          <p:cNvCxnSpPr>
            <a:stCxn id="117" idx="2"/>
            <a:endCxn id="105" idx="3"/>
          </p:cNvCxnSpPr>
          <p:nvPr/>
        </p:nvCxnSpPr>
        <p:spPr>
          <a:xfrm flipH="1">
            <a:off x="7069800" y="2818100"/>
            <a:ext cx="133800" cy="55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9" name="Shape 119"/>
          <p:cNvSpPr txBox="1"/>
          <p:nvPr/>
        </p:nvSpPr>
        <p:spPr>
          <a:xfrm>
            <a:off x="60625" y="2514825"/>
            <a:ext cx="1018800" cy="45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Dynamic cross filtering</a:t>
            </a:r>
            <a:endParaRPr sz="1000"/>
          </a:p>
        </p:txBody>
      </p:sp>
      <p:cxnSp>
        <p:nvCxnSpPr>
          <p:cNvPr id="120" name="Shape 120"/>
          <p:cNvCxnSpPr>
            <a:stCxn id="119" idx="2"/>
            <a:endCxn id="108" idx="1"/>
          </p:cNvCxnSpPr>
          <p:nvPr/>
        </p:nvCxnSpPr>
        <p:spPr>
          <a:xfrm>
            <a:off x="570025" y="2972325"/>
            <a:ext cx="727200" cy="112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21" name="Shape 1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30357" y="88750"/>
            <a:ext cx="1355043" cy="28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/>
          <p:nvPr/>
        </p:nvSpPr>
        <p:spPr>
          <a:xfrm>
            <a:off x="6289950" y="4014625"/>
            <a:ext cx="77700" cy="705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7687700" y="314100"/>
            <a:ext cx="1416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Application Dominant</a:t>
            </a:r>
            <a:endParaRPr i="1"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459875" y="3523125"/>
            <a:ext cx="2270700" cy="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Parents and families</a:t>
            </a:r>
            <a:endParaRPr/>
          </a:p>
        </p:txBody>
      </p:sp>
      <p:sp>
        <p:nvSpPr>
          <p:cNvPr id="129" name="Shape 129"/>
          <p:cNvSpPr txBox="1"/>
          <p:nvPr>
            <p:ph type="title"/>
          </p:nvPr>
        </p:nvSpPr>
        <p:spPr>
          <a:xfrm>
            <a:off x="269375" y="99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Stakeholders</a:t>
            </a:r>
            <a:endParaRPr b="1"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8475" y="824400"/>
            <a:ext cx="2651700" cy="265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375" y="824400"/>
            <a:ext cx="2651700" cy="265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1750" y="824400"/>
            <a:ext cx="2651700" cy="265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>
            <p:ph idx="1" type="body"/>
          </p:nvPr>
        </p:nvSpPr>
        <p:spPr>
          <a:xfrm>
            <a:off x="6512250" y="3476100"/>
            <a:ext cx="2270700" cy="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Policy makers</a:t>
            </a:r>
            <a:endParaRPr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436650" y="3523125"/>
            <a:ext cx="2270700" cy="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Law enforcement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hape 139"/>
          <p:cNvPicPr preferRelativeResize="0"/>
          <p:nvPr/>
        </p:nvPicPr>
        <p:blipFill>
          <a:blip r:embed="rId3">
            <a:alphaModFix amt="79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4">
            <a:alphaModFix amt="87000"/>
          </a:blip>
          <a:stretch>
            <a:fillRect/>
          </a:stretch>
        </p:blipFill>
        <p:spPr>
          <a:xfrm>
            <a:off x="832550" y="3824100"/>
            <a:ext cx="7408326" cy="1215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</p:pic>
      <p:sp>
        <p:nvSpPr>
          <p:cNvPr id="141" name="Shape 141"/>
          <p:cNvSpPr txBox="1"/>
          <p:nvPr>
            <p:ph idx="1" type="subTitle"/>
          </p:nvPr>
        </p:nvSpPr>
        <p:spPr>
          <a:xfrm>
            <a:off x="311700" y="3908775"/>
            <a:ext cx="8520600" cy="9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>
                <a:solidFill>
                  <a:schemeClr val="accent5"/>
                </a:solidFill>
                <a:latin typeface="Impact"/>
                <a:ea typeface="Impact"/>
                <a:cs typeface="Impact"/>
                <a:sym typeface="Impact"/>
              </a:rPr>
              <a:t>ANY QUESTIONS?</a:t>
            </a:r>
            <a:endParaRPr sz="60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