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68" r:id="rId5"/>
    <p:sldId id="267" r:id="rId6"/>
    <p:sldId id="258" r:id="rId7"/>
    <p:sldId id="260" r:id="rId8"/>
    <p:sldId id="264" r:id="rId9"/>
    <p:sldId id="269" r:id="rId10"/>
    <p:sldId id="265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13"/>
    <p:restoredTop sz="68603"/>
  </p:normalViewPr>
  <p:slideViewPr>
    <p:cSldViewPr snapToGrid="0" snapToObjects="1">
      <p:cViewPr>
        <p:scale>
          <a:sx n="60" d="100"/>
          <a:sy n="60" d="100"/>
        </p:scale>
        <p:origin x="125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346DB-1A3B-BB4D-8DBC-4080D145E364}" type="datetimeFigureOut">
              <a:rPr lang="en-US" smtClean="0"/>
              <a:t>2/13/18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4218C-0C63-A541-8C7B-928F9040B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2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Rainbow </a:t>
            </a:r>
            <a:r>
              <a:rPr lang="en-US" dirty="0" err="1" smtClean="0"/>
              <a:t>colormap</a:t>
            </a:r>
            <a:r>
              <a:rPr lang="en-US" dirty="0" smtClean="0"/>
              <a:t> may</a:t>
            </a:r>
            <a:r>
              <a:rPr lang="en-US" baseline="0" dirty="0" smtClean="0"/>
              <a:t>be popular due to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Excellent article going over why the </a:t>
            </a:r>
            <a:r>
              <a:rPr lang="en-US" baseline="0" dirty="0" err="1" smtClean="0"/>
              <a:t>colormap</a:t>
            </a:r>
            <a:r>
              <a:rPr lang="en-US" baseline="0" dirty="0" smtClean="0"/>
              <a:t> maybe harmful: http://</a:t>
            </a:r>
            <a:r>
              <a:rPr lang="en-US" baseline="0" dirty="0" err="1" smtClean="0"/>
              <a:t>ieeexplore.ieee.org</a:t>
            </a:r>
            <a:r>
              <a:rPr lang="en-US" baseline="0" dirty="0" smtClean="0"/>
              <a:t>/abstract/document/4118486/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4218C-0C63-A541-8C7B-928F9040BA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99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Rainbow </a:t>
            </a:r>
            <a:r>
              <a:rPr lang="en-US" dirty="0" err="1" smtClean="0"/>
              <a:t>colormap</a:t>
            </a:r>
            <a:r>
              <a:rPr lang="en-US" dirty="0" smtClean="0"/>
              <a:t> may</a:t>
            </a:r>
            <a:r>
              <a:rPr lang="en-US" baseline="0" dirty="0" smtClean="0"/>
              <a:t>be popular due to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Excellent article going over why the </a:t>
            </a:r>
            <a:r>
              <a:rPr lang="en-US" baseline="0" dirty="0" err="1" smtClean="0"/>
              <a:t>colormap</a:t>
            </a:r>
            <a:r>
              <a:rPr lang="en-US" baseline="0" dirty="0" smtClean="0"/>
              <a:t> maybe harmful: http://</a:t>
            </a:r>
            <a:r>
              <a:rPr lang="en-US" baseline="0" dirty="0" err="1" smtClean="0"/>
              <a:t>ieeexplore.ieee.org</a:t>
            </a:r>
            <a:r>
              <a:rPr lang="en-US" baseline="0" dirty="0" smtClean="0"/>
              <a:t>/abstract/document/4118486/</a:t>
            </a:r>
          </a:p>
          <a:p>
            <a:endParaRPr lang="en-US" baseline="0" dirty="0" smtClean="0"/>
          </a:p>
          <a:p>
            <a:r>
              <a:rPr lang="en-US" dirty="0" err="1" smtClean="0"/>
              <a:t>Pg</a:t>
            </a:r>
            <a:r>
              <a:rPr lang="en-US" dirty="0" smtClean="0"/>
              <a:t> 232-233 in textbook</a:t>
            </a:r>
            <a:r>
              <a:rPr lang="en-US" baseline="0" dirty="0" smtClean="0"/>
              <a:t> talks about why </a:t>
            </a:r>
            <a:r>
              <a:rPr lang="en-US" baseline="0" dirty="0" err="1" smtClean="0"/>
              <a:t>colormaps</a:t>
            </a:r>
            <a:r>
              <a:rPr lang="en-US" baseline="0" dirty="0" smtClean="0"/>
              <a:t> suck</a:t>
            </a:r>
          </a:p>
          <a:p>
            <a:r>
              <a:rPr lang="en-US" baseline="0" dirty="0" smtClean="0"/>
              <a:t>Mention it in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4218C-0C63-A541-8C7B-928F9040BA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11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</a:t>
            </a:r>
            <a:r>
              <a:rPr lang="en-US" baseline="0" dirty="0" smtClean="0"/>
              <a:t> that the paper also studied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 of 2D versus 3D artery representations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4218C-0C63-A541-8C7B-928F9040BA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3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</a:t>
            </a:r>
            <a:r>
              <a:rPr lang="en-US" baseline="0" dirty="0" smtClean="0"/>
              <a:t> </a:t>
            </a:r>
            <a:r>
              <a:rPr lang="en-US" baseline="0" smtClean="0"/>
              <a:t>that the paper also studied the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2D versus 3D artery representations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4218C-0C63-A541-8C7B-928F9040BA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11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</a:t>
            </a:r>
            <a:r>
              <a:rPr lang="en-US" baseline="0" dirty="0" smtClean="0"/>
              <a:t> </a:t>
            </a:r>
            <a:r>
              <a:rPr lang="en-US" baseline="0" smtClean="0"/>
              <a:t>that the paper also studied the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2D versus 3D artery representations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4218C-0C63-A541-8C7B-928F9040BA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73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</a:t>
            </a:r>
            <a:r>
              <a:rPr lang="en-US" baseline="0" dirty="0" smtClean="0"/>
              <a:t> </a:t>
            </a:r>
            <a:r>
              <a:rPr lang="en-US" baseline="0" smtClean="0"/>
              <a:t>that the paper also studied the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2D versus 3D artery representations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4218C-0C63-A541-8C7B-928F9040BA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77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</a:t>
            </a:r>
            <a:r>
              <a:rPr lang="en-US" baseline="0" dirty="0" smtClean="0"/>
              <a:t> </a:t>
            </a:r>
            <a:r>
              <a:rPr lang="en-US" baseline="0" smtClean="0"/>
              <a:t>that the paper also studied the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2D versus 3D artery representations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4218C-0C63-A541-8C7B-928F9040BA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8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</a:t>
            </a:r>
            <a:r>
              <a:rPr lang="en-US" baseline="0" dirty="0" smtClean="0"/>
              <a:t> </a:t>
            </a:r>
            <a:r>
              <a:rPr lang="en-US" baseline="0" smtClean="0"/>
              <a:t>that the paper also studied the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2D versus 3D artery representations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4218C-0C63-A541-8C7B-928F9040BA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80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C58D-F803-AC49-BE8A-2BCA568A143E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B278-5856-0243-98F5-5462D9B7E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C58D-F803-AC49-BE8A-2BCA568A143E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B278-5856-0243-98F5-5462D9B7E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2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C58D-F803-AC49-BE8A-2BCA568A143E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B278-5856-0243-98F5-5462D9B7E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6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C58D-F803-AC49-BE8A-2BCA568A143E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B278-5856-0243-98F5-5462D9B7E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7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C58D-F803-AC49-BE8A-2BCA568A143E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B278-5856-0243-98F5-5462D9B7E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2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C58D-F803-AC49-BE8A-2BCA568A143E}" type="datetimeFigureOut">
              <a:rPr lang="en-US" smtClean="0"/>
              <a:t>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B278-5856-0243-98F5-5462D9B7E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C58D-F803-AC49-BE8A-2BCA568A143E}" type="datetimeFigureOut">
              <a:rPr lang="en-US" smtClean="0"/>
              <a:t>2/13/18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B278-5856-0243-98F5-5462D9B7E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3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C58D-F803-AC49-BE8A-2BCA568A143E}" type="datetimeFigureOut">
              <a:rPr lang="en-US" smtClean="0"/>
              <a:t>2/13/18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B278-5856-0243-98F5-5462D9B7E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C58D-F803-AC49-BE8A-2BCA568A143E}" type="datetimeFigureOut">
              <a:rPr lang="en-US" smtClean="0"/>
              <a:t>2/13/18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B278-5856-0243-98F5-5462D9B7E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3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C58D-F803-AC49-BE8A-2BCA568A143E}" type="datetimeFigureOut">
              <a:rPr lang="en-US" smtClean="0"/>
              <a:t>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B278-5856-0243-98F5-5462D9B7E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3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C58D-F803-AC49-BE8A-2BCA568A143E}" type="datetimeFigureOut">
              <a:rPr lang="en-US" smtClean="0"/>
              <a:t>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B278-5856-0243-98F5-5462D9B7E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7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5C58D-F803-AC49-BE8A-2BCA568A143E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8B278-5856-0243-98F5-5462D9B7E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9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 of Artery Visualization for Heart Disease Diagnosis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Galarnyk, Garrett Cheung, </a:t>
            </a:r>
            <a:r>
              <a:rPr lang="en-US" dirty="0" err="1" smtClean="0"/>
              <a:t>Orysya</a:t>
            </a:r>
            <a:r>
              <a:rPr lang="en-US" dirty="0" smtClean="0"/>
              <a:t> </a:t>
            </a:r>
            <a:r>
              <a:rPr lang="en-US" dirty="0" err="1" smtClean="0"/>
              <a:t>Stus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684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Preference </a:t>
            </a:r>
            <a:r>
              <a:rPr lang="en-US" dirty="0" smtClean="0"/>
              <a:t>vs Reality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79332" cy="4351338"/>
          </a:xfrm>
        </p:spPr>
        <p:txBody>
          <a:bodyPr/>
          <a:lstStyle/>
          <a:p>
            <a:r>
              <a:rPr lang="en-US" dirty="0" smtClean="0"/>
              <a:t>All participants preferred the rainbow color scheme when in reality they did not perform as well as the participants who used the diverging color map.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6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</a:t>
            </a:r>
            <a:r>
              <a:rPr lang="en-US" dirty="0" smtClean="0"/>
              <a:t>Misclassification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7933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the top performing combination (2D with non-rainbow), the </a:t>
            </a:r>
            <a:r>
              <a:rPr lang="en-US" dirty="0" smtClean="0"/>
              <a:t>low ESS </a:t>
            </a:r>
            <a:r>
              <a:rPr lang="en-US" dirty="0"/>
              <a:t>regions that were not identified by participants were generally </a:t>
            </a:r>
            <a:r>
              <a:rPr lang="en-US" dirty="0" smtClean="0"/>
              <a:t>the smallest </a:t>
            </a:r>
            <a:r>
              <a:rPr lang="en-US" dirty="0"/>
              <a:t>in area of all the regions in a given data set. These </a:t>
            </a:r>
            <a:r>
              <a:rPr lang="en-US" dirty="0" smtClean="0"/>
              <a:t>regions were </a:t>
            </a:r>
            <a:r>
              <a:rPr lang="en-US" dirty="0"/>
              <a:t>also very close to the diverging point in the color map </a:t>
            </a:r>
            <a:r>
              <a:rPr lang="en-US" dirty="0" smtClean="0"/>
              <a:t>bordering between </a:t>
            </a:r>
            <a:r>
              <a:rPr lang="en-US" dirty="0"/>
              <a:t>“low ESS” and “normal”. In the other conditions, there </a:t>
            </a:r>
            <a:r>
              <a:rPr lang="en-US" dirty="0" smtClean="0"/>
              <a:t>was no </a:t>
            </a:r>
            <a:r>
              <a:rPr lang="en-US" dirty="0"/>
              <a:t>observed regularity in the low ESS regions </a:t>
            </a:r>
            <a:r>
              <a:rPr lang="en-US" dirty="0" smtClean="0"/>
              <a:t>missed. We </a:t>
            </a:r>
            <a:r>
              <a:rPr lang="en-US" dirty="0"/>
              <a:t>observed a negligible number of false positives (only</a:t>
            </a:r>
          </a:p>
        </p:txBody>
      </p:sp>
    </p:spTree>
    <p:extLst>
      <p:ext uri="{BB962C8B-B14F-4D97-AF65-F5344CB8AC3E}">
        <p14:creationId xmlns:p14="http://schemas.microsoft.com/office/powerpoint/2010/main" val="29507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Heart disease is the number one killer in the United States, and finding indicators of the disease at an early stage is critical for treatment and prevention. </a:t>
            </a:r>
            <a:endParaRPr lang="en-US" dirty="0" smtClean="0"/>
          </a:p>
          <a:p>
            <a:r>
              <a:rPr lang="en-US" dirty="0" smtClean="0"/>
              <a:t>Low </a:t>
            </a:r>
            <a:r>
              <a:rPr lang="en-US" dirty="0"/>
              <a:t>endothelial shear stress (ESS) </a:t>
            </a:r>
            <a:r>
              <a:rPr lang="en-US" dirty="0" smtClean="0"/>
              <a:t>has been associated with rapid progression of disease.</a:t>
            </a:r>
          </a:p>
          <a:p>
            <a:r>
              <a:rPr lang="en-US" dirty="0" smtClean="0"/>
              <a:t>An effective </a:t>
            </a:r>
            <a:r>
              <a:rPr lang="en-US" dirty="0"/>
              <a:t>visualizations of a patient’s ESS data is vital for the quick and thorough non-invasive evaluation by a cardiologist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6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2384"/>
            <a:ext cx="10515600" cy="1325563"/>
          </a:xfrm>
        </p:spPr>
        <p:txBody>
          <a:bodyPr/>
          <a:lstStyle/>
          <a:p>
            <a:r>
              <a:rPr lang="en-US" dirty="0" smtClean="0"/>
              <a:t>Problem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58989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Rainbow is the standard color map used in the medical literature</a:t>
            </a:r>
          </a:p>
          <a:p>
            <a:r>
              <a:rPr lang="en-US" dirty="0" smtClean="0"/>
              <a:t>Rainbow color maps are poorly suited since they are not perceptually ordered and </a:t>
            </a:r>
            <a:r>
              <a:rPr lang="en-US" dirty="0" err="1" smtClean="0"/>
              <a:t>isoluminant</a:t>
            </a:r>
            <a:r>
              <a:rPr lang="en-US" dirty="0" smtClean="0"/>
              <a:t> [5].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See sources [</a:t>
            </a:r>
            <a:r>
              <a:rPr lang="is-IS" dirty="0" smtClean="0"/>
              <a:t>5</a:t>
            </a:r>
            <a:r>
              <a:rPr lang="is-IS" dirty="0"/>
              <a:t>, 23, 38, 37, 49 </a:t>
            </a:r>
            <a:r>
              <a:rPr lang="is-IS" dirty="0" smtClean="0"/>
              <a:t>] in original paper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3" b="80844"/>
          <a:stretch/>
        </p:blipFill>
        <p:spPr>
          <a:xfrm>
            <a:off x="6732360" y="1055165"/>
            <a:ext cx="5322644" cy="269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8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2384"/>
            <a:ext cx="10515600" cy="1325563"/>
          </a:xfrm>
        </p:spPr>
        <p:txBody>
          <a:bodyPr/>
          <a:lstStyle/>
          <a:p>
            <a:r>
              <a:rPr lang="en-US" dirty="0" smtClean="0"/>
              <a:t>Related Work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58989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Rainbow color maps are poorly suited since they are not perceptually ordered and </a:t>
            </a:r>
            <a:r>
              <a:rPr lang="en-US" dirty="0" err="1" smtClean="0"/>
              <a:t>isoluminant</a:t>
            </a:r>
            <a:r>
              <a:rPr lang="en-US" dirty="0" smtClean="0"/>
              <a:t> [5]. </a:t>
            </a:r>
            <a:endParaRPr lang="en-US" dirty="0"/>
          </a:p>
          <a:p>
            <a:r>
              <a:rPr lang="en-US" dirty="0" smtClean="0"/>
              <a:t>The rainbow color map appears as if its separated into bands of almost constant hue, with sharp transitions between them.</a:t>
            </a:r>
          </a:p>
          <a:p>
            <a:r>
              <a:rPr lang="en-US" dirty="0" smtClean="0"/>
              <a:t>Viewers perceive sharp transitions as sharp transitions in data, even when this is not the case .</a:t>
            </a:r>
            <a:endParaRPr lang="is-I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13"/>
          <a:stretch/>
        </p:blipFill>
        <p:spPr>
          <a:xfrm>
            <a:off x="8207697" y="110285"/>
            <a:ext cx="3784600" cy="23853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7618" y="6166486"/>
            <a:ext cx="6670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D. Borland and R. T. II. Rainbow color map (still) considered harmful.</a:t>
            </a:r>
          </a:p>
          <a:p>
            <a:r>
              <a:rPr lang="en-US" dirty="0"/>
              <a:t>IEEE Computer Graphics and Applications, pages 14–17, 2007.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97" y="2495662"/>
            <a:ext cx="3429000" cy="428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02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2384"/>
            <a:ext cx="10515600" cy="1325563"/>
          </a:xfrm>
        </p:spPr>
        <p:txBody>
          <a:bodyPr/>
          <a:lstStyle/>
          <a:p>
            <a:r>
              <a:rPr lang="en-US" dirty="0" smtClean="0"/>
              <a:t>Proposed Method/Solution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58989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Rainbow is the standard color map used in the medical literature</a:t>
            </a:r>
          </a:p>
          <a:p>
            <a:r>
              <a:rPr lang="en-US" dirty="0" smtClean="0"/>
              <a:t>See </a:t>
            </a:r>
            <a:r>
              <a:rPr lang="en-US" dirty="0"/>
              <a:t>if there were quantitatively measurable performance effects based on the color scheme utilized, specifically the rainbow and the diverging </a:t>
            </a:r>
            <a:r>
              <a:rPr lang="en-US" dirty="0" smtClean="0"/>
              <a:t>color </a:t>
            </a:r>
            <a:r>
              <a:rPr lang="en-US" dirty="0"/>
              <a:t>maps </a:t>
            </a:r>
            <a:endParaRPr lang="en-US" dirty="0" smtClean="0"/>
          </a:p>
          <a:p>
            <a:r>
              <a:rPr lang="en-US" dirty="0" smtClean="0"/>
              <a:t>Test if a perceptually appropriate color (diverging) map leads to fewer diagnostic mistakes than a rainbow color map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296" y="1283494"/>
            <a:ext cx="45593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37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79332" cy="4351338"/>
          </a:xfrm>
        </p:spPr>
        <p:txBody>
          <a:bodyPr/>
          <a:lstStyle/>
          <a:p>
            <a:r>
              <a:rPr lang="en-US" dirty="0" smtClean="0"/>
              <a:t>Participants were more accurate in 2D and when using the diverging color map.</a:t>
            </a:r>
          </a:p>
          <a:p>
            <a:r>
              <a:rPr lang="en-US" dirty="0" smtClean="0"/>
              <a:t>Perceptually appropriate color map leads to fewer diagnostic mistakes than a rainbow color map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044" y="623539"/>
            <a:ext cx="5357708" cy="467890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758609" y="5417504"/>
            <a:ext cx="5290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7. </a:t>
            </a:r>
            <a:r>
              <a:rPr lang="en-US" b="1" dirty="0"/>
              <a:t>Average percent of low ESS regions identified </a:t>
            </a:r>
            <a:r>
              <a:rPr lang="en-US" dirty="0"/>
              <a:t>broken down by 2D and 3D representation, and color. Error bars correspond to the standard error and the asterisks indicate results of statistical </a:t>
            </a:r>
            <a:r>
              <a:rPr lang="en-US" dirty="0" smtClean="0"/>
              <a:t>significance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6976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79332" cy="4351338"/>
          </a:xfrm>
        </p:spPr>
        <p:txBody>
          <a:bodyPr/>
          <a:lstStyle/>
          <a:p>
            <a:r>
              <a:rPr lang="en-US" dirty="0" smtClean="0"/>
              <a:t>Even though participants were far more likely (need a number) to identify using diverging (red-blue), it took a lot longer. </a:t>
            </a:r>
          </a:p>
          <a:p>
            <a:r>
              <a:rPr lang="en-US" dirty="0" smtClean="0"/>
              <a:t>Subjects more used to rainbow color map.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58609" y="5103674"/>
            <a:ext cx="529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</a:t>
            </a:r>
            <a:r>
              <a:rPr lang="en-US" dirty="0" smtClean="0"/>
              <a:t>9. </a:t>
            </a:r>
            <a:r>
              <a:rPr lang="en-US" b="1" dirty="0" smtClean="0"/>
              <a:t>Average </a:t>
            </a:r>
            <a:r>
              <a:rPr lang="en-US" b="1" dirty="0"/>
              <a:t>total time spent on each </a:t>
            </a:r>
            <a:r>
              <a:rPr lang="en-US" b="1" dirty="0" smtClean="0"/>
              <a:t>image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609" y="874574"/>
            <a:ext cx="5003800" cy="42291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474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79332" cy="4351338"/>
          </a:xfrm>
        </p:spPr>
        <p:txBody>
          <a:bodyPr/>
          <a:lstStyle/>
          <a:p>
            <a:r>
              <a:rPr lang="en-US" dirty="0" smtClean="0"/>
              <a:t>If they account for number of regions identified, diverging and rainbow were equal.</a:t>
            </a:r>
          </a:p>
          <a:p>
            <a:r>
              <a:rPr lang="en-US" dirty="0"/>
              <a:t>A</a:t>
            </a:r>
            <a:r>
              <a:rPr lang="en-US" dirty="0" smtClean="0"/>
              <a:t> 3D experiment showed that diverging color maps are far more effective for the task.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58609" y="5103674"/>
            <a:ext cx="529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</a:t>
            </a:r>
            <a:r>
              <a:rPr lang="en-US" dirty="0" smtClean="0"/>
              <a:t>10. Average rates of seconds per region to identify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609" y="607721"/>
            <a:ext cx="4914582" cy="435133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4352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79332" cy="4351338"/>
          </a:xfrm>
        </p:spPr>
        <p:txBody>
          <a:bodyPr>
            <a:normAutofit/>
          </a:bodyPr>
          <a:lstStyle/>
          <a:p>
            <a:r>
              <a:rPr lang="en-US" smtClean="0"/>
              <a:t>Rainbow vs diverging.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73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683</Words>
  <Application>Microsoft Macintosh PowerPoint</Application>
  <PresentationFormat>Widescreen</PresentationFormat>
  <Paragraphs>64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Evaluation of Artery Visualization for Heart Disease Diagnosis</vt:lpstr>
      <vt:lpstr>Motivation</vt:lpstr>
      <vt:lpstr>Problem Background</vt:lpstr>
      <vt:lpstr>Related Work Overview</vt:lpstr>
      <vt:lpstr>Proposed Method/Solution</vt:lpstr>
      <vt:lpstr>Results</vt:lpstr>
      <vt:lpstr>Results</vt:lpstr>
      <vt:lpstr>Results</vt:lpstr>
      <vt:lpstr>Conclusion </vt:lpstr>
      <vt:lpstr>Extra Preference vs Reality</vt:lpstr>
      <vt:lpstr>Extra Misclassification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Artery Visualization for Heart Disease Diagnosis</dc:title>
  <dc:creator>Michael J Galarnyk</dc:creator>
  <cp:lastModifiedBy>Michael J Galarnyk</cp:lastModifiedBy>
  <cp:revision>22</cp:revision>
  <dcterms:created xsi:type="dcterms:W3CDTF">2018-02-12T01:42:45Z</dcterms:created>
  <dcterms:modified xsi:type="dcterms:W3CDTF">2018-02-14T07:09:23Z</dcterms:modified>
</cp:coreProperties>
</file>