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  <p:sldMasterId id="2147483684" r:id="rId5"/>
    <p:sldMasterId id="214748368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embeddedFontLst>
    <p:embeddedFont>
      <p:font typeface="Ubuntu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Ubuntu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Ubuntu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Ubuntu-boldItalic.fntdata"/><Relationship Id="rId30" Type="http://schemas.openxmlformats.org/officeDocument/2006/relationships/font" Target="fonts/Ubuntu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4" name="Google Shape;264;p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p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0" name="Google Shape;280;p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p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57200" y="4406400"/>
            <a:ext cx="8229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457200" y="4406400"/>
            <a:ext cx="8229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457200" y="4677480"/>
            <a:ext cx="8229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45720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467424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45720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467424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200" y="440640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239640" y="440640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022080" y="440640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457200" y="467748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3239640" y="467748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6022080" y="467748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57200" y="4406400"/>
            <a:ext cx="8229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subTitle"/>
          </p:nvPr>
        </p:nvSpPr>
        <p:spPr>
          <a:xfrm>
            <a:off x="457200" y="4406400"/>
            <a:ext cx="8229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45720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67424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45720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67424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3" type="body"/>
          </p:nvPr>
        </p:nvSpPr>
        <p:spPr>
          <a:xfrm>
            <a:off x="45720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45720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2" type="body"/>
          </p:nvPr>
        </p:nvSpPr>
        <p:spPr>
          <a:xfrm>
            <a:off x="467424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3" type="body"/>
          </p:nvPr>
        </p:nvSpPr>
        <p:spPr>
          <a:xfrm>
            <a:off x="467424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45720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2" type="body"/>
          </p:nvPr>
        </p:nvSpPr>
        <p:spPr>
          <a:xfrm>
            <a:off x="467424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3" type="body"/>
          </p:nvPr>
        </p:nvSpPr>
        <p:spPr>
          <a:xfrm>
            <a:off x="457200" y="4677480"/>
            <a:ext cx="8229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" type="body"/>
          </p:nvPr>
        </p:nvSpPr>
        <p:spPr>
          <a:xfrm>
            <a:off x="457200" y="4406400"/>
            <a:ext cx="8229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2" type="body"/>
          </p:nvPr>
        </p:nvSpPr>
        <p:spPr>
          <a:xfrm>
            <a:off x="457200" y="4677480"/>
            <a:ext cx="8229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45720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2" type="body"/>
          </p:nvPr>
        </p:nvSpPr>
        <p:spPr>
          <a:xfrm>
            <a:off x="467424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3" type="body"/>
          </p:nvPr>
        </p:nvSpPr>
        <p:spPr>
          <a:xfrm>
            <a:off x="45720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4" type="body"/>
          </p:nvPr>
        </p:nvSpPr>
        <p:spPr>
          <a:xfrm>
            <a:off x="467424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457200" y="440640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2" type="body"/>
          </p:nvPr>
        </p:nvSpPr>
        <p:spPr>
          <a:xfrm>
            <a:off x="3239640" y="440640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3" type="body"/>
          </p:nvPr>
        </p:nvSpPr>
        <p:spPr>
          <a:xfrm>
            <a:off x="6022080" y="440640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4" type="body"/>
          </p:nvPr>
        </p:nvSpPr>
        <p:spPr>
          <a:xfrm>
            <a:off x="457200" y="467748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5" type="body"/>
          </p:nvPr>
        </p:nvSpPr>
        <p:spPr>
          <a:xfrm>
            <a:off x="3239640" y="467748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6" type="body"/>
          </p:nvPr>
        </p:nvSpPr>
        <p:spPr>
          <a:xfrm>
            <a:off x="6022080" y="467748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0" name="Google Shape;120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1" name="Google Shape;12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2" name="Google Shape;132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3" name="Google Shape;13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4406400"/>
            <a:ext cx="8229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0" name="Google Shape;14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9" name="Google Shape;14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52" name="Google Shape;15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5" name="Google Shape;155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6" name="Google Shape;15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45720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67424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45720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467424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45720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45720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467424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467424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45720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467424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457200" y="4677480"/>
            <a:ext cx="8229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57200" y="5023080"/>
            <a:ext cx="82292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07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563760"/>
            <a:ext cx="8229300" cy="30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457200" y="411480"/>
            <a:ext cx="82292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7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" name="Google Shape;9;p1"/>
          <p:cNvSpPr/>
          <p:nvPr/>
        </p:nvSpPr>
        <p:spPr>
          <a:xfrm>
            <a:off x="457200" y="3633480"/>
            <a:ext cx="82292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7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56840" y="47498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457200" y="5023080"/>
            <a:ext cx="82292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07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4"/>
          <p:cNvSpPr/>
          <p:nvPr/>
        </p:nvSpPr>
        <p:spPr>
          <a:xfrm>
            <a:off x="457200" y="1143000"/>
            <a:ext cx="82292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075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556840" y="47498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leetcode.com/problems/search-insert-position/" TargetMode="External"/><Relationship Id="rId4" Type="http://schemas.openxmlformats.org/officeDocument/2006/relationships/hyperlink" Target="https://leetcode.com/problems/koko-eating-bananas/" TargetMode="External"/><Relationship Id="rId5" Type="http://schemas.openxmlformats.org/officeDocument/2006/relationships/hyperlink" Target="https://vjudge.net/problem/CodeForces-670D2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vjudge.net/problem/CodeForces-372A" TargetMode="External"/><Relationship Id="rId4" Type="http://schemas.openxmlformats.org/officeDocument/2006/relationships/hyperlink" Target="https://leetcode.com/problems/longest-substring-without-repeating-character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9"/>
          <p:cNvSpPr txBox="1"/>
          <p:nvPr/>
        </p:nvSpPr>
        <p:spPr>
          <a:xfrm>
            <a:off x="457200" y="563760"/>
            <a:ext cx="8229300" cy="30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rgbClr val="CC0202"/>
                </a:solidFill>
                <a:latin typeface="Ubuntu"/>
                <a:ea typeface="Ubuntu"/>
                <a:cs typeface="Ubuntu"/>
                <a:sym typeface="Ubuntu"/>
              </a:rPr>
              <a:t>Binary Search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8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Example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8"/>
          <p:cNvSpPr txBox="1"/>
          <p:nvPr/>
        </p:nvSpPr>
        <p:spPr>
          <a:xfrm>
            <a:off x="457200" y="1118375"/>
            <a:ext cx="62787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Imagine a building with </a:t>
            </a:r>
            <a:r>
              <a:rPr b="1" i="0" lang="en" sz="2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14</a:t>
            </a:r>
            <a:r>
              <a:rPr b="0" i="0" lang="en" sz="2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floors, and there is a man holding some eggs. This man wants to know what is the highest floor where the egg will not broken if it’s thrown</a:t>
            </a:r>
            <a:endParaRPr b="0" i="0" sz="2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23" name="Google Shape;223;p48"/>
          <p:cNvPicPr preferRelativeResize="0"/>
          <p:nvPr/>
        </p:nvPicPr>
        <p:blipFill rotWithShape="1">
          <a:blip r:embed="rId3">
            <a:alphaModFix/>
          </a:blip>
          <a:srcRect b="4028" l="76124" r="0" t="12196"/>
          <a:stretch/>
        </p:blipFill>
        <p:spPr>
          <a:xfrm>
            <a:off x="7054454" y="1184174"/>
            <a:ext cx="1061747" cy="37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9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Example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9"/>
          <p:cNvSpPr txBox="1"/>
          <p:nvPr/>
        </p:nvSpPr>
        <p:spPr>
          <a:xfrm>
            <a:off x="457200" y="1118375"/>
            <a:ext cx="62787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Ubuntu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The man should try throwing an egg from the 7-th floor (the middle)</a:t>
            </a:r>
            <a:endParaRPr b="0" i="0" sz="2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Ubuntu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If the egg is broken, so surely it will be broken if it’s thrown from any floor higher than the 7-th, so he should try the floor from 1 to 6</a:t>
            </a:r>
            <a:endParaRPr b="0" i="0" sz="2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Ubuntu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If the egg is not broken, so surely it will not be broken if it’s thrown from any floor less than the 7-th, so he should try the floor from 7 to 14 searching for the maximum floor</a:t>
            </a:r>
            <a:endParaRPr b="0" i="0" sz="2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30" name="Google Shape;230;p49"/>
          <p:cNvPicPr preferRelativeResize="0"/>
          <p:nvPr/>
        </p:nvPicPr>
        <p:blipFill rotWithShape="1">
          <a:blip r:embed="rId3">
            <a:alphaModFix/>
          </a:blip>
          <a:srcRect b="4028" l="76124" r="0" t="12196"/>
          <a:stretch/>
        </p:blipFill>
        <p:spPr>
          <a:xfrm>
            <a:off x="7054454" y="1184174"/>
            <a:ext cx="1061747" cy="37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0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Code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50"/>
          <p:cNvSpPr txBox="1"/>
          <p:nvPr/>
        </p:nvSpPr>
        <p:spPr>
          <a:xfrm>
            <a:off x="457200" y="1118375"/>
            <a:ext cx="41148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bool ok(int floor){</a:t>
            </a:r>
            <a:endParaRPr b="0" i="0" sz="21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cout&lt;&lt;floor&lt;&lt;'\n';</a:t>
            </a:r>
            <a:endParaRPr b="0" i="0" sz="21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	int isBroken;</a:t>
            </a:r>
            <a:endParaRPr b="0" i="0" sz="21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	cin&gt;&gt;isBroken;</a:t>
            </a:r>
            <a:endParaRPr b="0" i="0" sz="21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	if(isBroken==1)</a:t>
            </a:r>
            <a:endParaRPr b="0" i="0" sz="21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	return false;</a:t>
            </a:r>
            <a:endParaRPr b="0" i="0" sz="21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return true;</a:t>
            </a:r>
            <a:endParaRPr b="0" i="0" sz="21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p50"/>
          <p:cNvSpPr txBox="1"/>
          <p:nvPr/>
        </p:nvSpPr>
        <p:spPr>
          <a:xfrm>
            <a:off x="4572000" y="1224550"/>
            <a:ext cx="39609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binarySearch(int n){</a:t>
            </a:r>
            <a:endParaRPr b="0" i="0" sz="19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	int lo=1, md, hi=n;</a:t>
            </a:r>
            <a:endParaRPr b="0" i="0" sz="19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	while(hi&gt;lo){</a:t>
            </a:r>
            <a:endParaRPr b="0" i="0" sz="19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		 md=(lo+hi</a:t>
            </a:r>
            <a:r>
              <a:rPr b="1" i="0" lang="en" sz="1900" u="none" cap="none" strike="noStrike">
                <a:solidFill>
                  <a:schemeClr val="accent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+1</a:t>
            </a:r>
            <a:r>
              <a:rPr b="0" i="0" lang="en" sz="19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)/2;</a:t>
            </a:r>
            <a:endParaRPr b="0" i="0" sz="19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	if(ok(md)) lo=md;</a:t>
            </a:r>
            <a:endParaRPr b="0" i="0" sz="19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	else hi=md-1;</a:t>
            </a:r>
            <a:endParaRPr b="0" i="0" sz="19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	}</a:t>
            </a:r>
            <a:endParaRPr b="0" i="0" sz="19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	return hi;</a:t>
            </a:r>
            <a:endParaRPr b="0" i="0" sz="190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50"/>
          <p:cNvSpPr txBox="1"/>
          <p:nvPr/>
        </p:nvSpPr>
        <p:spPr>
          <a:xfrm>
            <a:off x="6653775" y="4058675"/>
            <a:ext cx="24252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Adding 1 is considered as ceiling. this is required with maximization problems to avoid infinite loop at last iteration.</a:t>
            </a:r>
            <a:endParaRPr b="0" i="0" sz="1050" u="none" cap="none" strike="noStrike">
              <a:solidFill>
                <a:schemeClr val="accent1"/>
              </a:solidFill>
              <a:highlight>
                <a:schemeClr val="lt1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1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binary-searchable range?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51"/>
          <p:cNvSpPr txBox="1"/>
          <p:nvPr/>
        </p:nvSpPr>
        <p:spPr>
          <a:xfrm>
            <a:off x="457200" y="1118375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Ubuntu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 range is called binary-searchable if it’s valid to perform binary search over it</a:t>
            </a:r>
            <a:endParaRPr b="0" i="0" sz="2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Ubuntu"/>
              <a:buChar char="●"/>
            </a:pPr>
            <a:r>
              <a:rPr b="0" i="0" lang="en" sz="2000" u="none" cap="none" strike="noStrike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But how to know if it’s binary-searchable or not?</a:t>
            </a:r>
            <a:endParaRPr b="0" i="0" sz="2000" u="none" cap="none" strike="noStrike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Ubuntu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The range should be divided into two parts, one part is responding false to the OK FUNCTION, and the other part is responding true</a:t>
            </a:r>
            <a:endParaRPr b="0" i="0" sz="2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OK function reponses :   T T T T T F F F F F  </a:t>
            </a:r>
            <a:r>
              <a:rPr b="0" i="0" lang="en" sz="2000" u="none" cap="none" strike="noStrike">
                <a:solidFill>
                  <a:schemeClr val="accent6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(binary-searchable)</a:t>
            </a:r>
            <a:endParaRPr b="0" i="0" sz="2000" u="none" cap="none" strike="noStrike">
              <a:solidFill>
                <a:schemeClr val="accent6"/>
              </a:solidFill>
              <a:highlight>
                <a:schemeClr val="lt1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OK function reponses :   T T F F T T F T F F  </a:t>
            </a:r>
            <a:r>
              <a:rPr b="0" i="0" lang="en" sz="20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(not binary-searchable)</a:t>
            </a:r>
            <a:endParaRPr b="0" i="0" sz="2000" u="none" cap="none" strike="noStrike">
              <a:solidFill>
                <a:schemeClr val="accent1"/>
              </a:solidFill>
              <a:highlight>
                <a:schemeClr val="lt1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6"/>
              </a:solidFill>
              <a:highlight>
                <a:schemeClr val="lt1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2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To Solve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52"/>
          <p:cNvSpPr txBox="1"/>
          <p:nvPr/>
        </p:nvSpPr>
        <p:spPr>
          <a:xfrm>
            <a:off x="457200" y="1176950"/>
            <a:ext cx="80829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Ubuntu"/>
              <a:buChar char="●"/>
            </a:pPr>
            <a:r>
              <a:rPr b="0" i="0" lang="en" sz="2400" u="sng" cap="none" strike="noStrike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Search Insert Position</a:t>
            </a:r>
            <a:endParaRPr b="0" i="0" sz="2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Ubuntu"/>
              <a:buChar char="●"/>
            </a:pPr>
            <a:r>
              <a:rPr b="0" i="0" lang="en" sz="2400" u="sng" cap="none" strike="noStrike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Koko Eating Bananas</a:t>
            </a:r>
            <a:endParaRPr b="0" i="0" sz="2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Ubuntu"/>
              <a:buChar char="●"/>
            </a:pPr>
            <a:r>
              <a:rPr b="0" i="0" lang="en" sz="2400" u="sng" cap="none" strike="noStrike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5"/>
              </a:rPr>
              <a:t>Magic Powder - 2</a:t>
            </a:r>
            <a:endParaRPr b="0" i="0" sz="2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3"/>
          <p:cNvSpPr txBox="1"/>
          <p:nvPr/>
        </p:nvSpPr>
        <p:spPr>
          <a:xfrm>
            <a:off x="457200" y="563760"/>
            <a:ext cx="8229300" cy="30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rgbClr val="CC0202"/>
                </a:solidFill>
                <a:latin typeface="Ubuntu"/>
                <a:ea typeface="Ubuntu"/>
                <a:cs typeface="Ubuntu"/>
                <a:sym typeface="Ubuntu"/>
              </a:rPr>
              <a:t>Two Pointers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4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Two Pointers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4"/>
          <p:cNvSpPr txBox="1"/>
          <p:nvPr/>
        </p:nvSpPr>
        <p:spPr>
          <a:xfrm>
            <a:off x="457200" y="1176950"/>
            <a:ext cx="80829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Ubuntu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Two Pointers is an efficient technique that is used for searching over range of elements</a:t>
            </a:r>
            <a:endParaRPr b="0" i="0" sz="22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Ubuntu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This technique uses left and right pointers and moves them according to the suitable greedy decisions</a:t>
            </a:r>
            <a:endParaRPr b="0" i="0" sz="22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Ubuntu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This technique can solve problems in O(n) insead of O(n^2), and sometimes it can solve binary search problems</a:t>
            </a:r>
            <a:endParaRPr b="0" i="0" sz="22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5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Example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55"/>
          <p:cNvSpPr txBox="1"/>
          <p:nvPr/>
        </p:nvSpPr>
        <p:spPr>
          <a:xfrm>
            <a:off x="457200" y="1176950"/>
            <a:ext cx="80829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You are given a sorted array of N integers, you are asked to check if there exists any pair of integers that their sum equals to S</a:t>
            </a:r>
            <a:endParaRPr b="0" i="0" sz="22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5 6</a:t>
            </a:r>
            <a:endParaRPr b="0" i="0" sz="22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1 2 3 4 6</a:t>
            </a:r>
            <a:endParaRPr b="0" i="0" sz="22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True</a:t>
            </a:r>
            <a:endParaRPr b="0" i="0" sz="22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8" name="Google Shape;268;p55"/>
          <p:cNvSpPr txBox="1"/>
          <p:nvPr/>
        </p:nvSpPr>
        <p:spPr>
          <a:xfrm>
            <a:off x="3854800" y="2917475"/>
            <a:ext cx="3000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6 10</a:t>
            </a:r>
            <a:endParaRPr b="0" i="0" sz="2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1 3 4 5 8 11</a:t>
            </a:r>
            <a:endParaRPr b="0" i="0" sz="2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6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Solution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56"/>
          <p:cNvSpPr txBox="1"/>
          <p:nvPr/>
        </p:nvSpPr>
        <p:spPr>
          <a:xfrm>
            <a:off x="504075" y="1176950"/>
            <a:ext cx="49959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Ubuntu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Initially , a left pointer is pointing to the first element, and a right pointer is pointing to tha last element</a:t>
            </a:r>
            <a:endParaRPr b="0" i="0" sz="17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Ubuntu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The current sum is (1+6) 7 which is greater than our target (6)</a:t>
            </a:r>
            <a:endParaRPr b="0" i="0" sz="17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Ubuntu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So we should move the right pointer to get smaller sum</a:t>
            </a:r>
            <a:endParaRPr b="0" i="0" sz="17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Ubuntu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The current sum is (1+4) 5 which is smaller than our target (6) </a:t>
            </a:r>
            <a:endParaRPr b="0" i="0" sz="17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Ubuntu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So we should move the left pointer to get bigger sum</a:t>
            </a:r>
            <a:endParaRPr b="0" i="0" sz="17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Ubuntu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The current sum is (2+4) 6 which is our target</a:t>
            </a:r>
            <a:endParaRPr b="0" i="0" sz="17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75" name="Google Shape;275;p56"/>
          <p:cNvPicPr preferRelativeResize="0"/>
          <p:nvPr/>
        </p:nvPicPr>
        <p:blipFill rotWithShape="1">
          <a:blip r:embed="rId3">
            <a:alphaModFix/>
          </a:blip>
          <a:srcRect b="73072" l="43862" r="14187" t="7068"/>
          <a:stretch/>
        </p:blipFill>
        <p:spPr>
          <a:xfrm>
            <a:off x="5635188" y="1416170"/>
            <a:ext cx="2119500" cy="100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56"/>
          <p:cNvPicPr preferRelativeResize="0"/>
          <p:nvPr/>
        </p:nvPicPr>
        <p:blipFill rotWithShape="1">
          <a:blip r:embed="rId3">
            <a:alphaModFix/>
          </a:blip>
          <a:srcRect b="11298" l="41273" r="12257" t="72037"/>
          <a:stretch/>
        </p:blipFill>
        <p:spPr>
          <a:xfrm>
            <a:off x="5499850" y="3823725"/>
            <a:ext cx="2390150" cy="8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56"/>
          <p:cNvPicPr preferRelativeResize="0"/>
          <p:nvPr/>
        </p:nvPicPr>
        <p:blipFill rotWithShape="1">
          <a:blip r:embed="rId3">
            <a:alphaModFix/>
          </a:blip>
          <a:srcRect b="43569" l="42638" r="13853" t="39766"/>
          <a:stretch/>
        </p:blipFill>
        <p:spPr>
          <a:xfrm>
            <a:off x="5576025" y="2611100"/>
            <a:ext cx="2237826" cy="85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7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Code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57"/>
          <p:cNvSpPr txBox="1"/>
          <p:nvPr/>
        </p:nvSpPr>
        <p:spPr>
          <a:xfrm>
            <a:off x="504075" y="117695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bool solve(vector&lt;int&gt;&amp; arr, int tar){</a:t>
            </a:r>
            <a:endParaRPr b="0" i="0" sz="17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	int l=0, r=arr.size()-1;</a:t>
            </a:r>
            <a:endParaRPr b="0" i="0" sz="17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	while(l &lt; r){</a:t>
            </a:r>
            <a:endParaRPr b="0" i="0" sz="17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		int curSum=arr[l]+arr[r];</a:t>
            </a:r>
            <a:endParaRPr b="0" i="0" sz="17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		if(curSum==tar) return true;</a:t>
            </a:r>
            <a:endParaRPr b="0" i="0" sz="17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		else if(curSum &gt; tar) r--;</a:t>
            </a:r>
            <a:endParaRPr b="0" i="0" sz="17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		else l++;</a:t>
            </a:r>
            <a:endParaRPr b="0" i="0" sz="17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	}</a:t>
            </a:r>
            <a:endParaRPr b="0" i="0" sz="17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	return false;</a:t>
            </a:r>
            <a:endParaRPr b="0" i="0" sz="17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7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Question?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0"/>
          <p:cNvSpPr txBox="1"/>
          <p:nvPr/>
        </p:nvSpPr>
        <p:spPr>
          <a:xfrm>
            <a:off x="691000" y="1200375"/>
            <a:ext cx="36450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What is the fastest way to search about a word in an English dictionary?</a:t>
            </a:r>
            <a:endParaRPr b="0" i="0" sz="23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0" name="Google Shape;17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2650" y="1200150"/>
            <a:ext cx="3994150" cy="3725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8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To Solve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8"/>
          <p:cNvSpPr txBox="1"/>
          <p:nvPr/>
        </p:nvSpPr>
        <p:spPr>
          <a:xfrm>
            <a:off x="457200" y="1176950"/>
            <a:ext cx="80829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Ubuntu"/>
              <a:buChar char="●"/>
            </a:pPr>
            <a:r>
              <a:rPr b="0" i="0" lang="en" sz="2400" u="sng" cap="none" strike="noStrike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Counting Kangaroos is Fun</a:t>
            </a:r>
            <a:endParaRPr b="0" i="0" sz="2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Ubuntu"/>
              <a:buChar char="●"/>
            </a:pPr>
            <a:r>
              <a:rPr b="0" i="0" lang="en" sz="2400" u="sng" cap="none" strike="noStrike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Longest Substring Without Repeating Characters</a:t>
            </a:r>
            <a:endParaRPr b="0" i="0" sz="24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1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Binary Search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1"/>
          <p:cNvSpPr txBox="1"/>
          <p:nvPr/>
        </p:nvSpPr>
        <p:spPr>
          <a:xfrm>
            <a:off x="457200" y="1118375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Binary Search is an efficient search algorithm that find the position of a target in a </a:t>
            </a:r>
            <a:r>
              <a:rPr b="1" i="0" lang="en" sz="2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sorted</a:t>
            </a:r>
            <a:r>
              <a:rPr b="0" i="0" lang="en" sz="2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range</a:t>
            </a:r>
            <a:endParaRPr b="0" i="0" sz="22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Ubuntu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For each step in binary search:</a:t>
            </a:r>
            <a:endParaRPr b="0" i="0" sz="22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b="0" i="0" lang="en" sz="2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the </a:t>
            </a:r>
            <a:r>
              <a:rPr b="1" i="0" lang="en" sz="2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middle</a:t>
            </a:r>
            <a:r>
              <a:rPr b="0" i="0" lang="en" sz="2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element of the remaining range is checked</a:t>
            </a:r>
            <a:endParaRPr b="0" i="0" sz="22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b="0" i="0" lang="en" sz="2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The half ,in which the target can not exist, is </a:t>
            </a:r>
            <a:r>
              <a:rPr b="1" i="0" lang="en" sz="2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excluded</a:t>
            </a:r>
            <a:r>
              <a:rPr b="0" i="0" lang="en" sz="2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from the range </a:t>
            </a:r>
            <a:endParaRPr b="0" i="0" sz="22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The complexity of binary search is </a:t>
            </a:r>
            <a:r>
              <a:rPr b="1" i="0" lang="en" sz="2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O(log(n))</a:t>
            </a:r>
            <a:r>
              <a:rPr b="0" i="0" lang="en" sz="22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which is more better than the linear complete search O(n)</a:t>
            </a:r>
            <a:endParaRPr b="0" i="0" sz="22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Example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57200" y="1118375"/>
            <a:ext cx="38277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You are given the following </a:t>
            </a:r>
            <a:r>
              <a:rPr b="1" i="0" lang="en" sz="2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sorted</a:t>
            </a:r>
            <a:r>
              <a:rPr b="0" i="0" lang="en" sz="2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array, and you are required to find the position of </a:t>
            </a:r>
            <a:r>
              <a:rPr b="1" i="0" lang="en" sz="2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23</a:t>
            </a:r>
            <a:endParaRPr b="1" i="0" sz="2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42"/>
          <p:cNvPicPr preferRelativeResize="0"/>
          <p:nvPr/>
        </p:nvPicPr>
        <p:blipFill rotWithShape="1">
          <a:blip r:embed="rId3">
            <a:alphaModFix/>
          </a:blip>
          <a:srcRect b="65324" l="16750" r="12421" t="18953"/>
          <a:stretch/>
        </p:blipFill>
        <p:spPr>
          <a:xfrm>
            <a:off x="4284900" y="2337413"/>
            <a:ext cx="4674850" cy="4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Example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57200" y="1118375"/>
            <a:ext cx="38769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The current middle is 16,</a:t>
            </a:r>
            <a:endParaRPr b="0" i="0" sz="2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Which is smaller than 23, </a:t>
            </a:r>
            <a:endParaRPr b="0" i="0" sz="2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And </a:t>
            </a:r>
            <a:r>
              <a:rPr b="0" i="0" lang="en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as the range is sorted, </a:t>
            </a:r>
            <a:endParaRPr b="0" i="0" sz="2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So it’s impossible to find 23 in the first half before 16, </a:t>
            </a:r>
            <a:endParaRPr b="0" i="0" sz="2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So the first half is excluded,</a:t>
            </a:r>
            <a:endParaRPr b="0" i="0" sz="2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And the current search range is only the second half</a:t>
            </a:r>
            <a:endParaRPr b="0" i="0" sz="2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90" name="Google Shape;190;p43"/>
          <p:cNvPicPr preferRelativeResize="0"/>
          <p:nvPr/>
        </p:nvPicPr>
        <p:blipFill rotWithShape="1">
          <a:blip r:embed="rId3">
            <a:alphaModFix/>
          </a:blip>
          <a:srcRect b="44891" l="16750" r="12421" t="18952"/>
          <a:stretch/>
        </p:blipFill>
        <p:spPr>
          <a:xfrm>
            <a:off x="4226375" y="2032775"/>
            <a:ext cx="4674850" cy="10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Example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4"/>
          <p:cNvSpPr txBox="1"/>
          <p:nvPr/>
        </p:nvSpPr>
        <p:spPr>
          <a:xfrm>
            <a:off x="457200" y="1118375"/>
            <a:ext cx="38769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The current middle is 56,</a:t>
            </a:r>
            <a:endParaRPr b="0" i="0" sz="2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Which is greater than 23, </a:t>
            </a:r>
            <a:endParaRPr b="0" i="0" sz="2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And </a:t>
            </a:r>
            <a:r>
              <a:rPr b="0" i="0" lang="en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as the range is sorted, </a:t>
            </a:r>
            <a:endParaRPr b="0" i="0" sz="2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So it’s impossible to find 23 in the half after 56, </a:t>
            </a:r>
            <a:endParaRPr b="0" i="0" sz="2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So the second half is excluded,</a:t>
            </a:r>
            <a:endParaRPr b="0" i="0" sz="2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And the current search range is only the first half</a:t>
            </a:r>
            <a:endParaRPr b="0" i="0" sz="2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3">
            <a:alphaModFix/>
          </a:blip>
          <a:srcRect b="25633" l="16750" r="12421" t="18956"/>
          <a:stretch/>
        </p:blipFill>
        <p:spPr>
          <a:xfrm>
            <a:off x="4334100" y="1745738"/>
            <a:ext cx="4674850" cy="165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5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Example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5"/>
          <p:cNvSpPr txBox="1"/>
          <p:nvPr/>
        </p:nvSpPr>
        <p:spPr>
          <a:xfrm>
            <a:off x="457200" y="1118375"/>
            <a:ext cx="38769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The current middle is 23,</a:t>
            </a:r>
            <a:endParaRPr b="0" i="0" sz="2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Which equals to our target, </a:t>
            </a:r>
            <a:endParaRPr b="0" i="0" sz="2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04" name="Google Shape;204;p45"/>
          <p:cNvPicPr preferRelativeResize="0"/>
          <p:nvPr/>
        </p:nvPicPr>
        <p:blipFill rotWithShape="1">
          <a:blip r:embed="rId3">
            <a:alphaModFix/>
          </a:blip>
          <a:srcRect b="5591" l="16750" r="12421" t="18954"/>
          <a:stretch/>
        </p:blipFill>
        <p:spPr>
          <a:xfrm>
            <a:off x="4284950" y="1704875"/>
            <a:ext cx="4674850" cy="22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6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Code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6"/>
          <p:cNvSpPr txBox="1"/>
          <p:nvPr/>
        </p:nvSpPr>
        <p:spPr>
          <a:xfrm>
            <a:off x="457200" y="1118375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binarySearch(int tar, vector&lt;int&gt;&amp; arr){</a:t>
            </a:r>
            <a:endParaRPr b="0" i="0" sz="17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int lo=0, md, hi=arr.size()-1;</a:t>
            </a:r>
            <a:endParaRPr b="0" i="0" sz="17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while(hi&gt;=lo){</a:t>
            </a:r>
            <a:endParaRPr b="0" i="0" sz="17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md=(lo+hi)/2;</a:t>
            </a:r>
            <a:endParaRPr b="0" i="0" sz="17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if(arr[md]==tar) return md;</a:t>
            </a:r>
            <a:endParaRPr b="0" i="0" sz="17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else if(arr[md]&lt;tar) lo=md+1;</a:t>
            </a:r>
            <a:endParaRPr b="0" i="0" sz="17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		else hi=md-1;</a:t>
            </a:r>
            <a:endParaRPr b="0" i="0" sz="17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7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return -1;</a:t>
            </a:r>
            <a:endParaRPr b="0" i="0" sz="17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7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7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Binary Search (Generalization)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7"/>
          <p:cNvSpPr txBox="1"/>
          <p:nvPr/>
        </p:nvSpPr>
        <p:spPr>
          <a:xfrm>
            <a:off x="457200" y="1118375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Ubuntu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The scope of using binary search is way bigger than using it to search for an element in an array.</a:t>
            </a:r>
            <a:endParaRPr b="0" i="0" sz="2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Ubuntu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Binary search can also be used to search about an element that has the maximum/minimum behaviour.</a:t>
            </a:r>
            <a:endParaRPr b="0" i="0" sz="2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Ubuntu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In other words, searching about an element that solve a problem maximally or minimally</a:t>
            </a:r>
            <a:endParaRPr b="0" i="0" sz="2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