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  <p:sldMasterId id="2147483684" r:id="rId5"/>
    <p:sldMasterId id="214748368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Ubuntu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regular.fntdata"/><Relationship Id="rId11" Type="http://schemas.openxmlformats.org/officeDocument/2006/relationships/slide" Target="slides/slide4.xml"/><Relationship Id="rId22" Type="http://schemas.openxmlformats.org/officeDocument/2006/relationships/font" Target="fonts/Ubuntu-italic.fntdata"/><Relationship Id="rId10" Type="http://schemas.openxmlformats.org/officeDocument/2006/relationships/slide" Target="slides/slide3.xml"/><Relationship Id="rId21" Type="http://schemas.openxmlformats.org/officeDocument/2006/relationships/font" Target="fonts/Ubuntu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font" Target="fonts/Ubuntu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57200" y="4406400"/>
            <a:ext cx="8229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457200" y="4406400"/>
            <a:ext cx="8229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457200" y="4677480"/>
            <a:ext cx="8229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45720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467424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45720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467424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440640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239640" y="440640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022080" y="440640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457200" y="467748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3239640" y="467748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022080" y="467748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57200" y="4406400"/>
            <a:ext cx="8229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457200" y="4406400"/>
            <a:ext cx="8229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45720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67424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45720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67424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3" type="body"/>
          </p:nvPr>
        </p:nvSpPr>
        <p:spPr>
          <a:xfrm>
            <a:off x="45720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45720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2" type="body"/>
          </p:nvPr>
        </p:nvSpPr>
        <p:spPr>
          <a:xfrm>
            <a:off x="467424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3" type="body"/>
          </p:nvPr>
        </p:nvSpPr>
        <p:spPr>
          <a:xfrm>
            <a:off x="467424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45720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2" type="body"/>
          </p:nvPr>
        </p:nvSpPr>
        <p:spPr>
          <a:xfrm>
            <a:off x="467424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3" type="body"/>
          </p:nvPr>
        </p:nvSpPr>
        <p:spPr>
          <a:xfrm>
            <a:off x="457200" y="4677480"/>
            <a:ext cx="8229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" type="body"/>
          </p:nvPr>
        </p:nvSpPr>
        <p:spPr>
          <a:xfrm>
            <a:off x="457200" y="4406400"/>
            <a:ext cx="8229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2" type="body"/>
          </p:nvPr>
        </p:nvSpPr>
        <p:spPr>
          <a:xfrm>
            <a:off x="457200" y="4677480"/>
            <a:ext cx="8229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45720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2" type="body"/>
          </p:nvPr>
        </p:nvSpPr>
        <p:spPr>
          <a:xfrm>
            <a:off x="467424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3" type="body"/>
          </p:nvPr>
        </p:nvSpPr>
        <p:spPr>
          <a:xfrm>
            <a:off x="45720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4" type="body"/>
          </p:nvPr>
        </p:nvSpPr>
        <p:spPr>
          <a:xfrm>
            <a:off x="467424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457200" y="440640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2" type="body"/>
          </p:nvPr>
        </p:nvSpPr>
        <p:spPr>
          <a:xfrm>
            <a:off x="3239640" y="440640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3" type="body"/>
          </p:nvPr>
        </p:nvSpPr>
        <p:spPr>
          <a:xfrm>
            <a:off x="6022080" y="440640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4" type="body"/>
          </p:nvPr>
        </p:nvSpPr>
        <p:spPr>
          <a:xfrm>
            <a:off x="457200" y="467748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5" type="body"/>
          </p:nvPr>
        </p:nvSpPr>
        <p:spPr>
          <a:xfrm>
            <a:off x="3239640" y="467748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6" type="body"/>
          </p:nvPr>
        </p:nvSpPr>
        <p:spPr>
          <a:xfrm>
            <a:off x="6022080" y="467748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0" name="Google Shape;120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1" name="Google Shape;12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2" name="Google Shape;132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3" name="Google Shape;13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4406400"/>
            <a:ext cx="8229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0" name="Google Shape;14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9" name="Google Shape;14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52" name="Google Shape;15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5" name="Google Shape;155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6" name="Google Shape;15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45720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67424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45720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467424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45720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45720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467424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467424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45720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467424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457200" y="4677480"/>
            <a:ext cx="8229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57200" y="5023080"/>
            <a:ext cx="82292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07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563760"/>
            <a:ext cx="8229300" cy="30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457200" y="411480"/>
            <a:ext cx="82292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7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" name="Google Shape;9;p1"/>
          <p:cNvSpPr/>
          <p:nvPr/>
        </p:nvSpPr>
        <p:spPr>
          <a:xfrm>
            <a:off x="457200" y="3633480"/>
            <a:ext cx="82292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7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56840" y="47498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457200" y="5023080"/>
            <a:ext cx="82292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07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4"/>
          <p:cNvSpPr/>
          <p:nvPr/>
        </p:nvSpPr>
        <p:spPr>
          <a:xfrm>
            <a:off x="457200" y="1143000"/>
            <a:ext cx="82292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075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556840" y="47498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leetcode.com/problems/missing-number/" TargetMode="External"/><Relationship Id="rId4" Type="http://schemas.openxmlformats.org/officeDocument/2006/relationships/hyperlink" Target="https://codeforces.com/problemset/problem/579/A" TargetMode="External"/><Relationship Id="rId5" Type="http://schemas.openxmlformats.org/officeDocument/2006/relationships/hyperlink" Target="https://leetcode.com/problems/counting-bits/" TargetMode="External"/><Relationship Id="rId6" Type="http://schemas.openxmlformats.org/officeDocument/2006/relationships/hyperlink" Target="https://www.hackerrank.com/challenges/the-great-xor/problem" TargetMode="External"/><Relationship Id="rId7" Type="http://schemas.openxmlformats.org/officeDocument/2006/relationships/hyperlink" Target="https://leetcode.com/problems/xor-queries-of-a-subarray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9"/>
          <p:cNvSpPr txBox="1"/>
          <p:nvPr/>
        </p:nvSpPr>
        <p:spPr>
          <a:xfrm>
            <a:off x="457200" y="563760"/>
            <a:ext cx="8229300" cy="30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GB" sz="6000" u="none" cap="none" strike="noStrike">
                <a:solidFill>
                  <a:srgbClr val="CC0202"/>
                </a:solidFill>
                <a:latin typeface="Ubuntu"/>
                <a:ea typeface="Ubuntu"/>
                <a:cs typeface="Ubuntu"/>
                <a:sym typeface="Ubuntu"/>
              </a:rPr>
              <a:t>Bitmasks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8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Bit Masking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8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●"/>
            </a:pPr>
            <a:r>
              <a:rPr b="0" i="0" lang="en-GB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Flip a bit</a:t>
            </a:r>
            <a:endParaRPr b="0" i="0" sz="24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mask = mask ^ (1 &lt;&lt; bitIndx);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●"/>
            </a:pPr>
            <a:r>
              <a:rPr b="0" i="0" lang="en-GB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Check if a number if odd </a:t>
            </a: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num &amp; 1 == 1;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●"/>
            </a:pPr>
            <a:r>
              <a:rPr b="0" i="0" lang="en-GB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Xor tricks</a:t>
            </a:r>
            <a:endParaRPr b="0" i="0" sz="24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x ^ y ^ x = y</a:t>
            </a:r>
            <a:endParaRPr b="0" i="0" sz="19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x ^ y false when (x == y)</a:t>
            </a:r>
            <a:endParaRPr b="0" i="0" sz="19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●"/>
            </a:pPr>
            <a:r>
              <a:rPr b="0" i="0" lang="en-GB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Number of ones</a:t>
            </a:r>
            <a:endParaRPr b="0" i="0" sz="24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__builtin_popcount(num); </a:t>
            </a:r>
            <a:endParaRPr b="0" i="0" sz="21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__builtin_popcountll(num);</a:t>
            </a:r>
            <a:endParaRPr b="0" i="0" sz="21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9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Example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9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Ubuntu"/>
              <a:buChar char="●"/>
            </a:pP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Given a positive integer, find if it is a power of two or not</a:t>
            </a:r>
            <a:endParaRPr b="0" i="0" sz="1950" u="none" cap="none" strike="noStrike">
              <a:solidFill>
                <a:schemeClr val="dk1"/>
              </a:solidFill>
              <a:highlight>
                <a:schemeClr val="lt1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num, cnt=0;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cin&gt;&gt;num;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for(int i=0; (1LL&lt;&lt;i) &lt;= num; i++){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if((num&gt;&gt;i)&amp;1)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cnt++;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cout&lt;&lt;((cnt==1) ? "YES" : "NO")&lt;&lt;'\n';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0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To Solve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50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●"/>
            </a:pPr>
            <a:r>
              <a:rPr b="0" i="0" lang="en-GB" sz="2400" u="sng" cap="none" strike="noStrike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Missing Number</a:t>
            </a:r>
            <a:endParaRPr b="0" i="0" sz="2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●"/>
            </a:pPr>
            <a:r>
              <a:rPr b="0" i="0" lang="en-GB" sz="2400" u="sng" cap="none" strike="noStrike">
                <a:solidFill>
                  <a:schemeClr val="hlink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  <a:hlinkClick r:id="rId4"/>
              </a:rPr>
              <a:t>Raising Bacteria</a:t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●"/>
            </a:pPr>
            <a:r>
              <a:rPr b="0" i="0" lang="en-GB" sz="2400" u="sng" cap="none" strike="noStrike">
                <a:solidFill>
                  <a:schemeClr val="hlink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  <a:hlinkClick r:id="rId5"/>
              </a:rPr>
              <a:t>Counting Bits</a:t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●"/>
            </a:pPr>
            <a:r>
              <a:rPr b="0" i="0" lang="en-GB" sz="2400" u="sng" cap="none" strike="noStrike">
                <a:solidFill>
                  <a:schemeClr val="hlink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  <a:hlinkClick r:id="rId6"/>
              </a:rPr>
              <a:t>The Great XOR</a:t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●"/>
            </a:pPr>
            <a:r>
              <a:rPr b="0" i="0" lang="en-GB" sz="2400" u="sng" cap="none" strike="noStrike">
                <a:solidFill>
                  <a:schemeClr val="hlink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  <a:hlinkClick r:id="rId7"/>
              </a:rPr>
              <a:t>XOR Queries of a Subarray</a:t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Bitwise Operations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NOT					~</a:t>
            </a:r>
            <a:endParaRPr b="0" i="0" sz="3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					|</a:t>
            </a:r>
            <a:endParaRPr b="0" i="0" sz="3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AND					&amp;</a:t>
            </a:r>
            <a:endParaRPr b="0" i="0" sz="3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XOR					^</a:t>
            </a:r>
            <a:endParaRPr b="0" i="0" sz="3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SHR					&gt;&gt;</a:t>
            </a:r>
            <a:endParaRPr b="0" i="0" sz="3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SHL					&lt;&lt;</a:t>
            </a:r>
            <a:endParaRPr b="0" i="0" sz="3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1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NOT ~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1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 	 = 12  (0000 0000 0000 1100)</a:t>
            </a:r>
            <a:endParaRPr b="0" i="0" sz="3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~A = -13 (1111 1111 1111 0011)</a:t>
            </a:r>
            <a:endParaRPr b="0" i="0" sz="3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6" name="Google Shape;176;p41"/>
          <p:cNvPicPr preferRelativeResize="0"/>
          <p:nvPr/>
        </p:nvPicPr>
        <p:blipFill rotWithShape="1">
          <a:blip r:embed="rId3">
            <a:alphaModFix/>
          </a:blip>
          <a:srcRect b="0" l="77336" r="0" t="0"/>
          <a:stretch/>
        </p:blipFill>
        <p:spPr>
          <a:xfrm>
            <a:off x="6512340" y="2029475"/>
            <a:ext cx="150897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OR |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 	 = 72  (0100 1000)</a:t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 	= 184 (1011 1000)</a:t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 | B = 248 (1111 1000)</a:t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83" name="Google Shape;183;p42"/>
          <p:cNvPicPr preferRelativeResize="0"/>
          <p:nvPr/>
        </p:nvPicPr>
        <p:blipFill rotWithShape="1">
          <a:blip r:embed="rId3">
            <a:alphaModFix/>
          </a:blip>
          <a:srcRect b="0" l="23576" r="49997" t="0"/>
          <a:stretch/>
        </p:blipFill>
        <p:spPr>
          <a:xfrm>
            <a:off x="6927147" y="1638463"/>
            <a:ext cx="175935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AND &amp;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 	 = 72  (0100 1000)</a:t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 	= 184 (1011 1000)</a:t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 &amp; B = 8 (0000 1000)</a:t>
            </a:r>
            <a:endParaRPr b="0" i="0" sz="42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90" name="Google Shape;190;p43"/>
          <p:cNvPicPr preferRelativeResize="0"/>
          <p:nvPr/>
        </p:nvPicPr>
        <p:blipFill rotWithShape="1">
          <a:blip r:embed="rId3">
            <a:alphaModFix/>
          </a:blip>
          <a:srcRect b="0" l="0" r="75747" t="0"/>
          <a:stretch/>
        </p:blipFill>
        <p:spPr>
          <a:xfrm>
            <a:off x="7071766" y="1538288"/>
            <a:ext cx="161472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XOR ^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4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 	 = 72  (0100 1000)</a:t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 	= 184 (1011 1000)</a:t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 ^ B = 240 (1111 0000)</a:t>
            </a:r>
            <a:endParaRPr b="0" i="0" sz="42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3">
            <a:alphaModFix/>
          </a:blip>
          <a:srcRect b="0" l="50000" r="21082" t="0"/>
          <a:stretch/>
        </p:blipFill>
        <p:spPr>
          <a:xfrm>
            <a:off x="6761197" y="1538288"/>
            <a:ext cx="1925299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5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SHR &gt;&gt; 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5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It's considered as division by power of 2s</a:t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 	 		= 		5  (00101)</a:t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A&gt;&gt;1		= 		2 (00010)</a:t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 	 		 = 		12(01100)</a:t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B&gt;&gt;2		= 		3 (00011)</a:t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6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SHL &lt;&lt; 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6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It's considered as multiplying by power of 2s</a:t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 	 		= 		5  (00101)</a:t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A&lt;&lt;1		= 		10 (01010)</a:t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 	 		 = 		12(001100)</a:t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B&lt;&lt;2		= 		48 (110000)</a:t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7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Bit Masking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7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Ubuntu"/>
              <a:buChar char="●"/>
            </a:pPr>
            <a:r>
              <a:rPr b="1" i="0" lang="en-GB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32 int</a:t>
            </a:r>
            <a:r>
              <a:rPr b="0" i="0" lang="en-GB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: bits take indices from 0 to 31</a:t>
            </a:r>
            <a:endParaRPr b="0" i="0" sz="24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●"/>
            </a:pPr>
            <a:r>
              <a:rPr b="1" i="0" lang="en-GB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64 int</a:t>
            </a:r>
            <a:r>
              <a:rPr b="0" i="0" lang="en-GB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: bits take indices from 0 to 63</a:t>
            </a:r>
            <a:endParaRPr b="0" i="0" sz="24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●"/>
            </a:pPr>
            <a:r>
              <a:rPr b="0" i="0" lang="en-GB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Check a bit</a:t>
            </a:r>
            <a:endParaRPr b="0" i="0" sz="24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(mask &gt;&gt; bitIndx) &amp; 1 == 1;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●"/>
            </a:pPr>
            <a:r>
              <a:rPr b="0" i="0" lang="en-GB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Set a bit to one</a:t>
            </a:r>
            <a:endParaRPr b="0" i="0" sz="24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mask = mask | (1 &lt;&lt; bitIndx);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●"/>
            </a:pPr>
            <a:r>
              <a:rPr b="0" i="0" lang="en-GB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Set a bit to zero</a:t>
            </a:r>
            <a:endParaRPr b="0" i="0" sz="24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mask = mask &amp; ~(1 &lt;&lt; bitIndx);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