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  <p:sldMasterId id="2147483684" r:id="rId5"/>
    <p:sldMasterId id="214748368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Ubuntu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Ubuntu-regular.fntdata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Ubuntu-italic.fntdata"/><Relationship Id="rId25" Type="http://schemas.openxmlformats.org/officeDocument/2006/relationships/font" Target="fonts/Ubuntu-bold.fntdata"/><Relationship Id="rId27" Type="http://schemas.openxmlformats.org/officeDocument/2006/relationships/font" Target="fonts/Ubuntu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57200" y="4406400"/>
            <a:ext cx="8229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457200" y="4406400"/>
            <a:ext cx="8229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457200" y="4677480"/>
            <a:ext cx="8229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45720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467424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45720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467424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440640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239640" y="440640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022080" y="440640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457200" y="467748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3239640" y="467748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022080" y="467748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57200" y="4406400"/>
            <a:ext cx="8229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457200" y="4406400"/>
            <a:ext cx="8229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45720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67424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45720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67424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3" type="body"/>
          </p:nvPr>
        </p:nvSpPr>
        <p:spPr>
          <a:xfrm>
            <a:off x="45720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45720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2" type="body"/>
          </p:nvPr>
        </p:nvSpPr>
        <p:spPr>
          <a:xfrm>
            <a:off x="467424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3" type="body"/>
          </p:nvPr>
        </p:nvSpPr>
        <p:spPr>
          <a:xfrm>
            <a:off x="467424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45720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2" type="body"/>
          </p:nvPr>
        </p:nvSpPr>
        <p:spPr>
          <a:xfrm>
            <a:off x="467424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3" type="body"/>
          </p:nvPr>
        </p:nvSpPr>
        <p:spPr>
          <a:xfrm>
            <a:off x="457200" y="4677480"/>
            <a:ext cx="8229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" type="body"/>
          </p:nvPr>
        </p:nvSpPr>
        <p:spPr>
          <a:xfrm>
            <a:off x="457200" y="4406400"/>
            <a:ext cx="8229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2" type="body"/>
          </p:nvPr>
        </p:nvSpPr>
        <p:spPr>
          <a:xfrm>
            <a:off x="457200" y="4677480"/>
            <a:ext cx="8229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45720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2" type="body"/>
          </p:nvPr>
        </p:nvSpPr>
        <p:spPr>
          <a:xfrm>
            <a:off x="467424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3" type="body"/>
          </p:nvPr>
        </p:nvSpPr>
        <p:spPr>
          <a:xfrm>
            <a:off x="45720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4" type="body"/>
          </p:nvPr>
        </p:nvSpPr>
        <p:spPr>
          <a:xfrm>
            <a:off x="467424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457200" y="440640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2" type="body"/>
          </p:nvPr>
        </p:nvSpPr>
        <p:spPr>
          <a:xfrm>
            <a:off x="3239640" y="440640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3" type="body"/>
          </p:nvPr>
        </p:nvSpPr>
        <p:spPr>
          <a:xfrm>
            <a:off x="6022080" y="440640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4" type="body"/>
          </p:nvPr>
        </p:nvSpPr>
        <p:spPr>
          <a:xfrm>
            <a:off x="457200" y="467748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5" type="body"/>
          </p:nvPr>
        </p:nvSpPr>
        <p:spPr>
          <a:xfrm>
            <a:off x="3239640" y="467748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6" type="body"/>
          </p:nvPr>
        </p:nvSpPr>
        <p:spPr>
          <a:xfrm>
            <a:off x="6022080" y="467748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0" name="Google Shape;120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1" name="Google Shape;12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2" name="Google Shape;132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3" name="Google Shape;13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4406400"/>
            <a:ext cx="8229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0" name="Google Shape;14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9" name="Google Shape;14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52" name="Google Shape;15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5" name="Google Shape;155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6" name="Google Shape;15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45720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67424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45720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467424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45720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45720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467424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467424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45720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467424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457200" y="4677480"/>
            <a:ext cx="8229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57200" y="5023080"/>
            <a:ext cx="82292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07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563760"/>
            <a:ext cx="8229300" cy="30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457200" y="411480"/>
            <a:ext cx="82292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7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" name="Google Shape;9;p1"/>
          <p:cNvSpPr/>
          <p:nvPr/>
        </p:nvSpPr>
        <p:spPr>
          <a:xfrm>
            <a:off x="457200" y="3633480"/>
            <a:ext cx="82292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7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56840" y="47498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457200" y="5023080"/>
            <a:ext cx="82292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07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4"/>
          <p:cNvSpPr/>
          <p:nvPr/>
        </p:nvSpPr>
        <p:spPr>
          <a:xfrm>
            <a:off x="457200" y="1143000"/>
            <a:ext cx="82292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075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556840" y="47498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leetcode.com/problems/sort-array-by-parity/" TargetMode="External"/><Relationship Id="rId4" Type="http://schemas.openxmlformats.org/officeDocument/2006/relationships/hyperlink" Target="https://leetcode.com/problems/find-smallest-letter-greater-than-targe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9"/>
          <p:cNvSpPr txBox="1"/>
          <p:nvPr/>
        </p:nvSpPr>
        <p:spPr>
          <a:xfrm>
            <a:off x="457350" y="661260"/>
            <a:ext cx="8229300" cy="30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rgbClr val="CC0202"/>
                </a:solidFill>
                <a:latin typeface="Ubuntu"/>
                <a:ea typeface="Ubuntu"/>
                <a:cs typeface="Ubuntu"/>
                <a:sym typeface="Ubuntu"/>
              </a:rPr>
              <a:t>Built-In Functions 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8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find</a:t>
            </a:r>
            <a:endParaRPr b="1" i="0" sz="3600" u="none" cap="none" strike="noStrike">
              <a:solidFill>
                <a:srgbClr val="DA000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7" name="Google Shape;217;p48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&lt;iostream&gt; // std::cout</a:t>
            </a:r>
            <a:endParaRPr b="0" i="0" sz="16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accent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&lt;algorithm&gt; // std::find</a:t>
            </a:r>
            <a:endParaRPr b="0" i="0" sz="1600" u="none" cap="none" strike="noStrike">
              <a:solidFill>
                <a:schemeClr val="accent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b="0" i="0" sz="16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main () {</a:t>
            </a:r>
            <a:endParaRPr b="0" i="0" sz="16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arr[] = {2,8,3,11,2,5,6};</a:t>
            </a:r>
            <a:endParaRPr b="0" i="0" sz="16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index=find(arr,arr+7,11)</a:t>
            </a:r>
            <a:r>
              <a:rPr b="0" i="0" lang="en" sz="1600" u="none" cap="none" strike="noStrike">
                <a:solidFill>
                  <a:schemeClr val="accent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-arr</a:t>
            </a:r>
            <a:r>
              <a:rPr b="0" i="0" lang="en" sz="16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6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if(index==7) // size of arr</a:t>
            </a:r>
            <a:endParaRPr b="0" i="0" sz="16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	cout&lt;&lt;"Not found\n";</a:t>
            </a:r>
            <a:endParaRPr b="0" i="0" sz="16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0" i="0" sz="16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	cout&lt;&lt;"Found in index "&lt;&lt;index&lt;&lt;'\n';</a:t>
            </a:r>
            <a:endParaRPr b="0" i="0" sz="16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b="0" i="0" sz="16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6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9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binary_search </a:t>
            </a:r>
            <a:r>
              <a:rPr b="1" i="0" lang="en" sz="28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(requires sorted range)</a:t>
            </a:r>
            <a:endParaRPr b="1" i="0" sz="2800" u="none" cap="none" strike="noStrike">
              <a:solidFill>
                <a:srgbClr val="DA000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3" name="Google Shape;223;p49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Test if x is occurred in sorted range or not </a:t>
            </a:r>
            <a:endParaRPr b="0" i="0" sz="16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include &lt;iostream&gt; // std::cout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accent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&lt;algorithm&gt; </a:t>
            </a:r>
            <a:endParaRPr b="0" i="0" sz="1500" u="none" cap="none" strike="noStrike">
              <a:solidFill>
                <a:schemeClr val="accent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main () {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arr[] = {2,8,3,11,2,5,6};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sort(arr,arr+7);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if(binary_search(arr,arr+7,11))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	cout&lt;&lt;”found\n”;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	cout&lt;&lt;”not found\n”;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5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0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lower_bound </a:t>
            </a:r>
            <a:r>
              <a:rPr b="1" i="0" lang="en" sz="28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(requires sorted range)</a:t>
            </a:r>
            <a:endParaRPr b="1" i="0" sz="2800" u="none" cap="none" strike="noStrike">
              <a:solidFill>
                <a:srgbClr val="DA000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9" name="Google Shape;229;p50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Find the smallest value </a:t>
            </a:r>
            <a:r>
              <a:rPr b="1" i="0" lang="en" sz="1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greater than or equal</a:t>
            </a:r>
            <a:r>
              <a:rPr b="0" i="0" lang="en" sz="1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 x in sorted range</a:t>
            </a:r>
            <a:endParaRPr b="0" i="0" sz="16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include &lt;iostream&gt; // std::cout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accent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&lt;algorithm&gt; </a:t>
            </a:r>
            <a:endParaRPr b="0" i="0" sz="1500" u="none" cap="none" strike="noStrike">
              <a:solidFill>
                <a:schemeClr val="accent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main () {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arr[] = {2,8,3,11,2,5,6};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sort(arr,arr+7);  // 2 2 3 5 6 8 11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val= </a:t>
            </a:r>
            <a:r>
              <a:rPr b="0" i="0" lang="en" sz="1500" u="none" cap="none" strike="noStrike">
                <a:solidFill>
                  <a:schemeClr val="accent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lower_bound(arr,arr+7, 3);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index = lower_bound(arr,arr+7, 3) </a:t>
            </a:r>
            <a:r>
              <a:rPr b="0" i="0" lang="en" sz="1500" u="none" cap="none" strike="noStrike">
                <a:solidFill>
                  <a:schemeClr val="accent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- arr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cout&lt;&lt;val &lt;&lt; ' '&lt;&lt; index&lt;&lt;'\n';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5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1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upper_bound </a:t>
            </a:r>
            <a:r>
              <a:rPr b="1" i="0" lang="en" sz="28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(requires sorted range)</a:t>
            </a:r>
            <a:endParaRPr b="1" i="0" sz="2800" u="none" cap="none" strike="noStrike">
              <a:solidFill>
                <a:srgbClr val="DA000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5" name="Google Shape;235;p51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Find the smallest value </a:t>
            </a:r>
            <a:r>
              <a:rPr b="1" i="0" lang="en" sz="1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greater than </a:t>
            </a:r>
            <a:r>
              <a:rPr b="0" i="0" lang="en" sz="1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x in sorted range</a:t>
            </a:r>
            <a:endParaRPr b="0" i="0" sz="16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include &lt;iostream&gt; // std::cout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accent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&lt;algorithm&gt; </a:t>
            </a:r>
            <a:endParaRPr b="0" i="0" sz="1500" u="none" cap="none" strike="noStrike">
              <a:solidFill>
                <a:schemeClr val="accent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main () {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arr[] = {2,8,3,11,2,5,6};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sort(arr,arr+7);  // 2 2 3 5 6 8 11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val= </a:t>
            </a:r>
            <a:r>
              <a:rPr b="0" i="0" lang="en" sz="1500" u="none" cap="none" strike="noStrike">
                <a:solidFill>
                  <a:schemeClr val="accent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upper_bound(arr,arr+7, 3);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index = upper_bound(arr,arr+7, 3) </a:t>
            </a:r>
            <a:r>
              <a:rPr b="0" i="0" lang="en" sz="1500" u="none" cap="none" strike="noStrike">
                <a:solidFill>
                  <a:schemeClr val="accent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- arr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cout&lt;&lt;val &lt;&lt; ' '&lt;&lt; index&lt;&lt;'\n';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5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2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next_permutation </a:t>
            </a:r>
            <a:r>
              <a:rPr b="1" i="0" lang="en" sz="28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(requires sorted range)</a:t>
            </a:r>
            <a:endParaRPr b="1" i="0" sz="2800" u="none" cap="none" strike="noStrike">
              <a:solidFill>
                <a:srgbClr val="DA000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1" name="Google Shape;241;p52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include &lt;iostream&gt; // std::cout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accent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&lt;algorithm&gt; </a:t>
            </a:r>
            <a:endParaRPr b="0" i="0" sz="1500" u="none" cap="none" strike="noStrike">
              <a:solidFill>
                <a:schemeClr val="accent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main () {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arr[]={2,1,3};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sort(arr,arr+3);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do{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	for(int i=0; i&lt;3; i++) cout&lt;&lt;arr[i]&lt;&lt;' ';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	cout&lt;&lt;'\n';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}while(next_permutation(arr,arr+3));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5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3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prev_permutation </a:t>
            </a:r>
            <a:r>
              <a:rPr b="1" i="0" lang="en" sz="28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(requires sorted range)</a:t>
            </a:r>
            <a:endParaRPr b="1" i="0" sz="2800" u="none" cap="none" strike="noStrike">
              <a:solidFill>
                <a:srgbClr val="DA000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7" name="Google Shape;247;p53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include &lt;iostream&gt; // std::cout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accent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&lt;algorithm&gt; </a:t>
            </a:r>
            <a:endParaRPr b="0" i="0" sz="1500" u="none" cap="none" strike="noStrike">
              <a:solidFill>
                <a:schemeClr val="accent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main () {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arr[]={2,1,3};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sort(arr,arr+3, </a:t>
            </a:r>
            <a:r>
              <a:rPr b="0" i="0" lang="en" sz="1500" u="none" cap="none" strike="noStrike">
                <a:solidFill>
                  <a:schemeClr val="accent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greater&lt;&gt;()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do{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	for(int i=0; i&lt;3; i++) cout&lt;&lt;arr[i]&lt;&lt;' ';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	cout&lt;&lt;'\n';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}while(prev_permutation(arr,arr+3));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5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4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To Solve</a:t>
            </a:r>
            <a:endParaRPr b="1" i="0" sz="2800" u="none" cap="none" strike="noStrike">
              <a:solidFill>
                <a:srgbClr val="DA000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3" name="Google Shape;253;p54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Ubuntu"/>
              <a:buChar char="●"/>
            </a:pPr>
            <a:r>
              <a:rPr b="0" i="0" lang="en" sz="2400" u="sng" cap="none" strike="noStrike">
                <a:solidFill>
                  <a:schemeClr val="hlink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  <a:hlinkClick r:id="rId3"/>
              </a:rPr>
              <a:t>Sort Array By Parity</a:t>
            </a:r>
            <a:endParaRPr b="0" i="0" sz="2400" u="none" cap="none" strike="noStrike">
              <a:solidFill>
                <a:srgbClr val="000000"/>
              </a:solidFill>
              <a:highlight>
                <a:schemeClr val="lt1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chemeClr val="lt1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Ubuntu"/>
              <a:buChar char="●"/>
            </a:pPr>
            <a:r>
              <a:rPr b="0" i="0" lang="en" sz="2400" u="sng" cap="none" strike="noStrike">
                <a:solidFill>
                  <a:schemeClr val="hlink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  <a:hlinkClick r:id="rId4"/>
              </a:rPr>
              <a:t>Find Smallest Letter Greater Than Target</a:t>
            </a:r>
            <a:endParaRPr b="0" i="0" sz="2400" u="none" cap="none" strike="noStrike">
              <a:solidFill>
                <a:srgbClr val="000000"/>
              </a:solidFill>
              <a:highlight>
                <a:schemeClr val="lt1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Built-In Functions</a:t>
            </a:r>
            <a:endParaRPr b="1" i="0" sz="3600" u="none" cap="none" strike="noStrike">
              <a:solidFill>
                <a:srgbClr val="DA000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highlight>
                <a:schemeClr val="lt1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highlight>
                <a:schemeClr val="lt1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Built-in functions are also known as library functions. We don’t need to declare and define these functions as they are already written in the C++ libraries such as iostream, </a:t>
            </a:r>
            <a:r>
              <a:rPr b="0" i="0" lang="en" sz="24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cmath</a:t>
            </a:r>
            <a:r>
              <a:rPr b="0" i="0" lang="en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 etc. We can directly call them when we need.</a:t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1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Built-In Functions</a:t>
            </a:r>
            <a:endParaRPr b="1" i="0" sz="3600" u="none" cap="none" strike="noStrike">
              <a:solidFill>
                <a:srgbClr val="DA000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5" name="Google Shape;175;p41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Char char="●"/>
            </a:pPr>
            <a:r>
              <a:rPr b="0" i="0" lang="en" sz="1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min(a,b)</a:t>
            </a:r>
            <a:endParaRPr b="0" i="0" sz="19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Char char="●"/>
            </a:pPr>
            <a:r>
              <a:rPr b="0" i="0" lang="en" sz="1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max(a,b)</a:t>
            </a:r>
            <a:endParaRPr b="0" i="0" sz="19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Char char="●"/>
            </a:pPr>
            <a:r>
              <a:rPr b="0" i="0" lang="en" sz="1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swap(a,b)</a:t>
            </a:r>
            <a:endParaRPr b="0" i="0" sz="19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Char char="●"/>
            </a:pPr>
            <a:r>
              <a:rPr b="0" i="0" lang="en" sz="1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isalpha(ch)</a:t>
            </a:r>
            <a:endParaRPr b="0" i="0" sz="19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Char char="●"/>
            </a:pPr>
            <a:r>
              <a:rPr b="0" i="0" lang="en" sz="1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isdigit(ch)</a:t>
            </a:r>
            <a:endParaRPr b="0" i="0" sz="19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Char char="●"/>
            </a:pPr>
            <a:r>
              <a:rPr b="0" i="0" lang="en" sz="1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floor(a)</a:t>
            </a:r>
            <a:endParaRPr b="0" i="0" sz="19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Char char="●"/>
            </a:pPr>
            <a:r>
              <a:rPr b="0" i="0" lang="en" sz="1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ceil(a)</a:t>
            </a:r>
            <a:endParaRPr b="0" i="0" sz="19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Char char="●"/>
            </a:pPr>
            <a:r>
              <a:rPr b="0" i="0" lang="en" sz="1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pow(a,b)</a:t>
            </a:r>
            <a:endParaRPr b="0" i="0" sz="19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Char char="●"/>
            </a:pPr>
            <a:r>
              <a:rPr b="0" i="0" lang="en" sz="1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log2(a)</a:t>
            </a:r>
            <a:endParaRPr b="0" i="0" sz="19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2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sort</a:t>
            </a:r>
            <a:endParaRPr b="1" i="0" sz="3600" u="none" cap="none" strike="noStrike">
              <a:solidFill>
                <a:srgbClr val="DA000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1" name="Google Shape;181;p42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&lt;iostream&gt; // std::cout</a:t>
            </a:r>
            <a:endParaRPr b="0" i="0" sz="17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&lt;algorithm&gt; // std::sort</a:t>
            </a:r>
            <a:endParaRPr b="0" i="0" sz="1700" u="none" cap="none" strike="noStrike">
              <a:solidFill>
                <a:schemeClr val="accent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b="0" i="0" sz="17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main () {</a:t>
            </a:r>
            <a:endParaRPr b="0" i="0" sz="17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arr[] = {32,71,12,45,26,80,53,33};</a:t>
            </a:r>
            <a:endParaRPr b="0" i="0" sz="17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sort (</a:t>
            </a:r>
            <a:r>
              <a:rPr b="0" i="0" lang="en" sz="17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7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+4); //(12 32 45 71)26 80 53 33</a:t>
            </a:r>
            <a:endParaRPr b="0" i="0" sz="17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sort (</a:t>
            </a:r>
            <a:r>
              <a:rPr b="0" i="0" lang="en" sz="17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7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+ 8); //(12 26 32 33 45 53 71 80)</a:t>
            </a:r>
            <a:endParaRPr b="0" i="0" sz="17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for(int i = 0; i &lt; 8; i++)</a:t>
            </a:r>
            <a:endParaRPr b="0" i="0" sz="17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cout &lt;&lt; " " &lt;&lt; </a:t>
            </a:r>
            <a:r>
              <a:rPr b="0" i="0" lang="en" sz="17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[i];</a:t>
            </a:r>
            <a:endParaRPr b="0" i="0" sz="17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cout &lt;&lt;’\n’;</a:t>
            </a:r>
            <a:endParaRPr b="0" i="0" sz="17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b="0" i="0" sz="17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7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reverse </a:t>
            </a:r>
            <a:endParaRPr b="1" i="0" sz="3600" u="none" cap="none" strike="noStrike">
              <a:solidFill>
                <a:srgbClr val="DA000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7" name="Google Shape;187;p43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&lt;iostream&gt; // std::cout</a:t>
            </a:r>
            <a:endParaRPr b="0" i="0" sz="17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DA0002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&lt;algorithm&gt; // std::reverse</a:t>
            </a:r>
            <a:endParaRPr b="0" i="0" sz="1700" u="none" cap="none" strike="noStrike">
              <a:solidFill>
                <a:srgbClr val="DA0002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b="0" i="0" sz="17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main () {</a:t>
            </a:r>
            <a:endParaRPr b="0" i="0" sz="17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0" i="0" lang="en" sz="17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[] = {1,2,3,4,5,6,7,8};</a:t>
            </a:r>
            <a:endParaRPr b="0" i="0" sz="17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reverse (</a:t>
            </a:r>
            <a:r>
              <a:rPr b="0" i="0" lang="en" sz="17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7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+4); //(4 3 2 1) 5 6 7 8</a:t>
            </a:r>
            <a:endParaRPr b="0" i="0" sz="17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reverse</a:t>
            </a: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" sz="17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7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+ 8); //(8 7 6 5 1 2 3 4)</a:t>
            </a:r>
            <a:endParaRPr b="0" i="0" sz="17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for(int i = 0; i &lt; 8; i++)</a:t>
            </a:r>
            <a:endParaRPr b="0" i="0" sz="17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cout &lt;&lt; " " &lt;&lt; </a:t>
            </a:r>
            <a:r>
              <a:rPr b="0" i="0" lang="en" sz="17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[i];</a:t>
            </a:r>
            <a:endParaRPr b="0" i="0" sz="17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cout &lt;&lt;’\n’;</a:t>
            </a:r>
            <a:endParaRPr b="0" i="0" sz="17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b="0" i="0" sz="17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7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4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fill </a:t>
            </a:r>
            <a:endParaRPr b="1" i="0" sz="3600" u="none" cap="none" strike="noStrike">
              <a:solidFill>
                <a:srgbClr val="DA000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3" name="Google Shape;193;p44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&lt;iostream&gt; // std::cout</a:t>
            </a:r>
            <a:endParaRPr b="0" i="0" sz="17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DA0002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&lt;algorithm&gt; // std::fill</a:t>
            </a:r>
            <a:endParaRPr b="0" i="0" sz="1700" u="none" cap="none" strike="noStrike">
              <a:solidFill>
                <a:srgbClr val="DA0002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b="0" i="0" sz="17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main () {</a:t>
            </a:r>
            <a:endParaRPr b="0" i="0" sz="17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arr[8] = {0}; // 0 0 0 0 0 0 0 0</a:t>
            </a:r>
            <a:endParaRPr b="0" i="0" sz="17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std::fill (</a:t>
            </a:r>
            <a:r>
              <a:rPr b="0" i="0" lang="en" sz="17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7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+ 4,5); // 5 5 5 5 0 0 0 0</a:t>
            </a:r>
            <a:endParaRPr b="0" i="0" sz="17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std::fill (</a:t>
            </a:r>
            <a:r>
              <a:rPr b="0" i="0" lang="en" sz="17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+3,</a:t>
            </a:r>
            <a:r>
              <a:rPr b="0" i="0" lang="en" sz="17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+ 6,8); // 5 5 5 8 8 8 0 0</a:t>
            </a:r>
            <a:endParaRPr b="0" i="0" sz="17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for(int i = 0; i &lt; 8; i++)</a:t>
            </a:r>
            <a:endParaRPr b="0" i="0" sz="17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cout &lt;&lt; " " &lt;&lt; </a:t>
            </a:r>
            <a:r>
              <a:rPr b="0" i="0" lang="en" sz="17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[i];</a:t>
            </a:r>
            <a:endParaRPr b="0" i="0" sz="17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cout &lt;&lt; ‘\n’;</a:t>
            </a:r>
            <a:endParaRPr b="0" i="0" sz="17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b="0" i="0" sz="17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7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5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min_element / max_element </a:t>
            </a:r>
            <a:endParaRPr b="1" i="0" sz="3600" u="none" cap="none" strike="noStrike">
              <a:solidFill>
                <a:srgbClr val="DA000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9" name="Google Shape;199;p45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&lt;iostream&gt; // std::cout</a:t>
            </a:r>
            <a:endParaRPr b="0" i="0" sz="19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DA0002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&lt;algorithm&gt; // std::min_element / max_element</a:t>
            </a:r>
            <a:endParaRPr b="0" i="0" sz="1900" u="none" cap="none" strike="noStrike">
              <a:solidFill>
                <a:srgbClr val="DA0002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b="0" i="0" sz="19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main () {</a:t>
            </a:r>
            <a:endParaRPr b="0" i="0" sz="19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arr[] = {3,7,2,5,6,4,9};</a:t>
            </a:r>
            <a:endParaRPr b="0" i="0" sz="19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mn= </a:t>
            </a:r>
            <a:r>
              <a:rPr b="0" i="0" lang="en" sz="1900" u="none" cap="none" strike="noStrike">
                <a:solidFill>
                  <a:srgbClr val="DA0002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" sz="19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min_element(arr,arr+7);</a:t>
            </a:r>
            <a:endParaRPr b="0" i="0" sz="19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mx= </a:t>
            </a:r>
            <a:r>
              <a:rPr b="0" i="0" lang="en" sz="1900" u="none" cap="none" strike="noStrike">
                <a:solidFill>
                  <a:srgbClr val="DA0002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" sz="19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max_element(arr,arr+7);</a:t>
            </a:r>
            <a:endParaRPr b="0" i="0" sz="19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cout&lt;&lt;mn&lt;&lt;’ ’&lt;&lt;mx&lt;&lt;’\n’; </a:t>
            </a:r>
            <a:endParaRPr b="0" i="0" sz="19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b="0" i="0" sz="19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9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6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count</a:t>
            </a:r>
            <a:endParaRPr b="1" i="0" sz="3600" u="none" cap="none" strike="noStrike">
              <a:solidFill>
                <a:srgbClr val="DA000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5" name="Google Shape;205;p46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// count algorithm example</a:t>
            </a:r>
            <a:endParaRPr b="0" i="0" sz="18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&lt;iostream&gt; // std::cout</a:t>
            </a:r>
            <a:endParaRPr b="0" i="0" sz="18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&lt;algorithm&gt; // std::count</a:t>
            </a:r>
            <a:endParaRPr b="0" i="0" sz="1800" u="none" cap="none" strike="noStrike">
              <a:solidFill>
                <a:schemeClr val="accent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b="0" i="0" sz="18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main () {</a:t>
            </a:r>
            <a:endParaRPr b="0" i="0" sz="18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// counting elements in array</a:t>
            </a:r>
            <a:endParaRPr b="0" i="0" sz="18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arr[] = {10,20,30,30,20,10,10,20}; // 8 elements</a:t>
            </a:r>
            <a:endParaRPr b="0" i="0" sz="18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mycount = count (</a:t>
            </a:r>
            <a:r>
              <a:rPr b="0" i="0" lang="en" sz="18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b="0" i="0" lang="en" sz="18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8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b="0" i="0" lang="en" sz="18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+8, 10);</a:t>
            </a:r>
            <a:endParaRPr b="0" i="0" sz="18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cout &lt;&lt; "10 appears " &lt;&lt; mycount &lt;&lt; " times.\n";</a:t>
            </a:r>
            <a:endParaRPr b="0" i="0" sz="18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b="0" i="0" sz="18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7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count_if</a:t>
            </a:r>
            <a:endParaRPr b="1" i="0" sz="3600" u="none" cap="none" strike="noStrike">
              <a:solidFill>
                <a:srgbClr val="DA000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1" name="Google Shape;211;p47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&lt;iostream&gt; // std::cout</a:t>
            </a:r>
            <a:endParaRPr b="0" i="0" sz="16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accent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&lt;algorithm&gt; // std::count_if</a:t>
            </a:r>
            <a:endParaRPr b="0" i="0" sz="1600" u="none" cap="none" strike="noStrike">
              <a:solidFill>
                <a:schemeClr val="accent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b="0" i="0" sz="16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bool IsOdd (int i) { </a:t>
            </a:r>
            <a:endParaRPr b="0" i="0" sz="16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return (i%2)==1; </a:t>
            </a:r>
            <a:endParaRPr b="0" i="0" sz="16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6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main () {</a:t>
            </a:r>
            <a:endParaRPr b="0" i="0" sz="16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arr[10];</a:t>
            </a:r>
            <a:endParaRPr b="0" i="0" sz="16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for (int i=1; i&lt;10; i++) myarr[i] = i; // 1 2 3 4 5 6 7 8 9</a:t>
            </a:r>
            <a:endParaRPr b="0" i="0" sz="16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mycount = count_if (myarr, myarr + 10, IsOdd);</a:t>
            </a:r>
            <a:endParaRPr b="0" i="0" sz="16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cout &lt;&lt; "myarr contains " &lt;&lt; mycount &lt;&lt; " odd values.\n";</a:t>
            </a:r>
            <a:endParaRPr b="0" i="0" sz="16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b="0" i="0" sz="16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6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