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Ubuntu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7" Type="http://schemas.openxmlformats.org/officeDocument/2006/relationships/font" Target="fonts/Ubuntu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457200" y="411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"/>
          <p:cNvSpPr/>
          <p:nvPr/>
        </p:nvSpPr>
        <p:spPr>
          <a:xfrm>
            <a:off x="457200" y="3633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7200" y="114300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plusplus.com/doc/tutorial/pointers/" TargetMode="External"/><Relationship Id="rId4" Type="http://schemas.openxmlformats.org/officeDocument/2006/relationships/hyperlink" Target="https://www.cplusplus.com/reference/iterator/" TargetMode="External"/><Relationship Id="rId5" Type="http://schemas.openxmlformats.org/officeDocument/2006/relationships/hyperlink" Target="https://www.cplusplus.com/doc/tutorial/dynamic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hackerrank.com/challenges/pointer-in-c/problem" TargetMode="External"/><Relationship Id="rId4" Type="http://schemas.openxmlformats.org/officeDocument/2006/relationships/hyperlink" Target="https://www.hackerrank.com/challenges/insert-a-node-at-a-specific-position-in-a-linked-list/problem" TargetMode="External"/><Relationship Id="rId5" Type="http://schemas.openxmlformats.org/officeDocument/2006/relationships/hyperlink" Target="https://www.hackerrank.com/challenges/delete-a-node-from-a-linked-list/problem" TargetMode="External"/><Relationship Id="rId6" Type="http://schemas.openxmlformats.org/officeDocument/2006/relationships/hyperlink" Target="https://www.hackerrank.com/challenges/reverse-a-linked-list/problem" TargetMode="External"/><Relationship Id="rId7" Type="http://schemas.openxmlformats.org/officeDocument/2006/relationships/hyperlink" Target="https://www.hackerrank.com/challenges/delete-duplicate-value-nodes-from-a-sorted-linked-list/probl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/>
          <p:nvPr/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CC0202"/>
                </a:solidFill>
                <a:latin typeface="Ubuntu"/>
                <a:ea typeface="Ubuntu"/>
                <a:cs typeface="Ubuntu"/>
                <a:sym typeface="Ubuntu"/>
              </a:rPr>
              <a:t>Dynamic Memory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9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STLs Iterators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9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3">
            <a:alphaModFix/>
          </a:blip>
          <a:srcRect b="0" l="0" r="0" t="11543"/>
          <a:stretch/>
        </p:blipFill>
        <p:spPr>
          <a:xfrm>
            <a:off x="1109007" y="1200250"/>
            <a:ext cx="6925981" cy="37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 txBox="1"/>
          <p:nvPr/>
        </p:nvSpPr>
        <p:spPr>
          <a:xfrm rot="-5400275">
            <a:off x="-1443746" y="2593224"/>
            <a:ext cx="3744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GB" sz="33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Types of Iterators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165" y="0"/>
            <a:ext cx="8084835" cy="50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Dynamic Memory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1"/>
          <p:cNvSpPr txBox="1"/>
          <p:nvPr/>
        </p:nvSpPr>
        <p:spPr>
          <a:xfrm>
            <a:off x="457200" y="1200250"/>
            <a:ext cx="3663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Memory in your C++ program is divided into two parts:</a:t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b="1" i="0" lang="en-GB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stack</a:t>
            </a:r>
            <a:r>
              <a:rPr b="0" i="0" lang="en-GB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− All variables declared inside the function will take up memory from the stack.</a:t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b="1" i="0" lang="en-GB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heap</a:t>
            </a:r>
            <a:r>
              <a:rPr b="0" i="0" lang="en-GB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− This is unused memory of the program and can be used to allocate the memory dynamically when program runs.</a:t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9" name="Google Shape;23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6863" y="1200238"/>
            <a:ext cx="46196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Dynamic Memory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2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Dynamic memory is the memory which is created during runtime. For example, when the memory needed depends on user input.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Ubuntu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STL containers use dynamic allocations, by which, these containers can reserve (allocate) and free (deallocate) elements during runtime</a:t>
            </a:r>
            <a:r>
              <a:rPr b="0" i="0" lang="en-GB" sz="19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6" name="Google Shape;24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25" y="2827500"/>
            <a:ext cx="50292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9675" y="3470829"/>
            <a:ext cx="5729776" cy="14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Dynamic Memory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3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int* ptrInt  = NULL; </a:t>
            </a:r>
            <a:r>
              <a:rPr b="0" i="0" lang="en-GB" sz="1700" u="none" cap="none" strike="noStrike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// Pointer initialized with null</a:t>
            </a:r>
            <a:endParaRPr b="0" i="0" sz="1700" u="none" cap="none" strike="noStrike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ptrInt  = new int;   </a:t>
            </a:r>
            <a:r>
              <a:rPr b="0" i="0" lang="en-GB" sz="1700" u="none" cap="none" strike="noStrike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// Request memory for the variable</a:t>
            </a:r>
            <a:endParaRPr b="0" i="0" sz="1700" u="none" cap="none" strike="noStrike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*ptrInt = 6;     </a:t>
            </a:r>
            <a:r>
              <a:rPr b="0" i="0" lang="en-GB" sz="1700" u="none" cap="none" strike="noStrike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// Store value at allocated address</a:t>
            </a:r>
            <a:endParaRPr b="0" i="0" sz="1700" u="none" cap="none" strike="noStrike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(*ptrInt) *=2;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"Value of the dynamic int : " &lt;&lt; *ptrInt &lt;&lt; endl;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delete ptrInt;         </a:t>
            </a:r>
            <a:r>
              <a:rPr b="0" i="0" lang="en-GB" sz="1700" u="none" cap="none" strike="noStrike">
                <a:solidFill>
                  <a:srgbClr val="DA000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// free up the memory</a:t>
            </a:r>
            <a:endParaRPr b="0" i="0" sz="1700" u="none" cap="none" strike="noStrike">
              <a:solidFill>
                <a:srgbClr val="DA000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For more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4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about pointers, check this: </a:t>
            </a:r>
            <a:r>
              <a:rPr b="0" i="0" lang="en-GB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pointers - C++ Ref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about Iterators, check this: </a:t>
            </a:r>
            <a:r>
              <a:rPr b="0" i="0" lang="en-GB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iterator - C++ Ref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about dynamic memory, check this: </a:t>
            </a:r>
            <a:r>
              <a:rPr b="0" i="0" lang="en-GB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dynamic memory - C++ Ref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To Solve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5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  <a:hlinkClick r:id="rId3"/>
              </a:rPr>
              <a:t>Pointers in C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Insert a node at a specific position in a linked list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Delete a Node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Reverse a linked list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Delete duplicate-value nodes from a sorted linked list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1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Pointers</a:t>
            </a:r>
            <a:endParaRPr b="1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Ubuntu"/>
              <a:buChar char="●"/>
            </a:pPr>
            <a:r>
              <a:rPr b="1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Iterators</a:t>
            </a:r>
            <a:endParaRPr b="1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Ubuntu"/>
              <a:buChar char="●"/>
            </a:pPr>
            <a:r>
              <a:rPr b="1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Dynamic Memory</a:t>
            </a:r>
            <a:endParaRPr b="1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Pointers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Ubuntu"/>
              <a:buChar char="●"/>
            </a:pPr>
            <a:r>
              <a:rPr b="0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b="1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pointer</a:t>
            </a:r>
            <a:r>
              <a:rPr b="0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is a variable that stores the memory address of an variable</a:t>
            </a:r>
            <a:endParaRPr b="0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9" name="Google Shape;1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5575" y="2096713"/>
            <a:ext cx="35528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Pointers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3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Pointers</a:t>
            </a:r>
            <a:r>
              <a:rPr b="0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are useful for some purposes:</a:t>
            </a:r>
            <a:endParaRPr b="0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Ubuntu"/>
              <a:buAutoNum type="arabicPeriod"/>
            </a:pPr>
            <a:r>
              <a:rPr b="0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Allocate dynamic memory in heap</a:t>
            </a:r>
            <a:endParaRPr b="0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Ubuntu"/>
              <a:buAutoNum type="arabicPeriod"/>
            </a:pPr>
            <a:r>
              <a:rPr b="0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Iterate over containers or data structures (STLs Iterators)</a:t>
            </a:r>
            <a:endParaRPr b="0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Ubuntu"/>
              <a:buAutoNum type="arabicPeriod"/>
            </a:pPr>
            <a:r>
              <a:rPr b="0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Flexibility with implementing objects like nodes in graphs or linked lists</a:t>
            </a:r>
            <a:endParaRPr b="0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Ubuntu"/>
              <a:buAutoNum type="arabicPeriod"/>
            </a:pPr>
            <a:r>
              <a:rPr b="0" i="0" lang="en-GB" sz="26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Direct access for data in memory without caring about its physical address </a:t>
            </a:r>
            <a:endParaRPr b="0" i="0" sz="26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Pointers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4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Char char="●"/>
            </a:pPr>
            <a:r>
              <a:rPr b="0" i="0" lang="en-GB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Declare a pointer                       </a:t>
            </a:r>
            <a:r>
              <a:rPr b="0" i="0" lang="en-GB" sz="22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*ptr ;</a:t>
            </a:r>
            <a:endParaRPr b="0" i="0" sz="22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Declare multiple pointers       </a:t>
            </a:r>
            <a:r>
              <a:rPr b="0" i="0" lang="en-GB" sz="22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*ptr1, *ptr2 ;</a:t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Assign to a pointer                    </a:t>
            </a:r>
            <a:r>
              <a:rPr b="0" i="0" lang="en-GB" sz="22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ptr=&amp;val;</a:t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Declare a pointer with initialization</a:t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val=5; </a:t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*ptr=&amp;val;</a:t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Pointers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5"/>
          <p:cNvSpPr txBox="1"/>
          <p:nvPr/>
        </p:nvSpPr>
        <p:spPr>
          <a:xfrm>
            <a:off x="457200" y="1200250"/>
            <a:ext cx="8356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Address-of / Reference operator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i="0" lang="en-GB" sz="20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0" i="0" lang="en-GB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 :It gives the address of a variable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Dereference operator</a:t>
            </a:r>
            <a:r>
              <a:rPr b="0" i="0" lang="en-GB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(</a:t>
            </a:r>
            <a:r>
              <a:rPr b="1" i="0" lang="en-GB" sz="20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*</a:t>
            </a:r>
            <a:r>
              <a:rPr b="0" i="0" lang="en-GB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 : It gives the values of an address</a:t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45"/>
          <p:cNvSpPr txBox="1"/>
          <p:nvPr/>
        </p:nvSpPr>
        <p:spPr>
          <a:xfrm>
            <a:off x="457200" y="1940950"/>
            <a:ext cx="31374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val=5;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*ptr=&amp;val;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(*ptr)++;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cout&lt;&lt;val&lt;&lt;'\n'; 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cout&lt;&lt;&amp;val&lt;&lt;'\n';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cout&lt;&lt;ptr&lt;&lt;'\n';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cout&lt;&lt;*ptr&lt;&lt;'\n';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cout&lt;&lt;&amp;ptr&lt;&lt;'\n';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45"/>
          <p:cNvSpPr txBox="1"/>
          <p:nvPr/>
        </p:nvSpPr>
        <p:spPr>
          <a:xfrm>
            <a:off x="4436650" y="2301050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45"/>
          <p:cNvSpPr txBox="1"/>
          <p:nvPr/>
        </p:nvSpPr>
        <p:spPr>
          <a:xfrm>
            <a:off x="3692700" y="1940950"/>
            <a:ext cx="48048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—&gt; 6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—&gt; 0x7fffffffd93c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—&gt; 0x7fffffffd93c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—&gt; 6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—&gt; 0x7fffffffd940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Iterators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Ubuntu"/>
              <a:buChar char="●"/>
            </a:pPr>
            <a:r>
              <a:rPr b="0" i="0" lang="en-GB" sz="2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 </a:t>
            </a:r>
            <a:r>
              <a:rPr b="1" i="0" lang="en-GB" sz="2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Iterator</a:t>
            </a:r>
            <a:r>
              <a:rPr b="0" i="0" lang="en-GB" sz="2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is an abject pointing to some element in a range of elements (container), has the ability to iterate through the elements of that range.</a:t>
            </a:r>
            <a:endParaRPr b="0" i="0" sz="2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Ubuntu"/>
              <a:buChar char="●"/>
            </a:pPr>
            <a:r>
              <a:rPr b="0" i="0" lang="en-GB" sz="2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Iterators are commonly used with </a:t>
            </a:r>
            <a:r>
              <a:rPr b="1" i="0" lang="en-GB" sz="2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STLs</a:t>
            </a:r>
            <a:r>
              <a:rPr b="0" i="0" lang="en-GB" sz="2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 why?</a:t>
            </a:r>
            <a:endParaRPr b="0" i="0" sz="2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C++ Standard Library containers all provide iterators so that algorithms can access their elements in a standard way without having to be concerned with the type of container the elements are stored in </a:t>
            </a:r>
            <a:endParaRPr b="0" i="0" sz="2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Iterators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7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Iterators is provided with each container in STLs with </a:t>
            </a:r>
            <a:r>
              <a:rPr b="1" i="0" lang="en-GB" sz="2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different</a:t>
            </a:r>
            <a:r>
              <a:rPr b="0" i="0" lang="en-GB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properties</a:t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To define an iterator for a specific container:</a:t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set&lt;int&gt; st={5,1,2};</a:t>
            </a:r>
            <a:endParaRPr b="0" i="0" sz="17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set&lt;int&gt;::iterator it=st.begin();</a:t>
            </a:r>
            <a:endParaRPr b="0" i="0" sz="17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it++;</a:t>
            </a:r>
            <a:endParaRPr b="0" i="0" sz="17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cout&lt;&lt;*it&lt;&lt;'\n';</a:t>
            </a:r>
            <a:r>
              <a:rPr b="1" i="0" lang="en-GB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   —&gt; 2</a:t>
            </a:r>
            <a:endParaRPr b="0" i="0" sz="17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47"/>
          <p:cNvSpPr txBox="1"/>
          <p:nvPr/>
        </p:nvSpPr>
        <p:spPr>
          <a:xfrm>
            <a:off x="3789650" y="3432550"/>
            <a:ext cx="4460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vector&lt;int&gt; vec{ 2,8,6,3,4 };</a:t>
            </a:r>
            <a:endParaRPr b="0" i="0" sz="17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vector&lt;int&gt;::iterator it;</a:t>
            </a:r>
            <a:endParaRPr b="0" i="0" sz="17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it=vec.end();</a:t>
            </a:r>
            <a:endParaRPr b="0" i="0" sz="17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it-=2;</a:t>
            </a:r>
            <a:endParaRPr b="0" i="0" sz="17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cout&lt;&lt;*it&lt;&lt;'\n';</a:t>
            </a:r>
            <a:r>
              <a:rPr b="1" i="0" lang="en-GB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    —&gt; 3</a:t>
            </a:r>
            <a:endParaRPr b="1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Iterators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8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Iterators can be used to iterate over the elements of a container</a:t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vector&lt;int&gt; vec{ 2,8,6,3,4 };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for(vector&lt;int&gt;::iterator it=vec.begin(); it!=vec.end(); it++)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cout&lt;&lt;*it&lt;&lt;' 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cout&lt;&lt;'\n';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for(auto val : vec)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cout&lt;&lt;val&lt;&lt;' 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cout&lt;&lt;'\n';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for(auto</a:t>
            </a:r>
            <a:r>
              <a:rPr b="0" i="0" lang="en-GB" sz="15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val : vec)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cout&lt;&lt;val&lt;&lt;' ';</a:t>
            </a:r>
            <a:endParaRPr b="0" i="0" sz="15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cout&lt;&lt;'\n';</a:t>
            </a:r>
            <a:endParaRPr b="0" i="0" sz="1500" u="none" cap="none" strike="noStrike">
              <a:solidFill>
                <a:srgbClr val="000000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