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29"/>
  </p:notesMasterIdLst>
  <p:sldIdLst>
    <p:sldId id="257" r:id="rId5"/>
    <p:sldId id="258" r:id="rId6"/>
    <p:sldId id="266" r:id="rId7"/>
    <p:sldId id="259" r:id="rId8"/>
    <p:sldId id="260" r:id="rId9"/>
    <p:sldId id="267" r:id="rId10"/>
    <p:sldId id="282" r:id="rId11"/>
    <p:sldId id="276" r:id="rId12"/>
    <p:sldId id="268" r:id="rId13"/>
    <p:sldId id="277" r:id="rId14"/>
    <p:sldId id="283" r:id="rId15"/>
    <p:sldId id="269" r:id="rId16"/>
    <p:sldId id="271" r:id="rId17"/>
    <p:sldId id="270" r:id="rId18"/>
    <p:sldId id="272" r:id="rId19"/>
    <p:sldId id="278" r:id="rId20"/>
    <p:sldId id="284" r:id="rId21"/>
    <p:sldId id="273" r:id="rId22"/>
    <p:sldId id="279" r:id="rId23"/>
    <p:sldId id="274" r:id="rId24"/>
    <p:sldId id="280" r:id="rId25"/>
    <p:sldId id="281" r:id="rId26"/>
    <p:sldId id="275" r:id="rId27"/>
    <p:sldId id="285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DINOT-Regular"/>
        <a:ea typeface="DINOT-Regular"/>
        <a:cs typeface="DINOT-Regular"/>
        <a:sym typeface="DINOT-Regular"/>
      </a:defRPr>
    </a:lvl1pPr>
    <a:lvl2pPr marL="0" marR="0" indent="0" algn="l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DINOT-Regular"/>
        <a:ea typeface="DINOT-Regular"/>
        <a:cs typeface="DINOT-Regular"/>
        <a:sym typeface="DINOT-Regular"/>
      </a:defRPr>
    </a:lvl2pPr>
    <a:lvl3pPr marL="0" marR="0" indent="0" algn="l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DINOT-Regular"/>
        <a:ea typeface="DINOT-Regular"/>
        <a:cs typeface="DINOT-Regular"/>
        <a:sym typeface="DINOT-Regular"/>
      </a:defRPr>
    </a:lvl3pPr>
    <a:lvl4pPr marL="0" marR="0" indent="0" algn="l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DINOT-Regular"/>
        <a:ea typeface="DINOT-Regular"/>
        <a:cs typeface="DINOT-Regular"/>
        <a:sym typeface="DINOT-Regular"/>
      </a:defRPr>
    </a:lvl4pPr>
    <a:lvl5pPr marL="0" marR="0" indent="0" algn="l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DINOT-Regular"/>
        <a:ea typeface="DINOT-Regular"/>
        <a:cs typeface="DINOT-Regular"/>
        <a:sym typeface="DINOT-Regular"/>
      </a:defRPr>
    </a:lvl5pPr>
    <a:lvl6pPr marL="0" marR="0" indent="0" algn="l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DINOT-Regular"/>
        <a:ea typeface="DINOT-Regular"/>
        <a:cs typeface="DINOT-Regular"/>
        <a:sym typeface="DINOT-Regular"/>
      </a:defRPr>
    </a:lvl6pPr>
    <a:lvl7pPr marL="0" marR="0" indent="0" algn="l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DINOT-Regular"/>
        <a:ea typeface="DINOT-Regular"/>
        <a:cs typeface="DINOT-Regular"/>
        <a:sym typeface="DINOT-Regular"/>
      </a:defRPr>
    </a:lvl7pPr>
    <a:lvl8pPr marL="0" marR="0" indent="0" algn="l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DINOT-Regular"/>
        <a:ea typeface="DINOT-Regular"/>
        <a:cs typeface="DINOT-Regular"/>
        <a:sym typeface="DINOT-Regular"/>
      </a:defRPr>
    </a:lvl8pPr>
    <a:lvl9pPr marL="0" marR="0" indent="0" algn="l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555555"/>
        </a:solidFill>
        <a:effectLst/>
        <a:uFillTx/>
        <a:latin typeface="DINOT-Regular"/>
        <a:ea typeface="DINOT-Regular"/>
        <a:cs typeface="DINOT-Regular"/>
        <a:sym typeface="DINOT-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86AB3-CF7D-5396-06FE-4A02207F6739}" v="496" dt="2024-06-24T20:45:46.140"/>
    <p1510:client id="{6D697572-BDA4-08C6-FBF1-830C925C916C}" v="289" dt="2024-06-24T21:29:26.550"/>
    <p1510:client id="{837B53F1-52C9-41E1-96B1-43A876E39A96}" v="1027" dt="2024-06-25T11:28:19.752"/>
    <p1510:client id="{C73EEEBA-6B03-F24A-8AFE-61CC699F51E0}" v="743" dt="2024-06-25T10:42:32.402"/>
    <p1510:client id="{D69F5959-0133-5179-3070-D40062B5BD53}" v="1198" dt="2024-06-24T19:16:31.65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OT-Medium"/>
          <a:ea typeface="DINOT-Medium"/>
          <a:cs typeface="DINOT-Medium"/>
        </a:font>
        <a:srgbClr val="BF1238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12700" cap="flat">
              <a:solidFill>
                <a:srgbClr val="FA3061"/>
              </a:solidFill>
              <a:prstDash val="solid"/>
              <a:round/>
            </a:ln>
          </a:top>
          <a:bottom>
            <a:ln w="127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rgbClr val="CACAD4"/>
          </a:solidFill>
        </a:fill>
      </a:tcStyle>
    </a:wholeTbl>
    <a:band2H>
      <a:tcTxStyle/>
      <a:tcStyle>
        <a:tcBdr/>
        <a:fill>
          <a:solidFill>
            <a:srgbClr val="E7E6EB"/>
          </a:solidFill>
        </a:fill>
      </a:tcStyle>
    </a:band2H>
    <a:firstCol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12700" cap="flat">
              <a:solidFill>
                <a:srgbClr val="FA3061"/>
              </a:solidFill>
              <a:prstDash val="solid"/>
              <a:round/>
            </a:ln>
          </a:top>
          <a:bottom>
            <a:ln w="127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38100" cap="flat">
              <a:solidFill>
                <a:srgbClr val="FA3061"/>
              </a:solidFill>
              <a:prstDash val="solid"/>
              <a:round/>
            </a:ln>
          </a:top>
          <a:bottom>
            <a:ln w="127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12700" cap="flat">
              <a:solidFill>
                <a:srgbClr val="FA3061"/>
              </a:solidFill>
              <a:prstDash val="solid"/>
              <a:round/>
            </a:ln>
          </a:top>
          <a:bottom>
            <a:ln w="381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OT-Medium"/>
          <a:ea typeface="DINOT-Medium"/>
          <a:cs typeface="DINOT-Medium"/>
        </a:font>
        <a:srgbClr val="BF1238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12700" cap="flat">
              <a:solidFill>
                <a:srgbClr val="FA3061"/>
              </a:solidFill>
              <a:prstDash val="solid"/>
              <a:round/>
            </a:ln>
          </a:top>
          <a:bottom>
            <a:ln w="127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rgbClr val="FBECCE"/>
          </a:solidFill>
        </a:fill>
      </a:tcStyle>
    </a:wholeTbl>
    <a:band2H>
      <a:tcTxStyle/>
      <a:tcStyle>
        <a:tcBdr/>
        <a:fill>
          <a:solidFill>
            <a:srgbClr val="FDF6E8"/>
          </a:solidFill>
        </a:fill>
      </a:tcStyle>
    </a:band2H>
    <a:firstCol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12700" cap="flat">
              <a:solidFill>
                <a:srgbClr val="FA3061"/>
              </a:solidFill>
              <a:prstDash val="solid"/>
              <a:round/>
            </a:ln>
          </a:top>
          <a:bottom>
            <a:ln w="127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38100" cap="flat">
              <a:solidFill>
                <a:srgbClr val="FA3061"/>
              </a:solidFill>
              <a:prstDash val="solid"/>
              <a:round/>
            </a:ln>
          </a:top>
          <a:bottom>
            <a:ln w="127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12700" cap="flat">
              <a:solidFill>
                <a:srgbClr val="FA3061"/>
              </a:solidFill>
              <a:prstDash val="solid"/>
              <a:round/>
            </a:ln>
          </a:top>
          <a:bottom>
            <a:ln w="381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OT-Medium"/>
          <a:ea typeface="DINOT-Medium"/>
          <a:cs typeface="DINOT-Medium"/>
        </a:font>
        <a:srgbClr val="BF1238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12700" cap="flat">
              <a:solidFill>
                <a:srgbClr val="FA3061"/>
              </a:solidFill>
              <a:prstDash val="solid"/>
              <a:round/>
            </a:ln>
          </a:top>
          <a:bottom>
            <a:ln w="127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12700" cap="flat">
              <a:solidFill>
                <a:srgbClr val="FA3061"/>
              </a:solidFill>
              <a:prstDash val="solid"/>
              <a:round/>
            </a:ln>
          </a:top>
          <a:bottom>
            <a:ln w="127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38100" cap="flat">
              <a:solidFill>
                <a:srgbClr val="FA3061"/>
              </a:solidFill>
              <a:prstDash val="solid"/>
              <a:round/>
            </a:ln>
          </a:top>
          <a:bottom>
            <a:ln w="127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12700" cap="flat">
              <a:solidFill>
                <a:srgbClr val="FA3061"/>
              </a:solidFill>
              <a:prstDash val="solid"/>
              <a:round/>
            </a:ln>
          </a:top>
          <a:bottom>
            <a:ln w="381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OT-Medium"/>
          <a:ea typeface="DINOT-Medium"/>
          <a:cs typeface="DINOT-Medium"/>
        </a:font>
        <a:srgbClr val="BF12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E6E7"/>
          </a:solidFill>
        </a:fill>
      </a:tcStyle>
    </a:wholeTbl>
    <a:band2H>
      <a:tcTxStyle/>
      <a:tcStyle>
        <a:tcBdr/>
        <a:fill>
          <a:solidFill>
            <a:srgbClr val="FA3061"/>
          </a:solidFill>
        </a:fill>
      </a:tcStyle>
    </a:band2H>
    <a:firstCol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OT-Bold"/>
          <a:ea typeface="DINOT-Bold"/>
          <a:cs typeface="DINOT-Bold"/>
        </a:font>
        <a:srgbClr val="BF12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BF1238"/>
              </a:solidFill>
              <a:prstDash val="solid"/>
              <a:round/>
            </a:ln>
          </a:top>
          <a:bottom>
            <a:ln w="25400" cap="flat">
              <a:solidFill>
                <a:srgbClr val="BF12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A3061"/>
          </a:solidFill>
        </a:fill>
      </a:tcStyle>
    </a:lastRow>
    <a:firstRow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F1238"/>
              </a:solidFill>
              <a:prstDash val="solid"/>
              <a:round/>
            </a:ln>
          </a:top>
          <a:bottom>
            <a:ln w="25400" cap="flat">
              <a:solidFill>
                <a:srgbClr val="BF12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OT-Medium"/>
          <a:ea typeface="DINOT-Medium"/>
          <a:cs typeface="DINOT-Medium"/>
        </a:font>
        <a:srgbClr val="BF1238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12700" cap="flat">
              <a:solidFill>
                <a:srgbClr val="FA3061"/>
              </a:solidFill>
              <a:prstDash val="solid"/>
              <a:round/>
            </a:ln>
          </a:top>
          <a:bottom>
            <a:ln w="127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rgbClr val="E8CACC"/>
          </a:solidFill>
        </a:fill>
      </a:tcStyle>
    </a:wholeTbl>
    <a:band2H>
      <a:tcTxStyle/>
      <a:tcStyle>
        <a:tcBdr/>
        <a:fill>
          <a:solidFill>
            <a:srgbClr val="F4E6E7"/>
          </a:solidFill>
        </a:fill>
      </a:tcStyle>
    </a:band2H>
    <a:firstCol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12700" cap="flat">
              <a:solidFill>
                <a:srgbClr val="FA3061"/>
              </a:solidFill>
              <a:prstDash val="solid"/>
              <a:round/>
            </a:ln>
          </a:top>
          <a:bottom>
            <a:ln w="127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rgbClr val="BF1238"/>
          </a:solidFill>
        </a:fill>
      </a:tcStyle>
    </a:firstCol>
    <a:lastRow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38100" cap="flat">
              <a:solidFill>
                <a:srgbClr val="FA3061"/>
              </a:solidFill>
              <a:prstDash val="solid"/>
              <a:round/>
            </a:ln>
          </a:top>
          <a:bottom>
            <a:ln w="127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rgbClr val="BF1238"/>
          </a:solidFill>
        </a:fill>
      </a:tcStyle>
    </a:lastRow>
    <a:firstRow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12700" cap="flat">
              <a:solidFill>
                <a:srgbClr val="FA3061"/>
              </a:solidFill>
              <a:prstDash val="solid"/>
              <a:round/>
            </a:ln>
          </a:top>
          <a:bottom>
            <a:ln w="381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rgbClr val="BF123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OT-Medium"/>
          <a:ea typeface="DINOT-Medium"/>
          <a:cs typeface="DINOT-Medium"/>
        </a:font>
        <a:srgbClr val="FA3061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12700" cap="flat">
              <a:solidFill>
                <a:srgbClr val="FA3061"/>
              </a:solidFill>
              <a:prstDash val="solid"/>
              <a:round/>
            </a:ln>
          </a:top>
          <a:bottom>
            <a:ln w="127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rgbClr val="FA306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12700" cap="flat">
              <a:solidFill>
                <a:srgbClr val="FA3061"/>
              </a:solidFill>
              <a:prstDash val="solid"/>
              <a:round/>
            </a:ln>
          </a:top>
          <a:bottom>
            <a:ln w="127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rgbClr val="FA3061">
              <a:alpha val="20000"/>
            </a:srgbClr>
          </a:solidFill>
        </a:fill>
      </a:tcStyle>
    </a:firstCol>
    <a:lastRow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50800" cap="flat">
              <a:solidFill>
                <a:srgbClr val="FA3061"/>
              </a:solidFill>
              <a:prstDash val="solid"/>
              <a:round/>
            </a:ln>
          </a:top>
          <a:bottom>
            <a:ln w="127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12700" cap="flat">
              <a:solidFill>
                <a:srgbClr val="FA3061"/>
              </a:solidFill>
              <a:prstDash val="solid"/>
              <a:round/>
            </a:ln>
          </a:top>
          <a:bottom>
            <a:ln w="254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12700" cap="flat">
              <a:solidFill>
                <a:srgbClr val="FA3061"/>
              </a:solidFill>
              <a:prstDash val="solid"/>
              <a:round/>
            </a:ln>
          </a:top>
          <a:bottom>
            <a:ln w="12700" cap="flat">
              <a:solidFill>
                <a:srgbClr val="FA3061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OT-Bold"/>
          <a:ea typeface="DINOT-Bold"/>
          <a:cs typeface="DINOT-Bold"/>
        </a:font>
        <a:srgbClr val="FA3061"/>
      </a:tcTxStyle>
      <a:tcStyle>
        <a:tcBdr>
          <a:left>
            <a:ln w="12700" cap="flat">
              <a:solidFill>
                <a:srgbClr val="FA3061"/>
              </a:solidFill>
              <a:prstDash val="solid"/>
              <a:round/>
            </a:ln>
          </a:left>
          <a:right>
            <a:ln w="12700" cap="flat">
              <a:solidFill>
                <a:srgbClr val="FA3061"/>
              </a:solidFill>
              <a:prstDash val="solid"/>
              <a:round/>
            </a:ln>
          </a:right>
          <a:top>
            <a:ln w="38100" cap="flat">
              <a:solidFill>
                <a:srgbClr val="FA3061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3061"/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5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A3061"/>
              </a:solidFill>
              <a:prstDash val="solid"/>
              <a:round/>
            </a:ln>
          </a:insideV>
        </a:tcBdr>
        <a:fill>
          <a:solidFill>
            <a:srgbClr val="FA306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AFAFA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F1238"/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A3061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306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Dificulte</a:t>
            </a:r>
            <a:r>
              <a:rPr lang="en-US"/>
              <a:t> de </a:t>
            </a:r>
            <a:r>
              <a:rPr lang="en-US" err="1"/>
              <a:t>simuler</a:t>
            </a:r>
            <a:r>
              <a:rPr lang="en-US"/>
              <a:t> BER pour haute </a:t>
            </a:r>
            <a:r>
              <a:rPr lang="en-US" err="1"/>
              <a:t>EbNo</a:t>
            </a:r>
            <a:r>
              <a:rPr lang="en-US"/>
              <a:t> car temps de simulation trop longue .</a:t>
            </a:r>
          </a:p>
          <a:p>
            <a:r>
              <a:rPr lang="en-US"/>
              <a:t>BER empirique se </a:t>
            </a:r>
            <a:r>
              <a:rPr lang="en-US" err="1"/>
              <a:t>raproche</a:t>
            </a:r>
            <a:r>
              <a:rPr lang="en-US"/>
              <a:t> de BER </a:t>
            </a:r>
            <a:r>
              <a:rPr lang="en-US" err="1"/>
              <a:t>theorique</a:t>
            </a:r>
            <a:r>
              <a:rPr lang="en-US"/>
              <a:t> </a:t>
            </a:r>
            <a:r>
              <a:rPr lang="en-US" err="1"/>
              <a:t>quand</a:t>
            </a:r>
            <a:r>
              <a:rPr lang="en-US"/>
              <a:t> </a:t>
            </a:r>
            <a:r>
              <a:rPr lang="en-US" err="1"/>
              <a:t>EbNo</a:t>
            </a:r>
            <a:r>
              <a:rPr lang="en-US"/>
              <a:t> </a:t>
            </a:r>
            <a:r>
              <a:rPr lang="en-US" err="1"/>
              <a:t>augmente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63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4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91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170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Pourqu</a:t>
            </a:r>
            <a:r>
              <a:rPr lang="en-US"/>
              <a:t>oi 1.4m? – pour ne pas sur amplifier et </a:t>
            </a:r>
            <a:r>
              <a:rPr lang="en-US" err="1"/>
              <a:t>saturer</a:t>
            </a:r>
            <a:r>
              <a:rPr lang="en-US"/>
              <a:t> ADC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21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932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 </a:t>
            </a:r>
            <a:r>
              <a:rPr lang="en-US" err="1"/>
              <a:t>peut</a:t>
            </a:r>
            <a:r>
              <a:rPr lang="en-US"/>
              <a:t> </a:t>
            </a:r>
            <a:r>
              <a:rPr lang="en-US" err="1"/>
              <a:t>ameliorer</a:t>
            </a:r>
            <a:r>
              <a:rPr lang="en-US"/>
              <a:t> encore la performance avec modulation BPSK </a:t>
            </a:r>
            <a:r>
              <a:rPr lang="en-US" err="1"/>
              <a:t>ou</a:t>
            </a:r>
            <a:r>
              <a:rPr lang="en-US"/>
              <a:t> codage BCH qui corrige 2 erreurs.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7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338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Maximiser </a:t>
            </a:r>
            <a:r>
              <a:rPr lang="en-US" err="1"/>
              <a:t>l’impact</a:t>
            </a:r>
            <a:r>
              <a:rPr lang="en-US"/>
              <a:t> </a:t>
            </a:r>
            <a:r>
              <a:rPr lang="en-US" err="1"/>
              <a:t>d’interference</a:t>
            </a:r>
            <a:r>
              <a:rPr lang="en-US"/>
              <a:t>, puissance de user 0 et user 2 </a:t>
            </a:r>
            <a:r>
              <a:rPr lang="en-US" err="1"/>
              <a:t>sont</a:t>
            </a:r>
            <a:r>
              <a:rPr lang="en-US"/>
              <a:t> la puissance max.</a:t>
            </a:r>
          </a:p>
          <a:p>
            <a:r>
              <a:rPr lang="en-US"/>
              <a:t>Pour </a:t>
            </a:r>
            <a:r>
              <a:rPr lang="en-US" err="1"/>
              <a:t>ameliorer</a:t>
            </a:r>
            <a:r>
              <a:rPr lang="en-US"/>
              <a:t> BER =&gt; </a:t>
            </a:r>
            <a:r>
              <a:rPr lang="en-US" err="1"/>
              <a:t>Zf</a:t>
            </a:r>
            <a:r>
              <a:rPr lang="en-US"/>
              <a:t> pour </a:t>
            </a:r>
            <a:r>
              <a:rPr lang="en-US" err="1"/>
              <a:t>enelever</a:t>
            </a:r>
            <a:r>
              <a:rPr lang="en-US"/>
              <a:t> interference muti-cellule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50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">
    <p:bg>
      <p:bgPr>
        <a:gradFill flip="none" rotWithShape="1">
          <a:gsLst>
            <a:gs pos="0">
              <a:srgbClr val="BF1238"/>
            </a:gs>
            <a:gs pos="100000">
              <a:srgbClr val="FA306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 defTabSz="2438337">
              <a:lnSpc>
                <a:spcPct val="80000"/>
              </a:lnSpc>
              <a:defRPr sz="10000" b="1" spc="-200">
                <a:gradFill flip="none" rotWithShape="1">
                  <a:gsLst>
                    <a:gs pos="0">
                      <a:srgbClr val="FAFAFA"/>
                    </a:gs>
                    <a:gs pos="100000">
                      <a:srgbClr val="D7D7D7"/>
                    </a:gs>
                  </a:gsLst>
                  <a:lin ang="5400000" scaled="0"/>
                </a:gradFill>
              </a:defRPr>
            </a:lvl1pPr>
          </a:lstStyle>
          <a:p>
            <a:r>
              <a:t>Titre de la présentation</a:t>
            </a:r>
          </a:p>
        </p:txBody>
      </p:sp>
      <p:sp>
        <p:nvSpPr>
          <p:cNvPr id="1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185751" y="12872825"/>
            <a:ext cx="594594" cy="5827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185751" y="12872825"/>
            <a:ext cx="594594" cy="5827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 algn="ctr"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44600" y="12793715"/>
            <a:ext cx="594594" cy="5827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 defTabSz="2340804">
              <a:lnSpc>
                <a:spcPct val="80000"/>
              </a:lnSpc>
              <a:defRPr sz="8100" spc="-163">
                <a:gradFill flip="none" rotWithShape="1">
                  <a:gsLst>
                    <a:gs pos="0">
                      <a:srgbClr val="FFFFFF"/>
                    </a:gs>
                    <a:gs pos="100000">
                      <a:srgbClr val="D7D7D7"/>
                    </a:gs>
                  </a:gsLst>
                  <a:lin ang="5400000" scaled="0"/>
                </a:gradFill>
              </a:defRPr>
            </a:lvl1pPr>
          </a:lstStyle>
          <a:p>
            <a:r>
              <a:t>Titre de la présentation</a:t>
            </a:r>
          </a:p>
        </p:txBody>
      </p:sp>
      <p:sp>
        <p:nvSpPr>
          <p:cNvPr id="23" name="Texte niveau 1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5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D7D7D7"/>
                    </a:gs>
                  </a:gsLst>
                  <a:lin ang="5400000" scaled="0"/>
                </a:gradFill>
                <a:latin typeface="DINOT-Regular"/>
                <a:ea typeface="DINOT-Regular"/>
                <a:cs typeface="DINOT-Regular"/>
                <a:sym typeface="DINOT-Regular"/>
              </a:defRPr>
            </a:lvl1pPr>
          </a:lstStyle>
          <a:p>
            <a:r>
              <a:t>Sous-titre de la présentation</a:t>
            </a:r>
          </a:p>
        </p:txBody>
      </p:sp>
      <p:sp>
        <p:nvSpPr>
          <p:cNvPr id="2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185751" y="12872825"/>
            <a:ext cx="594594" cy="5827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910457886_1434x1669.jpg"/>
          <p:cNvSpPr>
            <a:spLocks noGrp="1"/>
          </p:cNvSpPr>
          <p:nvPr>
            <p:ph type="pic" idx="21"/>
          </p:nvPr>
        </p:nvSpPr>
        <p:spPr>
          <a:xfrm>
            <a:off x="11633200" y="-20955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3009205" y="1270000"/>
            <a:ext cx="7976295" cy="5882274"/>
          </a:xfrm>
          <a:prstGeom prst="rect">
            <a:avLst/>
          </a:prstGeom>
        </p:spPr>
        <p:txBody>
          <a:bodyPr anchor="b"/>
          <a:lstStyle/>
          <a:p>
            <a:r>
              <a:t>Titre de diapositive</a:t>
            </a:r>
          </a:p>
        </p:txBody>
      </p:sp>
      <p:sp>
        <p:nvSpPr>
          <p:cNvPr id="3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009205" y="7557265"/>
            <a:ext cx="7976295" cy="529930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3800"/>
            </a:lvl1pPr>
            <a:lvl2pPr marL="0" indent="0">
              <a:buClrTx/>
              <a:buSzTx/>
              <a:buNone/>
              <a:defRPr sz="3800"/>
            </a:lvl2pPr>
            <a:lvl3pPr marL="0" indent="0">
              <a:buClrTx/>
              <a:buSzTx/>
              <a:buNone/>
              <a:defRPr sz="3800"/>
            </a:lvl3pPr>
            <a:lvl4pPr marL="0" indent="0">
              <a:buClrTx/>
              <a:buSzTx/>
              <a:buNone/>
              <a:defRPr sz="3800"/>
            </a:lvl4pPr>
            <a:lvl5pPr marL="0" indent="0">
              <a:buClrTx/>
              <a:buSzTx/>
              <a:buNone/>
              <a:defRPr sz="3800"/>
            </a:lvl5pPr>
          </a:lstStyle>
          <a:p>
            <a:r>
              <a:t>Sous-titre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185751" y="12877058"/>
            <a:ext cx="594594" cy="5827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re de diapositiv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42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3008411" y="4248503"/>
            <a:ext cx="20169089" cy="8256014"/>
          </a:xfrm>
          <a:prstGeom prst="rect">
            <a:avLst/>
          </a:prstGeom>
        </p:spPr>
        <p:txBody>
          <a:bodyPr numCol="2" spcCol="1008454"/>
          <a:lstStyle>
            <a:lvl1pPr marL="471053" indent="-471053">
              <a:spcBef>
                <a:spcPts val="3400"/>
              </a:spcBef>
              <a:buClr>
                <a:srgbClr val="FA3061"/>
              </a:buClr>
              <a:defRPr sz="3400"/>
            </a:lvl1pPr>
            <a:lvl2pPr marL="1041400" indent="-431800">
              <a:spcBef>
                <a:spcPts val="3400"/>
              </a:spcBef>
              <a:buClr>
                <a:srgbClr val="FA3061"/>
              </a:buClr>
              <a:defRPr sz="3400"/>
            </a:lvl2pPr>
            <a:lvl3pPr marL="1651000" indent="-431800">
              <a:spcBef>
                <a:spcPts val="3400"/>
              </a:spcBef>
              <a:buClr>
                <a:srgbClr val="FA3061"/>
              </a:buClr>
              <a:defRPr sz="3400"/>
            </a:lvl3pPr>
            <a:lvl4pPr marL="2260600" indent="-431800">
              <a:spcBef>
                <a:spcPts val="3400"/>
              </a:spcBef>
              <a:buClr>
                <a:srgbClr val="FA3061"/>
              </a:buClr>
              <a:defRPr sz="3400"/>
            </a:lvl4pPr>
            <a:lvl5pPr marL="2870200" indent="-431800">
              <a:spcBef>
                <a:spcPts val="3400"/>
              </a:spcBef>
              <a:buClr>
                <a:srgbClr val="FA3061"/>
              </a:buClr>
              <a:defRPr sz="3400"/>
            </a:lvl5pPr>
          </a:lstStyle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185751" y="12872825"/>
            <a:ext cx="594594" cy="5827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185751" y="12877058"/>
            <a:ext cx="594594" cy="5827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"/>
          <p:cNvSpPr/>
          <p:nvPr/>
        </p:nvSpPr>
        <p:spPr>
          <a:xfrm>
            <a:off x="2510729" y="1487"/>
            <a:ext cx="21951654" cy="13713025"/>
          </a:xfrm>
          <a:prstGeom prst="rect">
            <a:avLst/>
          </a:prstGeom>
          <a:gradFill>
            <a:gsLst>
              <a:gs pos="0">
                <a:srgbClr val="BF1238"/>
              </a:gs>
              <a:gs pos="100000">
                <a:srgbClr val="FA3061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6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3399332" y="5743878"/>
            <a:ext cx="20174448" cy="1434950"/>
          </a:xfrm>
          <a:prstGeom prst="rect">
            <a:avLst/>
          </a:prstGeom>
        </p:spPr>
        <p:txBody>
          <a:bodyPr/>
          <a:lstStyle>
            <a:lvl1pPr defTabSz="2340804">
              <a:lnSpc>
                <a:spcPct val="80000"/>
              </a:lnSpc>
              <a:defRPr sz="8100" spc="-163">
                <a:gradFill flip="none" rotWithShape="1">
                  <a:gsLst>
                    <a:gs pos="0">
                      <a:srgbClr val="FFFFFF"/>
                    </a:gs>
                    <a:gs pos="100000">
                      <a:srgbClr val="D7D7D7"/>
                    </a:gs>
                  </a:gsLst>
                  <a:lin ang="5400000" scaled="0"/>
                </a:gradFill>
              </a:defRPr>
            </a:lvl1pPr>
          </a:lstStyle>
          <a:p>
            <a:r>
              <a:t>Titre de diapositive</a:t>
            </a:r>
          </a:p>
        </p:txBody>
      </p:sp>
      <p:sp>
        <p:nvSpPr>
          <p:cNvPr id="77" name="Rectangle"/>
          <p:cNvSpPr/>
          <p:nvPr/>
        </p:nvSpPr>
        <p:spPr>
          <a:xfrm>
            <a:off x="0" y="-50800"/>
            <a:ext cx="2489200" cy="13817600"/>
          </a:xfrm>
          <a:prstGeom prst="rect">
            <a:avLst/>
          </a:prstGeom>
          <a:solidFill>
            <a:srgbClr val="FFFFFF">
              <a:alpha val="79916"/>
            </a:srgbClr>
          </a:solidFill>
          <a:ln w="12700">
            <a:miter lim="400000"/>
          </a:ln>
          <a:effectLst>
            <a:outerShdw blurRad="254000" dist="252542" dir="20982190" rotWithShape="0">
              <a:srgbClr val="000000">
                <a:alpha val="20264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78" name="Logo_Telecom_IPParis_RVB_fond_V.ai" descr="Logo_Telecom_IPParis_RVB_fond_V.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6" y="464557"/>
            <a:ext cx="1519388" cy="2245985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185751" y="12872825"/>
            <a:ext cx="594594" cy="5827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272730" y="4920843"/>
            <a:ext cx="19904770" cy="3874314"/>
          </a:xfrm>
          <a:prstGeom prst="rect">
            <a:avLst/>
          </a:prstGeom>
          <a:solidFill>
            <a:srgbClr val="BF1238"/>
          </a:solidFill>
        </p:spPr>
        <p:txBody>
          <a:bodyPr anchor="ctr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800">
                <a:solidFill>
                  <a:srgbClr val="FFFFFF"/>
                </a:solidFill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800">
                <a:solidFill>
                  <a:srgbClr val="FFFFFF"/>
                </a:solidFill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800">
                <a:solidFill>
                  <a:srgbClr val="FFFFFF"/>
                </a:solidFill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800">
                <a:solidFill>
                  <a:srgbClr val="FFFFFF"/>
                </a:solidFill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800">
                <a:solidFill>
                  <a:srgbClr val="FFFFFF"/>
                </a:solidFill>
              </a:defRPr>
            </a:lvl5pPr>
          </a:lstStyle>
          <a:p>
            <a:r>
              <a:t>Déclaration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6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185751" y="12872825"/>
            <a:ext cx="594594" cy="5827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e niveau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/>
          <a:lstStyle>
            <a:lvl1pPr marL="469900" indent="-300876">
              <a:spcBef>
                <a:spcPts val="0"/>
              </a:spcBef>
              <a:buClrTx/>
              <a:buSzTx/>
              <a:buNone/>
              <a:defRPr sz="4800" spc="-100">
                <a:solidFill>
                  <a:srgbClr val="555555"/>
                </a:solidFill>
                <a:latin typeface="DINOT-Regular"/>
                <a:ea typeface="DINOT-Regular"/>
                <a:cs typeface="DINOT-Regular"/>
                <a:sym typeface="DINOT-Regular"/>
              </a:defRPr>
            </a:lvl1pPr>
          </a:lstStyle>
          <a:p>
            <a:r>
              <a:t>« Citation notable »</a:t>
            </a:r>
          </a:p>
        </p:txBody>
      </p:sp>
      <p:sp>
        <p:nvSpPr>
          <p:cNvPr id="11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185751" y="12872825"/>
            <a:ext cx="594594" cy="5827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-50800"/>
            <a:ext cx="2489200" cy="13817600"/>
          </a:xfrm>
          <a:prstGeom prst="rect">
            <a:avLst/>
          </a:prstGeom>
          <a:solidFill>
            <a:srgbClr val="FFFFFF">
              <a:alpha val="79916"/>
            </a:srgbClr>
          </a:solidFill>
          <a:ln w="12700">
            <a:miter lim="400000"/>
          </a:ln>
          <a:effectLst>
            <a:outerShdw blurRad="254000" dist="252542" dir="20982190" rotWithShape="0">
              <a:srgbClr val="000000">
                <a:alpha val="20264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" name="Logo_Telecom_IPParis_RVB_fond_V.ai" descr="Logo_Telecom_IPParis_RVB_fond_V.ai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906" y="464557"/>
            <a:ext cx="1519388" cy="224598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3177975" y="464557"/>
            <a:ext cx="20510106" cy="2245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Titre de diapositive</a:t>
            </a:r>
          </a:p>
        </p:txBody>
      </p:sp>
      <p:sp>
        <p:nvSpPr>
          <p:cNvPr id="5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3177975" y="4248503"/>
            <a:ext cx="19999525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44600" y="12755818"/>
            <a:ext cx="594594" cy="5827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914400">
              <a:spcBef>
                <a:spcPts val="1200"/>
              </a:spcBef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60" r:id="rId9"/>
    <p:sldLayoutId id="2147483661" r:id="rId10"/>
    <p:sldLayoutId id="2147483662" r:id="rId11"/>
    <p:sldLayoutId id="2147483663" r:id="rId12"/>
  </p:sldLayoutIdLst>
  <p:transition spd="med"/>
  <p:hf hdr="0" ftr="0" dt="0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BF1238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BF1238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BF1238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BF1238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BF1238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BF1238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BF1238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BF1238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solidFill>
            <a:srgbClr val="BF1238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609598" marR="0" indent="-609598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BF1238"/>
        </a:buClr>
        <a:buSzPct val="123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1168400" marR="0" indent="-5588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BF1238"/>
        </a:buClr>
        <a:buSzPct val="123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778000" marR="0" indent="-5588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BF1238"/>
        </a:buClr>
        <a:buSzPct val="123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2387600" marR="0" indent="-5588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BF1238"/>
        </a:buClr>
        <a:buSzPct val="123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997200" marR="0" indent="-5588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BF1238"/>
        </a:buClr>
        <a:buSzPct val="123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606800" marR="0" indent="-5588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BF1238"/>
        </a:buClr>
        <a:buSzPct val="123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4216400" marR="0" indent="-5588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BF1238"/>
        </a:buClr>
        <a:buSzPct val="123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4826000" marR="0" indent="-5588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BF1238"/>
        </a:buClr>
        <a:buSzPct val="123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5435600" marR="0" indent="-5588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BF1238"/>
        </a:buClr>
        <a:buSzPct val="123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19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résentation modè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err="1"/>
              <a:t>Soutenance</a:t>
            </a:r>
            <a:r>
              <a:rPr lang="en-US"/>
              <a:t> TELECOM 205</a:t>
            </a:r>
            <a:endParaRPr/>
          </a:p>
        </p:txBody>
      </p:sp>
      <p:sp>
        <p:nvSpPr>
          <p:cNvPr id="148" name="Sous-titre de la présentation"/>
          <p:cNvSpPr txBox="1"/>
          <p:nvPr/>
        </p:nvSpPr>
        <p:spPr>
          <a:xfrm>
            <a:off x="1246667" y="7625939"/>
            <a:ext cx="21930834" cy="2380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400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Groupe 1: Mohamed BENYAHIA, Arthur GASTINEAU, Ker Chee TUNG</a:t>
            </a:r>
          </a:p>
          <a:p>
            <a:endParaRPr lang="en-US"/>
          </a:p>
          <a:p>
            <a:r>
              <a:rPr lang="en-US" sz="4000"/>
              <a:t>25 </a:t>
            </a:r>
            <a:r>
              <a:rPr lang="en-US" sz="4000" err="1"/>
              <a:t>juin</a:t>
            </a:r>
            <a:r>
              <a:rPr lang="en-US" sz="4000"/>
              <a:t> 2024</a:t>
            </a:r>
          </a:p>
        </p:txBody>
      </p:sp>
      <p:pic>
        <p:nvPicPr>
          <p:cNvPr id="2" name="Logo_Telecom_IPParis_RVB_blanc_H.png" descr="Logo_Telecom_IPParis_RVB_blanc_H.png">
            <a:extLst>
              <a:ext uri="{FF2B5EF4-FFF2-40B4-BE49-F238E27FC236}">
                <a16:creationId xmlns:a16="http://schemas.microsoft.com/office/drawing/2014/main" id="{57FDC91D-8C0E-A314-61EA-2A38D1F6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534" y="1613098"/>
            <a:ext cx="6995727" cy="32706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9934E0-FE1A-FF47-1602-43322982C6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/>
              <a:t>10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1191E8D-072C-3FFB-9234-32073F2A55F7}"/>
              </a:ext>
            </a:extLst>
          </p:cNvPr>
          <p:cNvSpPr txBox="1"/>
          <p:nvPr/>
        </p:nvSpPr>
        <p:spPr>
          <a:xfrm>
            <a:off x="3026917" y="430529"/>
            <a:ext cx="21341901" cy="1949252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825500" hangingPunct="1"/>
            <a:r>
              <a:rPr lang="fr-FR" sz="5400">
                <a:solidFill>
                  <a:srgbClr val="BF1238"/>
                </a:solidFill>
                <a:latin typeface="Arial"/>
                <a:cs typeface="Arial"/>
                <a:sym typeface="Arial"/>
              </a:rPr>
              <a:t>D2.1 Simulation de l'affaiblissement en fonction de la distance</a:t>
            </a:r>
          </a:p>
        </p:txBody>
      </p:sp>
      <p:pic>
        <p:nvPicPr>
          <p:cNvPr id="4" name="Image 3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C0DFD4A7-0C08-6F99-F10D-A78A48A6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421" y="8069443"/>
            <a:ext cx="9119469" cy="5583476"/>
          </a:xfrm>
          <a:prstGeom prst="rect">
            <a:avLst/>
          </a:prstGeom>
        </p:spPr>
      </p:pic>
      <p:pic>
        <p:nvPicPr>
          <p:cNvPr id="5" name="Image 4" descr="Une image contenant texte, diagramme, Parallèle, ligne&#10;&#10;Description générée automatiquement">
            <a:extLst>
              <a:ext uri="{FF2B5EF4-FFF2-40B4-BE49-F238E27FC236}">
                <a16:creationId xmlns:a16="http://schemas.microsoft.com/office/drawing/2014/main" id="{2681EECC-1E2D-5A86-BDF0-AC6BC257D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86" y="1523720"/>
            <a:ext cx="10477149" cy="5726030"/>
          </a:xfrm>
          <a:prstGeom prst="rect">
            <a:avLst/>
          </a:prstGeom>
        </p:spPr>
      </p:pic>
      <p:pic>
        <p:nvPicPr>
          <p:cNvPr id="6" name="Image 5" descr="Une image contenant texte, diagramme, ligne, Parallèle&#10;&#10;Description générée automatiquement">
            <a:extLst>
              <a:ext uri="{FF2B5EF4-FFF2-40B4-BE49-F238E27FC236}">
                <a16:creationId xmlns:a16="http://schemas.microsoft.com/office/drawing/2014/main" id="{F8E9649B-803F-73DF-20C6-366D37971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6500" y="1258887"/>
            <a:ext cx="10606330" cy="599086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CCD2B01-7C12-2606-440D-B8AEFC380BDE}"/>
              </a:ext>
            </a:extLst>
          </p:cNvPr>
          <p:cNvSpPr txBox="1"/>
          <p:nvPr/>
        </p:nvSpPr>
        <p:spPr>
          <a:xfrm>
            <a:off x="4472664" y="7485620"/>
            <a:ext cx="73360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>
                <a:solidFill>
                  <a:srgbClr val="000000"/>
                </a:solidFill>
                <a:latin typeface="+mn-lt"/>
              </a:rPr>
              <a:t>  Distance 5m Spectres </a:t>
            </a: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DINOT-Regular"/>
              <a:cs typeface="DINOT-Regular"/>
              <a:sym typeface="DINOT-Regular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31CA5F-D57E-A105-1E95-032EA4087419}"/>
              </a:ext>
            </a:extLst>
          </p:cNvPr>
          <p:cNvSpPr txBox="1"/>
          <p:nvPr/>
        </p:nvSpPr>
        <p:spPr>
          <a:xfrm>
            <a:off x="15236117" y="7485620"/>
            <a:ext cx="733607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>
                <a:solidFill>
                  <a:srgbClr val="000000"/>
                </a:solidFill>
                <a:latin typeface="+mn-lt"/>
              </a:rPr>
              <a:t>  Distance 55m Spectres </a:t>
            </a: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DINOT-Regular"/>
              <a:cs typeface="DINOT-Regular"/>
              <a:sym typeface="DINOT-Regular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D3F1B62-C43F-011D-18BF-E300EDF420BA}"/>
              </a:ext>
            </a:extLst>
          </p:cNvPr>
          <p:cNvSpPr txBox="1"/>
          <p:nvPr/>
        </p:nvSpPr>
        <p:spPr>
          <a:xfrm>
            <a:off x="3066648" y="8793691"/>
            <a:ext cx="9713697" cy="34881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4400">
                <a:solidFill>
                  <a:srgbClr val="000000"/>
                </a:solidFill>
                <a:latin typeface="+mn-lt"/>
              </a:rPr>
              <a:t>L'expression du polynôme ajusté d'ordre 1 est 9,71 - 2,25x pour un gain de 5dB à 600MHz. L'exposant de propagation estimé à partir des mesures est : 2,2527.</a:t>
            </a:r>
          </a:p>
        </p:txBody>
      </p:sp>
      <p:sp>
        <p:nvSpPr>
          <p:cNvPr id="10" name="Numéro de diapositive">
            <a:extLst>
              <a:ext uri="{FF2B5EF4-FFF2-40B4-BE49-F238E27FC236}">
                <a16:creationId xmlns:a16="http://schemas.microsoft.com/office/drawing/2014/main" id="{21D0A433-DE74-8886-591C-8EE87FE2BE57}"/>
              </a:ext>
            </a:extLst>
          </p:cNvPr>
          <p:cNvSpPr txBox="1">
            <a:spLocks/>
          </p:cNvSpPr>
          <p:nvPr/>
        </p:nvSpPr>
        <p:spPr>
          <a:xfrm>
            <a:off x="1117582" y="12904277"/>
            <a:ext cx="24143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2pPr>
            <a:lvl3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3pPr>
            <a:lvl4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4pPr>
            <a:lvl5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5pPr>
            <a:lvl6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6pPr>
            <a:lvl7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7pPr>
            <a:lvl8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8pPr>
            <a:lvl9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9pPr>
          </a:lstStyle>
          <a:p>
            <a:fld id="{86CB4B4D-7CA3-9044-876B-883B54F8677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13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de diapositive">
            <a:extLst>
              <a:ext uri="{FF2B5EF4-FFF2-40B4-BE49-F238E27FC236}">
                <a16:creationId xmlns:a16="http://schemas.microsoft.com/office/drawing/2014/main" id="{EE7BF81B-6100-E53B-040C-43A72E132C03}"/>
              </a:ext>
            </a:extLst>
          </p:cNvPr>
          <p:cNvSpPr txBox="1">
            <a:spLocks/>
          </p:cNvSpPr>
          <p:nvPr/>
        </p:nvSpPr>
        <p:spPr>
          <a:xfrm>
            <a:off x="3009204" y="859431"/>
            <a:ext cx="19970065" cy="102900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fr-FR" sz="6000"/>
              <a:t>D2.2 Sélection de l'amplificateur de puissance</a:t>
            </a:r>
          </a:p>
        </p:txBody>
      </p:sp>
      <p:sp>
        <p:nvSpPr>
          <p:cNvPr id="4" name="Numéro de diapositive">
            <a:extLst>
              <a:ext uri="{FF2B5EF4-FFF2-40B4-BE49-F238E27FC236}">
                <a16:creationId xmlns:a16="http://schemas.microsoft.com/office/drawing/2014/main" id="{D28CD033-6222-DCB0-5E4E-B5E823EF7AD2}"/>
              </a:ext>
            </a:extLst>
          </p:cNvPr>
          <p:cNvSpPr txBox="1">
            <a:spLocks/>
          </p:cNvSpPr>
          <p:nvPr/>
        </p:nvSpPr>
        <p:spPr>
          <a:xfrm>
            <a:off x="1117582" y="12904277"/>
            <a:ext cx="24143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2pPr>
            <a:lvl3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3pPr>
            <a:lvl4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4pPr>
            <a:lvl5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5pPr>
            <a:lvl6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6pPr>
            <a:lvl7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7pPr>
            <a:lvl8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8pPr>
            <a:lvl9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9pPr>
          </a:lstStyle>
          <a:p>
            <a:fld id="{86CB4B4D-7CA3-9044-876B-883B54F867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B8C90-B1BD-196F-EA44-2548BAE2DC96}"/>
              </a:ext>
            </a:extLst>
          </p:cNvPr>
          <p:cNvSpPr txBox="1"/>
          <p:nvPr/>
        </p:nvSpPr>
        <p:spPr>
          <a:xfrm>
            <a:off x="2900701" y="2293090"/>
            <a:ext cx="1628667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+mj-lt"/>
              </a:rPr>
              <a:t>Objectif: </a:t>
            </a:r>
            <a:r>
              <a:rPr lang="en-US" sz="4400" err="1">
                <a:solidFill>
                  <a:srgbClr val="000000"/>
                </a:solidFill>
                <a:latin typeface="+mj-lt"/>
              </a:rPr>
              <a:t>Sélectionner</a:t>
            </a:r>
            <a:r>
              <a:rPr lang="en-US" sz="4400">
                <a:solidFill>
                  <a:srgbClr val="000000"/>
                </a:solidFill>
                <a:latin typeface="+mj-lt"/>
              </a:rPr>
              <a:t> le </a:t>
            </a:r>
            <a:r>
              <a:rPr lang="en-US" sz="4400" err="1">
                <a:solidFill>
                  <a:srgbClr val="000000"/>
                </a:solidFill>
                <a:latin typeface="+mj-lt"/>
              </a:rPr>
              <a:t>meilleur</a:t>
            </a:r>
            <a:r>
              <a:rPr lang="en-US" sz="4400">
                <a:solidFill>
                  <a:srgbClr val="000000"/>
                </a:solidFill>
                <a:latin typeface="+mj-lt"/>
              </a:rPr>
              <a:t> PA pour 2,4 GHz.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D9C87-D534-B6DE-4942-E8F38A941B4A}"/>
              </a:ext>
            </a:extLst>
          </p:cNvPr>
          <p:cNvSpPr txBox="1"/>
          <p:nvPr/>
        </p:nvSpPr>
        <p:spPr>
          <a:xfrm>
            <a:off x="2901363" y="3159006"/>
            <a:ext cx="22080747" cy="2749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err="1">
                <a:solidFill>
                  <a:srgbClr val="000000"/>
                </a:solidFill>
                <a:latin typeface="Helvetica Neue"/>
              </a:rPr>
              <a:t>Caractéristiques</a:t>
            </a:r>
            <a:r>
              <a:rPr lang="en-US" sz="4400">
                <a:solidFill>
                  <a:srgbClr val="000000"/>
                </a:solidFill>
                <a:latin typeface="Helvetica Neue"/>
              </a:rPr>
              <a:t> à </a:t>
            </a:r>
            <a:r>
              <a:rPr lang="en-US" sz="4400" err="1">
                <a:solidFill>
                  <a:srgbClr val="000000"/>
                </a:solidFill>
                <a:latin typeface="Helvetica Neue"/>
              </a:rPr>
              <a:t>relever</a:t>
            </a:r>
            <a:r>
              <a:rPr lang="en-US" sz="4400">
                <a:solidFill>
                  <a:srgbClr val="000000"/>
                </a:solidFill>
                <a:latin typeface="Helvetica Neue"/>
              </a:rPr>
              <a:t>: </a:t>
            </a:r>
          </a:p>
          <a:p>
            <a:r>
              <a:rPr lang="en-US" sz="3200">
                <a:solidFill>
                  <a:srgbClr val="000000"/>
                </a:solidFill>
                <a:latin typeface="Helvetica Neue"/>
              </a:rPr>
              <a:t>- Gain (dB) </a:t>
            </a:r>
          </a:p>
          <a:p>
            <a:r>
              <a:rPr lang="en-US" sz="3200">
                <a:solidFill>
                  <a:srgbClr val="000000"/>
                </a:solidFill>
                <a:latin typeface="Helvetica Neue"/>
              </a:rPr>
              <a:t>- </a:t>
            </a:r>
            <a:r>
              <a:rPr lang="en-US" sz="3200" err="1">
                <a:solidFill>
                  <a:srgbClr val="000000"/>
                </a:solidFill>
                <a:latin typeface="Helvetica Neue"/>
              </a:rPr>
              <a:t>Facteur</a:t>
            </a:r>
            <a:r>
              <a:rPr lang="en-US" sz="3200">
                <a:solidFill>
                  <a:srgbClr val="000000"/>
                </a:solidFill>
                <a:latin typeface="Helvetica Neue"/>
              </a:rPr>
              <a:t> de Bruit (dB) </a:t>
            </a:r>
          </a:p>
          <a:p>
            <a:r>
              <a:rPr lang="en-US" sz="3200">
                <a:solidFill>
                  <a:srgbClr val="000000"/>
                </a:solidFill>
                <a:latin typeface="Helvetica Neue"/>
              </a:rPr>
              <a:t>- Point </a:t>
            </a:r>
            <a:r>
              <a:rPr lang="en-US" sz="3200" err="1">
                <a:solidFill>
                  <a:srgbClr val="000000"/>
                </a:solidFill>
                <a:latin typeface="Helvetica Neue"/>
              </a:rPr>
              <a:t>d'Interception</a:t>
            </a:r>
            <a:r>
              <a:rPr lang="en-US" sz="3200">
                <a:solidFill>
                  <a:srgbClr val="000000"/>
                </a:solidFill>
                <a:latin typeface="Helvetica Neue"/>
              </a:rPr>
              <a:t> du </a:t>
            </a:r>
            <a:r>
              <a:rPr lang="en-US" sz="3200" err="1">
                <a:solidFill>
                  <a:srgbClr val="000000"/>
                </a:solidFill>
                <a:latin typeface="Helvetica Neue"/>
              </a:rPr>
              <a:t>Troisième</a:t>
            </a:r>
            <a:r>
              <a:rPr lang="en-US" sz="3200">
                <a:solidFill>
                  <a:srgbClr val="000000"/>
                </a:solidFill>
                <a:latin typeface="Helvetica Neue"/>
              </a:rPr>
              <a:t> Ordre </a:t>
            </a:r>
            <a:r>
              <a:rPr lang="en-US" sz="3200" err="1">
                <a:solidFill>
                  <a:srgbClr val="000000"/>
                </a:solidFill>
                <a:latin typeface="Helvetica Neue"/>
              </a:rPr>
              <a:t>en</a:t>
            </a:r>
            <a:r>
              <a:rPr lang="en-US" sz="3200">
                <a:solidFill>
                  <a:srgbClr val="000000"/>
                </a:solidFill>
                <a:latin typeface="Helvetica Neue"/>
              </a:rPr>
              <a:t> Entrée (IIP3) (dBm) </a:t>
            </a:r>
          </a:p>
          <a:p>
            <a:r>
              <a:rPr lang="en-US" sz="3200">
                <a:solidFill>
                  <a:srgbClr val="000000"/>
                </a:solidFill>
                <a:latin typeface="Helvetica Neue"/>
              </a:rPr>
              <a:t>- </a:t>
            </a:r>
            <a:r>
              <a:rPr lang="en-US" sz="3200" err="1">
                <a:solidFill>
                  <a:srgbClr val="000000"/>
                </a:solidFill>
                <a:latin typeface="Helvetica Neue"/>
              </a:rPr>
              <a:t>Consommation</a:t>
            </a:r>
            <a:r>
              <a:rPr lang="en-US" sz="320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Helvetica Neue"/>
              </a:rPr>
              <a:t>énergétique</a:t>
            </a:r>
            <a:r>
              <a:rPr lang="en-US" sz="3200">
                <a:solidFill>
                  <a:srgbClr val="000000"/>
                </a:solidFill>
                <a:latin typeface="Helvetica Neue"/>
              </a:rPr>
              <a:t> (W)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FEE06B-492E-625E-879A-52F08345EA8B}"/>
              </a:ext>
            </a:extLst>
          </p:cNvPr>
          <p:cNvSpPr txBox="1"/>
          <p:nvPr/>
        </p:nvSpPr>
        <p:spPr>
          <a:xfrm>
            <a:off x="2900701" y="6166856"/>
            <a:ext cx="12505426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err="1">
                <a:solidFill>
                  <a:srgbClr val="000000"/>
                </a:solidFill>
                <a:latin typeface="Helvetica Neue"/>
              </a:rPr>
              <a:t>Critères</a:t>
            </a:r>
            <a:r>
              <a:rPr lang="en-US" sz="4400">
                <a:solidFill>
                  <a:srgbClr val="000000"/>
                </a:solidFill>
                <a:latin typeface="Helvetica Neue"/>
              </a:rPr>
              <a:t>: P</a:t>
            </a:r>
            <a:r>
              <a:rPr lang="en-US" sz="4400" baseline="-25000">
                <a:solidFill>
                  <a:srgbClr val="000000"/>
                </a:solidFill>
                <a:latin typeface="Helvetica Neue"/>
              </a:rPr>
              <a:t>out</a:t>
            </a:r>
            <a:r>
              <a:rPr lang="en-US" sz="4400">
                <a:solidFill>
                  <a:srgbClr val="000000"/>
                </a:solidFill>
                <a:latin typeface="Helvetica Neue"/>
              </a:rPr>
              <a:t> ≥ 20 dBm, ACPR ≥ 45 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12C5FC-2E22-9931-F0A8-D0A0A6B925C3}"/>
              </a:ext>
            </a:extLst>
          </p:cNvPr>
          <p:cNvSpPr txBox="1"/>
          <p:nvPr/>
        </p:nvSpPr>
        <p:spPr>
          <a:xfrm>
            <a:off x="2896280" y="12051594"/>
            <a:ext cx="19610429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Helvetica Neue"/>
              </a:rPr>
              <a:t>Choix final: ADL5606 </a:t>
            </a:r>
          </a:p>
          <a:p>
            <a:r>
              <a:rPr lang="en-US" sz="4400">
                <a:solidFill>
                  <a:srgbClr val="000000"/>
                </a:solidFill>
                <a:latin typeface="Helvetica Neue"/>
              </a:rPr>
              <a:t>PA </a:t>
            </a:r>
            <a:r>
              <a:rPr lang="en-US" sz="4400" err="1">
                <a:solidFill>
                  <a:srgbClr val="000000"/>
                </a:solidFill>
                <a:latin typeface="Helvetica Neue"/>
              </a:rPr>
              <a:t>surdimensionné</a:t>
            </a:r>
            <a:r>
              <a:rPr lang="en-US" sz="4400">
                <a:solidFill>
                  <a:srgbClr val="000000"/>
                </a:solidFill>
                <a:latin typeface="Helvetica Neue"/>
              </a:rPr>
              <a:t> pour </a:t>
            </a:r>
            <a:r>
              <a:rPr lang="en-US" sz="4400" err="1">
                <a:solidFill>
                  <a:srgbClr val="000000"/>
                </a:solidFill>
                <a:latin typeface="Helvetica Neue"/>
              </a:rPr>
              <a:t>notre</a:t>
            </a:r>
            <a:r>
              <a:rPr lang="en-US" sz="4400">
                <a:solidFill>
                  <a:srgbClr val="000000"/>
                </a:solidFill>
                <a:latin typeface="Helvetica Neue"/>
              </a:rPr>
              <a:t> usage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7FD850-D9D5-2852-280D-0EE74BBFBC96}"/>
              </a:ext>
            </a:extLst>
          </p:cNvPr>
          <p:cNvSpPr txBox="1"/>
          <p:nvPr/>
        </p:nvSpPr>
        <p:spPr>
          <a:xfrm>
            <a:off x="9187957" y="11422910"/>
            <a:ext cx="902212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i="1" err="1">
                <a:latin typeface="Helvetica Neue"/>
              </a:rPr>
              <a:t>Caractéristiques</a:t>
            </a:r>
            <a:r>
              <a:rPr lang="en-US" sz="3200" i="1">
                <a:latin typeface="Helvetica Neue"/>
              </a:rPr>
              <a:t> des </a:t>
            </a:r>
            <a:r>
              <a:rPr lang="en-US" sz="3200" i="1" err="1">
                <a:latin typeface="Helvetica Neue"/>
              </a:rPr>
              <a:t>amplificateurs</a:t>
            </a:r>
            <a:r>
              <a:rPr lang="en-US" sz="3200" i="1">
                <a:latin typeface="Helvetica Neue"/>
              </a:rPr>
              <a:t> de puissance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0A4F1E-1EB7-9742-353D-542A8D6C7555}"/>
              </a:ext>
            </a:extLst>
          </p:cNvPr>
          <p:cNvSpPr txBox="1"/>
          <p:nvPr/>
        </p:nvSpPr>
        <p:spPr>
          <a:xfrm>
            <a:off x="16285184" y="6166721"/>
            <a:ext cx="715035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0000"/>
                </a:solidFill>
                <a:latin typeface="Helvetica Neue"/>
              </a:rPr>
              <a:t>↗</a:t>
            </a:r>
            <a:r>
              <a:rPr lang="en-US" sz="4400" err="1">
                <a:solidFill>
                  <a:srgbClr val="000000"/>
                </a:solidFill>
                <a:latin typeface="Helvetica Neue"/>
              </a:rPr>
              <a:t>V</a:t>
            </a:r>
            <a:r>
              <a:rPr lang="en-US" sz="4400" baseline="-25000" err="1">
                <a:solidFill>
                  <a:srgbClr val="000000"/>
                </a:solidFill>
                <a:latin typeface="Helvetica Neue"/>
              </a:rPr>
              <a:t>ref</a:t>
            </a:r>
            <a:r>
              <a:rPr lang="en-US" sz="4400" baseline="-2500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4400">
                <a:solidFill>
                  <a:srgbClr val="000000"/>
                </a:solidFill>
                <a:latin typeface="Helvetica Neue"/>
              </a:rPr>
              <a:t>↗P</a:t>
            </a:r>
            <a:r>
              <a:rPr lang="en-US" sz="4400" baseline="-25000">
                <a:solidFill>
                  <a:srgbClr val="000000"/>
                </a:solidFill>
                <a:latin typeface="Helvetica Neue"/>
              </a:rPr>
              <a:t>out</a:t>
            </a:r>
            <a:r>
              <a:rPr lang="en-US" sz="4400">
                <a:solidFill>
                  <a:srgbClr val="000000"/>
                </a:solidFill>
                <a:latin typeface="Helvetica Neue"/>
              </a:rPr>
              <a:t> ↘ ACPR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60CF9E3-4AF6-4F98-6278-76C5E8B26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05045"/>
              </p:ext>
            </p:extLst>
          </p:nvPr>
        </p:nvGraphicFramePr>
        <p:xfrm>
          <a:off x="3648953" y="7128028"/>
          <a:ext cx="20100130" cy="417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128">
                  <a:extLst>
                    <a:ext uri="{9D8B030D-6E8A-4147-A177-3AD203B41FA5}">
                      <a16:colId xmlns:a16="http://schemas.microsoft.com/office/drawing/2014/main" val="624698219"/>
                    </a:ext>
                  </a:extLst>
                </a:gridCol>
                <a:gridCol w="3120496">
                  <a:extLst>
                    <a:ext uri="{9D8B030D-6E8A-4147-A177-3AD203B41FA5}">
                      <a16:colId xmlns:a16="http://schemas.microsoft.com/office/drawing/2014/main" val="1569729547"/>
                    </a:ext>
                  </a:extLst>
                </a:gridCol>
                <a:gridCol w="3375809">
                  <a:extLst>
                    <a:ext uri="{9D8B030D-6E8A-4147-A177-3AD203B41FA5}">
                      <a16:colId xmlns:a16="http://schemas.microsoft.com/office/drawing/2014/main" val="2997014478"/>
                    </a:ext>
                  </a:extLst>
                </a:gridCol>
                <a:gridCol w="3262337">
                  <a:extLst>
                    <a:ext uri="{9D8B030D-6E8A-4147-A177-3AD203B41FA5}">
                      <a16:colId xmlns:a16="http://schemas.microsoft.com/office/drawing/2014/main" val="3972536627"/>
                    </a:ext>
                  </a:extLst>
                </a:gridCol>
                <a:gridCol w="6269360">
                  <a:extLst>
                    <a:ext uri="{9D8B030D-6E8A-4147-A177-3AD203B41FA5}">
                      <a16:colId xmlns:a16="http://schemas.microsoft.com/office/drawing/2014/main" val="1083865441"/>
                    </a:ext>
                  </a:extLst>
                </a:gridCol>
              </a:tblGrid>
              <a:tr h="865228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Nom du produit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  <a:r>
                        <a:rPr lang="en-US" baseline="-25000"/>
                        <a:t>ref,ADC</a:t>
                      </a:r>
                      <a:r>
                        <a:rPr lang="en-US"/>
                        <a:t>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  <a:r>
                        <a:rPr lang="en-US" baseline="-25000"/>
                        <a:t>out,TX</a:t>
                      </a:r>
                      <a:r>
                        <a:rPr lang="en-US"/>
                        <a:t> (dBm)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ACPR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Consommation énergétique (W)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ZX60-V62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26.9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5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ZX60-V63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9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ZHL-42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40.97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51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RFLUPA05M06G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46.96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C000"/>
                          </a:solidFill>
                        </a:rPr>
                        <a:t>3.36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6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ADL5606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8806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FDE44-D33D-DADE-0FC1-0F2576F4729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2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3407D-DD41-A045-6352-D49D26DA52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"/>
          </p:nvPr>
        </p:nvSpPr>
        <p:spPr>
          <a:xfrm>
            <a:off x="10774395" y="12799994"/>
            <a:ext cx="594594" cy="582775"/>
          </a:xfrm>
        </p:spPr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sp>
        <p:nvSpPr>
          <p:cNvPr id="3" name="Titre de diapositive">
            <a:extLst>
              <a:ext uri="{FF2B5EF4-FFF2-40B4-BE49-F238E27FC236}">
                <a16:creationId xmlns:a16="http://schemas.microsoft.com/office/drawing/2014/main" id="{EE7BF81B-6100-E53B-040C-43A72E132C03}"/>
              </a:ext>
            </a:extLst>
          </p:cNvPr>
          <p:cNvSpPr txBox="1">
            <a:spLocks/>
          </p:cNvSpPr>
          <p:nvPr/>
        </p:nvSpPr>
        <p:spPr>
          <a:xfrm>
            <a:off x="3009204" y="859431"/>
            <a:ext cx="19970065" cy="102900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fr-FR" sz="6000"/>
              <a:t>D2.3 Détermination du gain de L</a:t>
            </a:r>
            <a:r>
              <a:rPr lang="en-US" sz="6000"/>
              <a:t>NA et d’amplificateur BB</a:t>
            </a:r>
            <a:endParaRPr lang="fr-FR" sz="6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B6FB9-FC80-DF72-749D-1AC254FD02EE}"/>
              </a:ext>
            </a:extLst>
          </p:cNvPr>
          <p:cNvSpPr txBox="1"/>
          <p:nvPr/>
        </p:nvSpPr>
        <p:spPr>
          <a:xfrm>
            <a:off x="3180522" y="2287608"/>
            <a:ext cx="20414973" cy="4226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u="sng">
                <a:solidFill>
                  <a:srgbClr val="000000"/>
                </a:solidFill>
                <a:latin typeface="+mn-lt"/>
              </a:rPr>
              <a:t>Optimisation du recepteur</a:t>
            </a:r>
            <a:r>
              <a:rPr kumimoji="0" lang="en-US" sz="400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DINOT-Regular"/>
                <a:cs typeface="DINOT-Regular"/>
                <a:sym typeface="DINOT-Regular"/>
              </a:rPr>
              <a:t>:</a:t>
            </a:r>
          </a:p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i="0" u="sng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DINOT-Regular"/>
              <a:cs typeface="DINOT-Regular"/>
              <a:sym typeface="DINOT-Regular"/>
            </a:endParaRPr>
          </a:p>
          <a:p>
            <a:pPr marL="571500" marR="0" indent="-571500" algn="l" defTabSz="2438337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>
                <a:solidFill>
                  <a:srgbClr val="000000"/>
                </a:solidFill>
                <a:latin typeface="+mn-lt"/>
              </a:rPr>
              <a:t>SNR du signal de sortie &gt; 10 dB pour une distance de 1.4m </a:t>
            </a:r>
            <a:r>
              <a:rPr lang="fr-FR" sz="3600">
                <a:solidFill>
                  <a:srgbClr val="000000"/>
                </a:solidFill>
                <a:latin typeface="+mn-lt"/>
              </a:rPr>
              <a:t>à 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1400m  </a:t>
            </a:r>
          </a:p>
          <a:p>
            <a:pPr marL="571500" marR="0" indent="-571500" algn="l" defTabSz="2438337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DINOT-Regular"/>
                <a:cs typeface="DINOT-Regular"/>
                <a:sym typeface="DINOT-Regular"/>
              </a:rPr>
              <a:t>Assurer la pleine échelle du signal d'entrée au CAN =&gt; </a:t>
            </a:r>
            <a:r>
              <a:rPr kumimoji="0" lang="fr-FR" sz="3600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n-lt"/>
                <a:ea typeface="DINOT-Regular"/>
                <a:cs typeface="DINOT-Regular"/>
                <a:sym typeface="DINOT-Regular"/>
              </a:rPr>
              <a:t>Déterminer les 2 gains</a:t>
            </a:r>
          </a:p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DINOT-Regular"/>
              <a:cs typeface="DINOT-Regular"/>
              <a:sym typeface="DINOT-Regular"/>
            </a:endParaRPr>
          </a:p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DINOT-Regular"/>
                <a:cs typeface="DINOT-Regular"/>
                <a:sym typeface="DINOT-Regular"/>
              </a:rPr>
              <a:t>Architecture du recepteur:</a:t>
            </a:r>
            <a:endParaRPr kumimoji="0" lang="fr-FR" sz="4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DINOT-Regular"/>
              <a:cs typeface="DINOT-Regular"/>
              <a:sym typeface="DINOT-Regula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A1514-5EB4-B634-9A6E-F5021C1D6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52" b="6968"/>
          <a:stretch/>
        </p:blipFill>
        <p:spPr>
          <a:xfrm>
            <a:off x="5883726" y="6836516"/>
            <a:ext cx="13875266" cy="6464367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8D18FA6-D464-1DB9-9703-ED35D5246694}"/>
              </a:ext>
            </a:extLst>
          </p:cNvPr>
          <p:cNvCxnSpPr>
            <a:cxnSpLocks/>
          </p:cNvCxnSpPr>
          <p:nvPr/>
        </p:nvCxnSpPr>
        <p:spPr>
          <a:xfrm rot="5400000">
            <a:off x="9183070" y="5427455"/>
            <a:ext cx="2425148" cy="1946691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FECA54D-B952-9FB7-12FC-4BCB0F0C914D}"/>
              </a:ext>
            </a:extLst>
          </p:cNvPr>
          <p:cNvSpPr>
            <a:spLocks/>
          </p:cNvSpPr>
          <p:nvPr/>
        </p:nvSpPr>
        <p:spPr>
          <a:xfrm>
            <a:off x="9651134" y="7190001"/>
            <a:ext cx="871333" cy="974035"/>
          </a:xfrm>
          <a:prstGeom prst="ellipse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500" b="0" i="0" u="none" strike="noStrike" cap="none" spc="0" normalizeH="0" baseline="0">
              <a:ln>
                <a:noFill/>
              </a:ln>
              <a:solidFill>
                <a:srgbClr val="BF1238"/>
              </a:solidFill>
              <a:effectLst/>
              <a:uFillTx/>
              <a:latin typeface="DINOT-Medium"/>
              <a:ea typeface="DINOT-Medium"/>
              <a:cs typeface="DINOT-Medium"/>
              <a:sym typeface="DINOT-Medium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5D1E14-B042-B981-60D5-660EA1A80D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405653" y="8468215"/>
            <a:ext cx="1570382" cy="1530626"/>
          </a:xfrm>
          <a:prstGeom prst="ellipse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500" b="0" i="0" u="none" strike="noStrike" cap="none" spc="0" normalizeH="0" baseline="0">
              <a:ln>
                <a:noFill/>
              </a:ln>
              <a:solidFill>
                <a:srgbClr val="BF1238"/>
              </a:solidFill>
              <a:effectLst/>
              <a:uFillTx/>
              <a:latin typeface="DINOT-Medium"/>
              <a:ea typeface="DINOT-Medium"/>
              <a:cs typeface="DINOT-Medium"/>
              <a:sym typeface="DINOT-Medium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F6D69F-2B39-80D7-EF08-38920BB610F1}"/>
              </a:ext>
            </a:extLst>
          </p:cNvPr>
          <p:cNvCxnSpPr>
            <a:cxnSpLocks/>
          </p:cNvCxnSpPr>
          <p:nvPr/>
        </p:nvCxnSpPr>
        <p:spPr>
          <a:xfrm flipH="1">
            <a:off x="19043373" y="6400800"/>
            <a:ext cx="715619" cy="659418"/>
          </a:xfrm>
          <a:prstGeom prst="straightConnector1">
            <a:avLst/>
          </a:prstGeom>
          <a:noFill/>
          <a:ln w="3810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0C6422-D5CB-E2DA-573F-DC832A2A7AE3}"/>
              </a:ext>
            </a:extLst>
          </p:cNvPr>
          <p:cNvSpPr txBox="1"/>
          <p:nvPr/>
        </p:nvSpPr>
        <p:spPr>
          <a:xfrm>
            <a:off x="18994610" y="5724446"/>
            <a:ext cx="538939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DINOT-Regular"/>
                <a:cs typeface="DINOT-Regular"/>
                <a:sym typeface="DINOT-Regular"/>
              </a:rPr>
              <a:t>P</a:t>
            </a:r>
            <a:r>
              <a:rPr lang="fr-FR" sz="3200">
                <a:solidFill>
                  <a:srgbClr val="000000"/>
                </a:solidFill>
                <a:latin typeface="+mn-lt"/>
              </a:rPr>
              <a:t>reçu = Pémis </a:t>
            </a:r>
            <a:r>
              <a:rPr lang="en-US" sz="3200">
                <a:solidFill>
                  <a:srgbClr val="000000"/>
                </a:solidFill>
                <a:latin typeface="+mn-lt"/>
              </a:rPr>
              <a:t>– Att(1.4m)</a:t>
            </a:r>
          </a:p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>
                <a:solidFill>
                  <a:srgbClr val="000000"/>
                </a:solidFill>
                <a:latin typeface="+mn-lt"/>
              </a:rPr>
              <a:t>          =  25 – 43</a:t>
            </a:r>
          </a:p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>
                <a:solidFill>
                  <a:srgbClr val="000000"/>
                </a:solidFill>
                <a:latin typeface="+mn-lt"/>
              </a:rPr>
              <a:t>          =  -18 dBm </a:t>
            </a:r>
          </a:p>
        </p:txBody>
      </p:sp>
      <p:sp>
        <p:nvSpPr>
          <p:cNvPr id="4" name="Numéro de diapositive">
            <a:extLst>
              <a:ext uri="{FF2B5EF4-FFF2-40B4-BE49-F238E27FC236}">
                <a16:creationId xmlns:a16="http://schemas.microsoft.com/office/drawing/2014/main" id="{D28CD033-6222-DCB0-5E4E-B5E823EF7AD2}"/>
              </a:ext>
            </a:extLst>
          </p:cNvPr>
          <p:cNvSpPr txBox="1">
            <a:spLocks/>
          </p:cNvSpPr>
          <p:nvPr/>
        </p:nvSpPr>
        <p:spPr>
          <a:xfrm>
            <a:off x="1058763" y="12885508"/>
            <a:ext cx="35907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2pPr>
            <a:lvl3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3pPr>
            <a:lvl4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4pPr>
            <a:lvl5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5pPr>
            <a:lvl6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6pPr>
            <a:lvl7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7pPr>
            <a:lvl8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8pPr>
            <a:lvl9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9pPr>
          </a:lstStyle>
          <a:p>
            <a:r>
              <a:rPr lang="en-U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099453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5352D4-D649-0F7B-2D57-8795A4C19DC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sp>
        <p:nvSpPr>
          <p:cNvPr id="3" name="Titre de diapositive">
            <a:extLst>
              <a:ext uri="{FF2B5EF4-FFF2-40B4-BE49-F238E27FC236}">
                <a16:creationId xmlns:a16="http://schemas.microsoft.com/office/drawing/2014/main" id="{28F1EC2E-2E0D-4361-58E4-9CEAE54B6198}"/>
              </a:ext>
            </a:extLst>
          </p:cNvPr>
          <p:cNvSpPr txBox="1">
            <a:spLocks/>
          </p:cNvSpPr>
          <p:nvPr/>
        </p:nvSpPr>
        <p:spPr>
          <a:xfrm>
            <a:off x="2898197" y="757918"/>
            <a:ext cx="19970065" cy="102900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fr-FR" sz="6000"/>
              <a:t>D2.3 Détermination du gain de L</a:t>
            </a:r>
            <a:r>
              <a:rPr lang="en-US" sz="6000"/>
              <a:t>NA et d’amplificateur BB</a:t>
            </a:r>
            <a:endParaRPr lang="fr-FR" sz="6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568996-7D87-1FF5-407A-3474C59F0032}"/>
                  </a:ext>
                </a:extLst>
              </p:cNvPr>
              <p:cNvSpPr txBox="1"/>
              <p:nvPr/>
            </p:nvSpPr>
            <p:spPr>
              <a:xfrm>
                <a:off x="3071811" y="2294055"/>
                <a:ext cx="16283814" cy="9009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b="1">
                    <a:solidFill>
                      <a:srgbClr val="000000"/>
                    </a:solidFill>
                    <a:latin typeface="+mn-lt"/>
                  </a:rPr>
                  <a:t>Pour calculer le gain total nécessité:</a:t>
                </a:r>
              </a:p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DINOT-Regular"/>
                  <a:cs typeface="DINOT-Regular"/>
                  <a:sym typeface="DINOT-Regular"/>
                </a:endParaRPr>
              </a:p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DINOT-Regular"/>
                    <a:cs typeface="DINOT-Regular"/>
                    <a:sym typeface="DINOT-Regular"/>
                  </a:rPr>
                  <a:t>Pre</a:t>
                </a:r>
                <a:r>
                  <a:rPr kumimoji="0" lang="fr-FR" sz="36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DINOT-Regular"/>
                    <a:cs typeface="DINOT-Regular"/>
                    <a:sym typeface="DINOT-Regular"/>
                  </a:rPr>
                  <a:t>çu = -18dBm</a:t>
                </a:r>
              </a:p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36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DINOT-Regular"/>
                    <a:cs typeface="DINOT-Regular"/>
                    <a:sym typeface="DINOT-Regular"/>
                  </a:rPr>
                  <a:t> </a:t>
                </a:r>
              </a:p>
              <a:p>
                <a:r>
                  <a:rPr kumimoji="0" lang="fr-FR" sz="36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DINOT-Regular"/>
                    <a:cs typeface="DINOT-Regular"/>
                    <a:sym typeface="DINOT-Regular"/>
                  </a:rPr>
                  <a:t>1. 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</m:ctrlPr>
                      </m:sSubPr>
                      <m:e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  <m:t>𝑉</m:t>
                        </m:r>
                      </m:e>
                      <m:sub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  <m:t>𝑟𝑚𝑠</m:t>
                        </m:r>
                      </m:sub>
                    </m:sSub>
                  </m:oMath>
                </a14:m>
                <a:r>
                  <a:rPr kumimoji="0" lang="fr-FR" sz="36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DINOT-Regular"/>
                    <a:cs typeface="DINOT-Regular"/>
                    <a:sym typeface="DINOT-Regular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  <m:r>
                      <a:rPr lang="en-US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fr-FR" sz="36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DINOT-Regular"/>
                    <a:cs typeface="DINOT-Regular"/>
                    <a:sym typeface="DINOT-Regular"/>
                  </a:rPr>
                  <a:t>du </a:t>
                </a:r>
                <a:r>
                  <a:rPr lang="fr-FR" sz="3600">
                    <a:solidFill>
                      <a:srgbClr val="000000"/>
                    </a:solidFill>
                    <a:latin typeface="+mn-lt"/>
                  </a:rPr>
                  <a:t>signal reçu:</a:t>
                </a:r>
              </a:p>
              <a:p>
                <a:pPr marL="742950" indent="-742950">
                  <a:buAutoNum type="arabicPeriod"/>
                </a:pPr>
                <a:endParaRPr lang="fr-FR" sz="3600">
                  <a:solidFill>
                    <a:srgbClr val="000000"/>
                  </a:solidFill>
                  <a:latin typeface="+mn-lt"/>
                </a:endParaRPr>
              </a:p>
              <a:p>
                <a:pPr marL="742950" indent="-742950">
                  <a:buAutoNum type="arabicPeriod"/>
                </a:pPr>
                <a:endParaRPr lang="fr-FR" sz="3600">
                  <a:solidFill>
                    <a:srgbClr val="000000"/>
                  </a:solidFill>
                  <a:latin typeface="+mn-lt"/>
                </a:endParaRPr>
              </a:p>
              <a:p>
                <a:endParaRPr kumimoji="0" lang="fr-FR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DINOT-Regular"/>
                  <a:cs typeface="DINOT-Regular"/>
                  <a:sym typeface="DINOT-Regular"/>
                </a:endParaRPr>
              </a:p>
              <a:p>
                <a:endParaRPr lang="fr-FR" sz="3600">
                  <a:solidFill>
                    <a:srgbClr val="000000"/>
                  </a:solidFill>
                  <a:latin typeface="+mn-lt"/>
                </a:endParaRPr>
              </a:p>
              <a:p>
                <a:endParaRPr kumimoji="0" lang="fr-FR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DINOT-Regular"/>
                  <a:cs typeface="DINOT-Regular"/>
                  <a:sym typeface="DINOT-Regular"/>
                </a:endParaRPr>
              </a:p>
              <a:p>
                <a:r>
                  <a:rPr kumimoji="0" lang="fr-FR" sz="36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DINOT-Regular"/>
                    <a:cs typeface="DINOT-Regular"/>
                    <a:sym typeface="DINOT-Regular"/>
                  </a:rPr>
                  <a:t>2. Calculer gain total pour atteindre la PE du CAN</a:t>
                </a:r>
              </a:p>
              <a:p>
                <a:endParaRPr lang="fr-FR" sz="3600">
                  <a:solidFill>
                    <a:srgbClr val="000000"/>
                  </a:solidFill>
                  <a:latin typeface="+mn-lt"/>
                </a:endParaRPr>
              </a:p>
              <a:p>
                <a:endParaRPr kumimoji="0" lang="fr-FR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DINOT-Regular"/>
                  <a:cs typeface="DINOT-Regular"/>
                  <a:sym typeface="DINOT-Regular"/>
                </a:endParaRPr>
              </a:p>
              <a:p>
                <a:endParaRPr kumimoji="0" lang="fr-FR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DINOT-Regular"/>
                  <a:cs typeface="DINOT-Regular"/>
                  <a:sym typeface="DINOT-Regular"/>
                </a:endParaRPr>
              </a:p>
              <a:p>
                <a:r>
                  <a:rPr lang="fr-FR" sz="3600">
                    <a:solidFill>
                      <a:srgbClr val="000000"/>
                    </a:solidFill>
                    <a:latin typeface="+mn-lt"/>
                  </a:rPr>
                  <a:t>3. Calculer gain pour amplificateur BB </a:t>
                </a:r>
              </a:p>
              <a:p>
                <a:r>
                  <a:rPr lang="fr-FR" sz="3600">
                    <a:solidFill>
                      <a:srgbClr val="000000"/>
                    </a:solidFill>
                    <a:latin typeface="+mn-lt"/>
                  </a:rPr>
                  <a:t>   (Gain de LNA fixé à 10 dB</a:t>
                </a:r>
                <a:r>
                  <a:rPr lang="en-US" sz="3600">
                    <a:solidFill>
                      <a:srgbClr val="000000"/>
                    </a:solidFill>
                    <a:latin typeface="+mn-lt"/>
                  </a:rPr>
                  <a:t>)</a:t>
                </a:r>
                <a:endParaRPr kumimoji="0" lang="fr-FR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DINOT-Regular"/>
                  <a:cs typeface="DINOT-Regular"/>
                  <a:sym typeface="DINOT-Regular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568996-7D87-1FF5-407A-3474C59F0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811" y="2294055"/>
                <a:ext cx="16283814" cy="9009326"/>
              </a:xfrm>
              <a:prstGeom prst="rect">
                <a:avLst/>
              </a:prstGeom>
              <a:blipFill>
                <a:blip r:embed="rId3"/>
                <a:stretch>
                  <a:fillRect l="-1385" t="-474" b="-203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8FBC78A-6D41-5A7D-BEBF-0DE81B63B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487" y="5332109"/>
            <a:ext cx="6003263" cy="12782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7DC7D2-7477-511E-8A91-7CF8E6349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874" y="6531595"/>
            <a:ext cx="4958838" cy="751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496E7B-4022-E21A-E887-FD0ED6A82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259" y="8744590"/>
            <a:ext cx="4523625" cy="751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89904A-0D30-EA31-7803-12B39C2152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0884" y="8563655"/>
            <a:ext cx="6226829" cy="11136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D858C1F-EDBB-E445-4971-BF99CE1D4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3715" y="11165885"/>
            <a:ext cx="7959738" cy="195056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957C65-D4FD-0BE2-EFF4-64015DB07C67}"/>
              </a:ext>
            </a:extLst>
          </p:cNvPr>
          <p:cNvSpPr/>
          <p:nvPr/>
        </p:nvSpPr>
        <p:spPr>
          <a:xfrm>
            <a:off x="11495313" y="11860805"/>
            <a:ext cx="1170687" cy="582775"/>
          </a:xfrm>
          <a:prstGeom prst="rightArrow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500" b="0" i="0" u="none" strike="noStrike" cap="none" spc="0" normalizeH="0" baseline="0">
              <a:ln>
                <a:noFill/>
              </a:ln>
              <a:solidFill>
                <a:srgbClr val="BF1238"/>
              </a:solidFill>
              <a:effectLst/>
              <a:uFillTx/>
              <a:latin typeface="DINOT-Medium"/>
              <a:ea typeface="DINOT-Medium"/>
              <a:cs typeface="DINOT-Medium"/>
              <a:sym typeface="DINOT-Medium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179BCB4-C779-79CD-7537-EEB3F9DD5E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8285" y="11778776"/>
            <a:ext cx="6845129" cy="7247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A63FDC-EDB5-95BB-27E1-7F6E89B6D309}"/>
                  </a:ext>
                </a:extLst>
              </p:cNvPr>
              <p:cNvSpPr txBox="1"/>
              <p:nvPr/>
            </p:nvSpPr>
            <p:spPr>
              <a:xfrm>
                <a:off x="15093725" y="12652004"/>
                <a:ext cx="2834247" cy="646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OT-Regular"/>
                        </a:rPr>
                        <m:t>=24.5 </m:t>
                      </m:r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OT-Regular"/>
                        </a:rPr>
                        <m:t>𝑑𝐵</m:t>
                      </m:r>
                    </m:oMath>
                  </m:oMathPara>
                </a14:m>
                <a:endParaRPr lang="fr-FR" sz="360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A63FDC-EDB5-95BB-27E1-7F6E89B6D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725" y="12652004"/>
                <a:ext cx="2834247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BE135F4-7D2A-9ED3-94C4-0D21C2BF5D63}"/>
              </a:ext>
            </a:extLst>
          </p:cNvPr>
          <p:cNvGrpSpPr/>
          <p:nvPr/>
        </p:nvGrpSpPr>
        <p:grpSpPr>
          <a:xfrm>
            <a:off x="13088285" y="2113732"/>
            <a:ext cx="10546968" cy="5017636"/>
            <a:chOff x="13991598" y="1695545"/>
            <a:chExt cx="9212371" cy="45945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B2B7905-E8FB-58D6-E20A-4DAF14654E73}"/>
                </a:ext>
              </a:extLst>
            </p:cNvPr>
            <p:cNvGrpSpPr/>
            <p:nvPr/>
          </p:nvGrpSpPr>
          <p:grpSpPr>
            <a:xfrm>
              <a:off x="13991598" y="2036885"/>
              <a:ext cx="9212371" cy="4253256"/>
              <a:chOff x="12972536" y="3339550"/>
              <a:chExt cx="10404296" cy="444275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9F8F2DA-393E-C111-0270-ED63B278DC3E}"/>
                  </a:ext>
                </a:extLst>
              </p:cNvPr>
              <p:cNvPicPr/>
              <p:nvPr/>
            </p:nvPicPr>
            <p:blipFill rotWithShape="1">
              <a:blip r:embed="rId11"/>
              <a:srcRect l="16390" t="7951" b="26704"/>
              <a:stretch/>
            </p:blipFill>
            <p:spPr>
              <a:xfrm>
                <a:off x="12972536" y="3339550"/>
                <a:ext cx="10404296" cy="4442754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AF45528-6A01-5612-0BCE-E2DC1D90906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302647" y="3751062"/>
                <a:ext cx="784953" cy="68179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fr-FR" sz="5500" b="0" i="0" u="none" strike="noStrike" cap="none" spc="0" normalizeH="0" baseline="0">
                  <a:ln>
                    <a:noFill/>
                  </a:ln>
                  <a:solidFill>
                    <a:srgbClr val="BF1238"/>
                  </a:solidFill>
                  <a:effectLst/>
                  <a:uFillTx/>
                  <a:latin typeface="DINOT-Medium"/>
                  <a:ea typeface="DINOT-Medium"/>
                  <a:cs typeface="DINOT-Medium"/>
                  <a:sym typeface="DINOT-Medium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8938641-541E-B48D-A866-E023456C9661}"/>
                  </a:ext>
                </a:extLst>
              </p:cNvPr>
              <p:cNvSpPr/>
              <p:nvPr/>
            </p:nvSpPr>
            <p:spPr>
              <a:xfrm>
                <a:off x="19580088" y="4701209"/>
                <a:ext cx="1272208" cy="1500808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fr-FR" sz="5500" b="0" i="0" u="none" strike="noStrike" cap="none" spc="0" normalizeH="0" baseline="0">
                  <a:ln>
                    <a:noFill/>
                  </a:ln>
                  <a:solidFill>
                    <a:srgbClr val="BF1238"/>
                  </a:solidFill>
                  <a:effectLst/>
                  <a:uFillTx/>
                  <a:latin typeface="DINOT-Medium"/>
                  <a:ea typeface="DINOT-Medium"/>
                  <a:cs typeface="DINOT-Medium"/>
                  <a:sym typeface="DINOT-Medium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216838-65C5-7856-FD6A-C850E3F3760F}"/>
                </a:ext>
              </a:extLst>
            </p:cNvPr>
            <p:cNvSpPr txBox="1"/>
            <p:nvPr/>
          </p:nvSpPr>
          <p:spPr>
            <a:xfrm>
              <a:off x="19875341" y="4805805"/>
              <a:ext cx="2186609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FillTx/>
                  <a:latin typeface="DINOT-Regular"/>
                  <a:ea typeface="DINOT-Regular"/>
                  <a:cs typeface="DINOT-Regular"/>
                  <a:sym typeface="DINOT-Regular"/>
                </a:rPr>
                <a:t>10 dB</a:t>
              </a:r>
              <a:endParaRPr kumimoji="0" lang="fr-FR" sz="3600" b="0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AAEDCB-79CC-20A4-FF08-47B1B0A738F2}"/>
                </a:ext>
              </a:extLst>
            </p:cNvPr>
            <p:cNvSpPr txBox="1"/>
            <p:nvPr/>
          </p:nvSpPr>
          <p:spPr>
            <a:xfrm>
              <a:off x="14862278" y="1695545"/>
              <a:ext cx="2186609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uFillTx/>
                  <a:latin typeface="DINOT-Regular"/>
                  <a:ea typeface="DINOT-Regular"/>
                  <a:cs typeface="DINOT-Regular"/>
                  <a:sym typeface="DINOT-Regular"/>
                </a:rPr>
                <a:t>24.5 dB</a:t>
              </a:r>
              <a:endParaRPr kumimoji="0" lang="fr-FR" sz="3600" b="0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endParaRPr>
            </a:p>
          </p:txBody>
        </p:sp>
      </p:grp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52EB446-4BEE-FCD3-EFE7-1685678DD364}"/>
              </a:ext>
            </a:extLst>
          </p:cNvPr>
          <p:cNvCxnSpPr>
            <a:cxnSpLocks/>
          </p:cNvCxnSpPr>
          <p:nvPr/>
        </p:nvCxnSpPr>
        <p:spPr>
          <a:xfrm rot="5400000">
            <a:off x="21249215" y="6041134"/>
            <a:ext cx="2650856" cy="587238"/>
          </a:xfrm>
          <a:prstGeom prst="curvedConnector3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91D5FFE5-90AD-7406-9BCE-FF796387AC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37670" y="7727643"/>
            <a:ext cx="4867149" cy="381343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D00F22F-242E-471F-E146-4105B67149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1214" y="7967713"/>
            <a:ext cx="4239207" cy="3484117"/>
          </a:xfrm>
          <a:prstGeom prst="rect">
            <a:avLst/>
          </a:prstGeom>
        </p:spPr>
      </p:pic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48BF4A5-7D41-3B3A-E19B-4FA8B6B2A8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479404" y="5221526"/>
            <a:ext cx="4623303" cy="1046685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Numéro de diapositive">
            <a:extLst>
              <a:ext uri="{FF2B5EF4-FFF2-40B4-BE49-F238E27FC236}">
                <a16:creationId xmlns:a16="http://schemas.microsoft.com/office/drawing/2014/main" id="{8F7454E9-1AFA-7966-78BF-0A134B2A6D87}"/>
              </a:ext>
            </a:extLst>
          </p:cNvPr>
          <p:cNvSpPr txBox="1">
            <a:spLocks/>
          </p:cNvSpPr>
          <p:nvPr/>
        </p:nvSpPr>
        <p:spPr>
          <a:xfrm>
            <a:off x="1058763" y="12885508"/>
            <a:ext cx="35907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2pPr>
            <a:lvl3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3pPr>
            <a:lvl4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4pPr>
            <a:lvl5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5pPr>
            <a:lvl6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6pPr>
            <a:lvl7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7pPr>
            <a:lvl8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8pPr>
            <a:lvl9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9pPr>
          </a:lstStyle>
          <a:p>
            <a:r>
              <a:rPr lang="en-US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944292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61520B-0B7B-40AD-A9DF-4A48B2A29A0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sp>
        <p:nvSpPr>
          <p:cNvPr id="3" name="Titre de diapositive">
            <a:extLst>
              <a:ext uri="{FF2B5EF4-FFF2-40B4-BE49-F238E27FC236}">
                <a16:creationId xmlns:a16="http://schemas.microsoft.com/office/drawing/2014/main" id="{A95F9029-06A8-0F37-DF45-CD7537719B8B}"/>
              </a:ext>
            </a:extLst>
          </p:cNvPr>
          <p:cNvSpPr txBox="1">
            <a:spLocks/>
          </p:cNvSpPr>
          <p:nvPr/>
        </p:nvSpPr>
        <p:spPr>
          <a:xfrm>
            <a:off x="2898197" y="757918"/>
            <a:ext cx="19970065" cy="134917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fr-FR" sz="6000"/>
              <a:t>D2.4 Extra crédit</a:t>
            </a:r>
            <a:r>
              <a:rPr lang="en-US" sz="6000"/>
              <a:t>: BER vs. distance avec codage BCH </a:t>
            </a:r>
            <a:endParaRPr lang="fr-FR" sz="6000"/>
          </a:p>
        </p:txBody>
      </p:sp>
      <p:pic>
        <p:nvPicPr>
          <p:cNvPr id="5" name="Picture 4" descr="A graph of a line graph&#10;&#10;Description automatically generated">
            <a:extLst>
              <a:ext uri="{FF2B5EF4-FFF2-40B4-BE49-F238E27FC236}">
                <a16:creationId xmlns:a16="http://schemas.microsoft.com/office/drawing/2014/main" id="{52D1869A-B9D5-6471-A17B-6020DEA418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 r="6264"/>
          <a:stretch/>
        </p:blipFill>
        <p:spPr>
          <a:xfrm>
            <a:off x="2898197" y="2389121"/>
            <a:ext cx="12408953" cy="10205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C5C77-1943-5732-82D0-76A1D3F911A8}"/>
              </a:ext>
            </a:extLst>
          </p:cNvPr>
          <p:cNvSpPr txBox="1"/>
          <p:nvPr/>
        </p:nvSpPr>
        <p:spPr>
          <a:xfrm>
            <a:off x="15490084" y="3354501"/>
            <a:ext cx="8042433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>
                <a:solidFill>
                  <a:srgbClr val="000000"/>
                </a:solidFill>
                <a:latin typeface="+mn-lt"/>
              </a:rPr>
              <a:t>Codage de BCH qui corrige 1 erreur</a:t>
            </a:r>
          </a:p>
          <a:p>
            <a:pPr marL="571500" marR="0" indent="-57150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3600">
              <a:solidFill>
                <a:srgbClr val="000000"/>
              </a:solidFill>
              <a:latin typeface="+mn-lt"/>
            </a:endParaRPr>
          </a:p>
          <a:p>
            <a:pPr marL="571500" marR="0" indent="-57150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DINOT-Regular"/>
                <a:cs typeface="DINOT-Regular"/>
                <a:sym typeface="DINOT-Regular"/>
              </a:rPr>
              <a:t>Signal modul</a:t>
            </a:r>
            <a:r>
              <a:rPr lang="fr-FR" sz="3600">
                <a:solidFill>
                  <a:srgbClr val="000000"/>
                </a:solidFill>
                <a:latin typeface="+mn-lt"/>
              </a:rPr>
              <a:t>é en 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16-QAM transmis</a:t>
            </a:r>
          </a:p>
          <a:p>
            <a:pPr marL="571500" marR="0" indent="-57150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3600">
              <a:solidFill>
                <a:srgbClr val="000000"/>
              </a:solidFill>
              <a:latin typeface="+mn-lt"/>
            </a:endParaRPr>
          </a:p>
          <a:p>
            <a:pPr marL="571500" marR="0" indent="-57150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DINOT-Regular"/>
                <a:cs typeface="DINOT-Regular"/>
                <a:sym typeface="DINOT-Regular"/>
              </a:rPr>
              <a:t>Synchronization des s</a:t>
            </a:r>
            <a:r>
              <a:rPr lang="fr-FR" sz="3600">
                <a:solidFill>
                  <a:srgbClr val="000000"/>
                </a:solidFill>
                <a:latin typeface="+mn-lt"/>
              </a:rPr>
              <a:t>équences de bits envoyés et de bit réçus</a:t>
            </a:r>
          </a:p>
          <a:p>
            <a:pPr marL="571500" marR="0" indent="-57150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DINOT-Regular"/>
              <a:cs typeface="DINOT-Regular"/>
              <a:sym typeface="DINOT-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74936-F71E-7189-1F33-9CB08C2ACE18}"/>
              </a:ext>
            </a:extLst>
          </p:cNvPr>
          <p:cNvSpPr txBox="1"/>
          <p:nvPr/>
        </p:nvSpPr>
        <p:spPr>
          <a:xfrm>
            <a:off x="15725279" y="8802599"/>
            <a:ext cx="7807238" cy="213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FillTx/>
                <a:latin typeface="+mj-lt"/>
                <a:ea typeface="DINOT-Regular"/>
                <a:cs typeface="DINOT-Regular"/>
                <a:sym typeface="DINOT-Regular"/>
              </a:rPr>
              <a:t>Le codage BCH </a:t>
            </a:r>
            <a:r>
              <a:rPr lang="en-US" sz="4400">
                <a:solidFill>
                  <a:schemeClr val="accent5">
                    <a:lumMod val="50000"/>
                  </a:schemeClr>
                </a:solidFill>
                <a:latin typeface="+mj-lt"/>
              </a:rPr>
              <a:t>améliore la performance pour des petits distances.</a:t>
            </a:r>
            <a:endParaRPr kumimoji="0" lang="fr-FR" sz="4400" b="0" i="0" u="none" strike="noStrike" cap="none" spc="0" normalizeH="0" baseline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+mj-lt"/>
              <a:ea typeface="DINOT-Regular"/>
              <a:cs typeface="DINOT-Regular"/>
              <a:sym typeface="DINOT-Regular"/>
            </a:endParaRPr>
          </a:p>
        </p:txBody>
      </p:sp>
      <p:sp>
        <p:nvSpPr>
          <p:cNvPr id="4" name="Numéro de diapositive">
            <a:extLst>
              <a:ext uri="{FF2B5EF4-FFF2-40B4-BE49-F238E27FC236}">
                <a16:creationId xmlns:a16="http://schemas.microsoft.com/office/drawing/2014/main" id="{C3CF839A-8930-6186-1B1C-E0278F5908FA}"/>
              </a:ext>
            </a:extLst>
          </p:cNvPr>
          <p:cNvSpPr txBox="1">
            <a:spLocks/>
          </p:cNvSpPr>
          <p:nvPr/>
        </p:nvSpPr>
        <p:spPr>
          <a:xfrm>
            <a:off x="1058764" y="12885508"/>
            <a:ext cx="35907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2pPr>
            <a:lvl3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3pPr>
            <a:lvl4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4pPr>
            <a:lvl5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5pPr>
            <a:lvl6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6pPr>
            <a:lvl7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7pPr>
            <a:lvl8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8pPr>
            <a:lvl9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9pPr>
          </a:lstStyle>
          <a:p>
            <a:r>
              <a:rPr 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761464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ction (titre)"/>
          <p:cNvSpPr txBox="1">
            <a:spLocks noGrp="1"/>
          </p:cNvSpPr>
          <p:nvPr>
            <p:ph type="title" idx="4294967295"/>
          </p:nvPr>
        </p:nvSpPr>
        <p:spPr>
          <a:xfrm>
            <a:off x="2961862" y="5791200"/>
            <a:ext cx="20768321" cy="2133600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2340804">
              <a:lnSpc>
                <a:spcPct val="80000"/>
              </a:lnSpc>
              <a:defRPr sz="8100" spc="-200">
                <a:solidFill>
                  <a:srgbClr val="FA3061"/>
                </a:solidFill>
              </a:defRPr>
            </a:lvl1pPr>
          </a:lstStyle>
          <a:p>
            <a:pPr algn="ctr"/>
            <a:r>
              <a:rPr lang="fr-FR" sz="7200">
                <a:solidFill>
                  <a:schemeClr val="tx1">
                    <a:lumMod val="75000"/>
                  </a:schemeClr>
                </a:solidFill>
              </a:rPr>
              <a:t>D3: Performance des systèmes optiques point à point</a:t>
            </a:r>
          </a:p>
        </p:txBody>
      </p:sp>
      <p:sp>
        <p:nvSpPr>
          <p:cNvPr id="153" name="Numéro de diapositive"/>
          <p:cNvSpPr txBox="1">
            <a:spLocks noGrp="1"/>
          </p:cNvSpPr>
          <p:nvPr>
            <p:ph type="sldNum" sz="quarter" idx="4294967295"/>
          </p:nvPr>
        </p:nvSpPr>
        <p:spPr>
          <a:xfrm>
            <a:off x="1058763" y="12885508"/>
            <a:ext cx="359074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 defTabSz="584200">
              <a:spcBef>
                <a:spcPts val="0"/>
              </a:spcBef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15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09350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F5B4362-48ED-91CC-E13F-3093CF9E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fr-FR"/>
              <a:t>D3.1 Simulation de la dispersion chromatique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F87606F-08EA-46E7-8F30-FF43C6DC99C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44600" y="12712781"/>
            <a:ext cx="586699" cy="625812"/>
          </a:xfrm>
        </p:spPr>
        <p:txBody>
          <a:bodyPr/>
          <a:lstStyle/>
          <a:p>
            <a:fld id="{86CB4B4D-7CA3-9044-876B-883B54F8677D}" type="slidenum">
              <a:rPr lang="fr-FR">
                <a:solidFill>
                  <a:srgbClr val="000000"/>
                </a:solidFill>
              </a:rPr>
              <a:t>16</a:t>
            </a:fld>
            <a:endParaRPr lang="fr-FR">
              <a:solidFill>
                <a:srgbClr val="000000"/>
              </a:solidFill>
            </a:endParaRPr>
          </a:p>
        </p:txBody>
      </p:sp>
      <p:pic>
        <p:nvPicPr>
          <p:cNvPr id="7" name="Image 6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5B8102A1-4F17-27F8-1F7C-EF175124A3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5" r="7304"/>
          <a:stretch/>
        </p:blipFill>
        <p:spPr>
          <a:xfrm>
            <a:off x="3177975" y="2380391"/>
            <a:ext cx="10661073" cy="8633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39D7FF8-8A05-02C4-77AF-3C50E8910154}"/>
                  </a:ext>
                </a:extLst>
              </p:cNvPr>
              <p:cNvSpPr txBox="1"/>
              <p:nvPr/>
            </p:nvSpPr>
            <p:spPr>
              <a:xfrm>
                <a:off x="14548044" y="3097937"/>
                <a:ext cx="9381639" cy="68736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fr-FR" sz="4400">
                    <a:solidFill>
                      <a:srgbClr val="000000"/>
                    </a:solidFill>
                    <a:latin typeface="+mn-lt"/>
                  </a:rPr>
                  <a:t>On génère une impulsion rectangulaire de durée </a:t>
                </a:r>
                <a14:m>
                  <m:oMath xmlns:m="http://schemas.openxmlformats.org/officeDocument/2006/math"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𝑖𝑚𝑝</m:t>
                    </m:r>
                    <m:r>
                      <a:rPr lang="fr-FR" sz="4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=2.5</m:t>
                    </m:r>
                    <m:r>
                      <a:rPr lang="fr-FR" sz="4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r>
                  <a:rPr lang="fr-FR" sz="4400">
                    <a:solidFill>
                      <a:srgbClr val="000000"/>
                    </a:solidFill>
                    <a:latin typeface="+mn-lt"/>
                  </a:rPr>
                  <a:t>. L'étalement de l'impulsion dû à la CD est donné par : 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fr-FR" sz="4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fr-FR" sz="4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sz="4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4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fr-FR" sz="4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4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∗ ∆</m:t>
                      </m:r>
                      <m:r>
                        <a:rPr lang="fr-FR" sz="4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4400">
                  <a:solidFill>
                    <a:srgbClr val="000000"/>
                  </a:solidFill>
                  <a:latin typeface="+mn-lt"/>
                </a:endParaRPr>
              </a:p>
              <a:p>
                <a:pPr algn="just"/>
                <a:endParaRPr lang="fr-FR" sz="4400">
                  <a:solidFill>
                    <a:srgbClr val="000000"/>
                  </a:solidFill>
                  <a:latin typeface="+mn-lt"/>
                </a:endParaRPr>
              </a:p>
              <a:p>
                <a:pPr algn="just"/>
                <a:r>
                  <a:rPr lang="fr-FR" sz="4400">
                    <a:solidFill>
                      <a:srgbClr val="000000"/>
                    </a:solidFill>
                    <a:latin typeface="+mn-lt"/>
                  </a:rPr>
                  <a:t>Pour </a:t>
                </a:r>
                <a14:m>
                  <m:oMath xmlns:m="http://schemas.openxmlformats.org/officeDocument/2006/math"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=10 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fr-FR" sz="4400">
                    <a:solidFill>
                      <a:srgbClr val="000000"/>
                    </a:solidFill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=17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𝑝𝑠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fr-FR" sz="4400">
                    <a:solidFill>
                      <a:srgbClr val="000000"/>
                    </a:solidFill>
                    <a:latin typeface="+mn-lt"/>
                  </a:rPr>
                  <a:t>,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=0.09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𝑝𝑠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^2/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fr-FR" sz="4400">
                    <a:solidFill>
                      <a:srgbClr val="000000"/>
                    </a:solidFill>
                    <a:latin typeface="+mn-lt"/>
                  </a:rPr>
                  <a:t>, </a:t>
                </a:r>
                <a14:m>
                  <m:oMath xmlns:m="http://schemas.openxmlformats.org/officeDocument/2006/math"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=1550</m:t>
                    </m:r>
                    <m:r>
                      <a:rPr lang="fr-FR" sz="4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fr-FR" sz="4400">
                    <a:solidFill>
                      <a:srgbClr val="000000"/>
                    </a:solidFill>
                    <a:latin typeface="+mn-lt"/>
                  </a:rPr>
                  <a:t>, on trouve : 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4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fr-FR" sz="4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fr-FR" sz="4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=10.9 </m:t>
                      </m:r>
                      <m:r>
                        <a:rPr lang="fr-FR" sz="4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fr-FR" sz="440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39D7FF8-8A05-02C4-77AF-3C50E891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8044" y="3097937"/>
                <a:ext cx="9381639" cy="6873677"/>
              </a:xfrm>
              <a:prstGeom prst="rect">
                <a:avLst/>
              </a:prstGeom>
              <a:blipFill>
                <a:blip r:embed="rId4"/>
                <a:stretch>
                  <a:fillRect l="-3054" t="-1330" r="-305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912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6425E-B13D-8FAD-F705-B026CDABB05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sp>
        <p:nvSpPr>
          <p:cNvPr id="3" name="Titre de diapositive">
            <a:extLst>
              <a:ext uri="{FF2B5EF4-FFF2-40B4-BE49-F238E27FC236}">
                <a16:creationId xmlns:a16="http://schemas.microsoft.com/office/drawing/2014/main" id="{F5205500-9F44-17DA-FCF7-E590F6DA8134}"/>
              </a:ext>
            </a:extLst>
          </p:cNvPr>
          <p:cNvSpPr txBox="1">
            <a:spLocks/>
          </p:cNvSpPr>
          <p:nvPr/>
        </p:nvSpPr>
        <p:spPr>
          <a:xfrm>
            <a:off x="2898197" y="757917"/>
            <a:ext cx="20597907" cy="12299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fr-FR" sz="5400"/>
              <a:t>D3.2 Modulation externe vs Modulation directe</a:t>
            </a:r>
          </a:p>
        </p:txBody>
      </p:sp>
      <p:sp>
        <p:nvSpPr>
          <p:cNvPr id="6" name="Numéro de diapositive">
            <a:extLst>
              <a:ext uri="{FF2B5EF4-FFF2-40B4-BE49-F238E27FC236}">
                <a16:creationId xmlns:a16="http://schemas.microsoft.com/office/drawing/2014/main" id="{1EB7E348-C097-7AEF-A82D-5662F253BBE3}"/>
              </a:ext>
            </a:extLst>
          </p:cNvPr>
          <p:cNvSpPr txBox="1">
            <a:spLocks/>
          </p:cNvSpPr>
          <p:nvPr/>
        </p:nvSpPr>
        <p:spPr>
          <a:xfrm>
            <a:off x="1015483" y="12793175"/>
            <a:ext cx="44563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2pPr>
            <a:lvl3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3pPr>
            <a:lvl4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4pPr>
            <a:lvl5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5pPr>
            <a:lvl6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6pPr>
            <a:lvl7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7pPr>
            <a:lvl8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8pPr>
            <a:lvl9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9pPr>
          </a:lstStyle>
          <a:p>
            <a:r>
              <a:rPr lang="en-US" sz="2400"/>
              <a:t>17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2120C-276B-8395-5222-975210E6F73B}"/>
              </a:ext>
            </a:extLst>
          </p:cNvPr>
          <p:cNvSpPr txBox="1"/>
          <p:nvPr/>
        </p:nvSpPr>
        <p:spPr>
          <a:xfrm>
            <a:off x="5120451" y="4184979"/>
            <a:ext cx="12707604" cy="948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E466D1-127F-49BB-0998-848AB45B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335" y="1793088"/>
            <a:ext cx="15540488" cy="106469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B519EE-9C61-7AA1-C798-BD0BBCEBD151}"/>
              </a:ext>
            </a:extLst>
          </p:cNvPr>
          <p:cNvSpPr txBox="1"/>
          <p:nvPr/>
        </p:nvSpPr>
        <p:spPr>
          <a:xfrm>
            <a:off x="2781484" y="12064579"/>
            <a:ext cx="20831331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000000"/>
                </a:solidFill>
                <a:latin typeface="+mn-lt"/>
              </a:rPr>
              <a:t>En modulation </a:t>
            </a:r>
            <a:r>
              <a:rPr lang="en-US" sz="4000" err="1">
                <a:solidFill>
                  <a:srgbClr val="000000"/>
                </a:solidFill>
                <a:latin typeface="+mn-lt"/>
              </a:rPr>
              <a:t>directe</a:t>
            </a:r>
            <a:r>
              <a:rPr lang="en-US" sz="4000">
                <a:solidFill>
                  <a:srgbClr val="000000"/>
                </a:solidFill>
                <a:latin typeface="+mn-lt"/>
              </a:rPr>
              <a:t>, le courant </a:t>
            </a:r>
            <a:r>
              <a:rPr lang="en-US" sz="4000" err="1">
                <a:solidFill>
                  <a:srgbClr val="000000"/>
                </a:solidFill>
                <a:latin typeface="+mn-lt"/>
              </a:rPr>
              <a:t>injecté</a:t>
            </a:r>
            <a:r>
              <a:rPr lang="en-US" sz="4000">
                <a:solidFill>
                  <a:srgbClr val="000000"/>
                </a:solidFill>
                <a:latin typeface="+mn-lt"/>
              </a:rPr>
              <a:t> dans le laser </a:t>
            </a:r>
            <a:r>
              <a:rPr lang="en-US" sz="4000" err="1">
                <a:solidFill>
                  <a:srgbClr val="000000"/>
                </a:solidFill>
                <a:latin typeface="+mn-lt"/>
              </a:rPr>
              <a:t>varie</a:t>
            </a:r>
            <a:r>
              <a:rPr lang="en-US" sz="40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4000" err="1">
                <a:solidFill>
                  <a:srgbClr val="000000"/>
                </a:solidFill>
                <a:latin typeface="+mn-lt"/>
              </a:rPr>
              <a:t>rapidement</a:t>
            </a:r>
            <a:r>
              <a:rPr lang="en-US" sz="400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4000" err="1">
                <a:solidFill>
                  <a:srgbClr val="000000"/>
                </a:solidFill>
                <a:latin typeface="+mn-lt"/>
              </a:rPr>
              <a:t>ce</a:t>
            </a:r>
            <a:r>
              <a:rPr lang="en-US" sz="4000">
                <a:solidFill>
                  <a:srgbClr val="000000"/>
                </a:solidFill>
                <a:latin typeface="+mn-lt"/>
              </a:rPr>
              <a:t> qui </a:t>
            </a:r>
            <a:r>
              <a:rPr lang="en-US" sz="4000" err="1">
                <a:solidFill>
                  <a:srgbClr val="000000"/>
                </a:solidFill>
                <a:latin typeface="+mn-lt"/>
              </a:rPr>
              <a:t>affecte</a:t>
            </a:r>
            <a:r>
              <a:rPr lang="en-US" sz="4000">
                <a:solidFill>
                  <a:srgbClr val="000000"/>
                </a:solidFill>
                <a:latin typeface="+mn-lt"/>
              </a:rPr>
              <a:t> la </a:t>
            </a:r>
            <a:r>
              <a:rPr lang="en-US" sz="4000" err="1">
                <a:solidFill>
                  <a:srgbClr val="000000"/>
                </a:solidFill>
                <a:latin typeface="+mn-lt"/>
              </a:rPr>
              <a:t>fréquence</a:t>
            </a:r>
            <a:r>
              <a:rPr lang="en-US" sz="4000">
                <a:solidFill>
                  <a:srgbClr val="000000"/>
                </a:solidFill>
                <a:latin typeface="+mn-lt"/>
              </a:rPr>
              <a:t> de relaxation (</a:t>
            </a:r>
            <a:r>
              <a:rPr lang="en-US" sz="400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4000" baseline="-25000" err="1">
                <a:solidFill>
                  <a:srgbClr val="000000"/>
                </a:solidFill>
                <a:latin typeface="+mn-lt"/>
              </a:rPr>
              <a:t>r</a:t>
            </a:r>
            <a:r>
              <a:rPr lang="en-US" sz="4000">
                <a:solidFill>
                  <a:srgbClr val="000000"/>
                </a:solidFill>
                <a:latin typeface="+mn-lt"/>
              </a:rPr>
              <a:t>​). </a:t>
            </a:r>
            <a:endParaRPr lang="en-US" sz="540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65351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6425E-B13D-8FAD-F705-B026CDABB05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sp>
        <p:nvSpPr>
          <p:cNvPr id="3" name="Titre de diapositive">
            <a:extLst>
              <a:ext uri="{FF2B5EF4-FFF2-40B4-BE49-F238E27FC236}">
                <a16:creationId xmlns:a16="http://schemas.microsoft.com/office/drawing/2014/main" id="{F5205500-9F44-17DA-FCF7-E590F6DA8134}"/>
              </a:ext>
            </a:extLst>
          </p:cNvPr>
          <p:cNvSpPr txBox="1">
            <a:spLocks/>
          </p:cNvSpPr>
          <p:nvPr/>
        </p:nvSpPr>
        <p:spPr>
          <a:xfrm>
            <a:off x="2898197" y="757917"/>
            <a:ext cx="20597907" cy="122990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fr-FR" sz="5400"/>
              <a:t>D3.3 BER d'un système optique avec fibre optique jusqu'à 100 km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A89FFC-9742-A11B-BC74-D1B2203EA781}"/>
                  </a:ext>
                </a:extLst>
              </p:cNvPr>
              <p:cNvSpPr txBox="1"/>
              <p:nvPr/>
            </p:nvSpPr>
            <p:spPr>
              <a:xfrm>
                <a:off x="3108244" y="1931308"/>
                <a:ext cx="19859760" cy="48115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just" defTabSz="2438337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b="1">
                    <a:solidFill>
                      <a:srgbClr val="000000"/>
                    </a:solidFill>
                    <a:latin typeface="+mj-lt"/>
                  </a:rPr>
                  <a:t>Assurer la </a:t>
                </a:r>
                <a:r>
                  <a:rPr lang="fr-FR" sz="3600" b="1">
                    <a:solidFill>
                      <a:srgbClr val="000000"/>
                    </a:solidFill>
                    <a:latin typeface="+mj-lt"/>
                  </a:rPr>
                  <a:t>mê</a:t>
                </a:r>
                <a:r>
                  <a:rPr lang="en-US" sz="3600" b="1">
                    <a:solidFill>
                      <a:srgbClr val="000000"/>
                    </a:solidFill>
                    <a:latin typeface="+mj-lt"/>
                  </a:rPr>
                  <a:t>me puissance r</a:t>
                </a:r>
                <a:r>
                  <a:rPr lang="fr-FR" sz="3600" b="1">
                    <a:solidFill>
                      <a:srgbClr val="000000"/>
                    </a:solidFill>
                    <a:latin typeface="+mj-lt"/>
                  </a:rPr>
                  <a:t>éçu</a:t>
                </a:r>
                <a:r>
                  <a:rPr lang="en-US" sz="3600" b="1">
                    <a:solidFill>
                      <a:srgbClr val="000000"/>
                    </a:solidFill>
                    <a:latin typeface="+mj-lt"/>
                  </a:rPr>
                  <a:t> et </a:t>
                </a:r>
                <a:r>
                  <a:rPr lang="fr-FR" sz="3600" b="1">
                    <a:solidFill>
                      <a:srgbClr val="000000"/>
                    </a:solidFill>
                    <a:latin typeface="+mj-lt"/>
                  </a:rPr>
                  <a:t>analyser l’impact de dispersion chromatique</a:t>
                </a:r>
                <a:r>
                  <a:rPr lang="en-US" sz="3600" b="1">
                    <a:solidFill>
                      <a:srgbClr val="000000"/>
                    </a:solidFill>
                    <a:latin typeface="+mj-lt"/>
                  </a:rPr>
                  <a:t>:</a:t>
                </a:r>
                <a:endParaRPr kumimoji="0" lang="fr-FR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DINOT-Regular"/>
                  <a:cs typeface="DINOT-Regular"/>
                  <a:sym typeface="DINOT-Regular"/>
                </a:endParaRPr>
              </a:p>
              <a:p>
                <a:pPr marL="571500" indent="-571500" algn="just">
                  <a:lnSpc>
                    <a:spcPct val="150000"/>
                  </a:lnSpc>
                  <a:buFontTx/>
                  <a:buChar char="-"/>
                </a:pPr>
                <a:r>
                  <a:rPr lang="fr-FR" sz="3600">
                    <a:solidFill>
                      <a:srgbClr val="000000"/>
                    </a:solidFill>
                    <a:latin typeface="+mj-lt"/>
                  </a:rPr>
                  <a:t>Dans système B2B, pour obtenir BER </a:t>
                </a:r>
                <a:r>
                  <a:rPr lang="en-US" sz="3600">
                    <a:solidFill>
                      <a:srgbClr val="000000"/>
                    </a:solidFill>
                    <a:latin typeface="+mj-lt"/>
                  </a:rPr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kumimoji="0" lang="fr-FR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sym typeface="DINOT-Regular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fr-FR" sz="3600">
                    <a:solidFill>
                      <a:srgbClr val="000000"/>
                    </a:solidFill>
                    <a:latin typeface="+mj-lt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</m:ctrlPr>
                      </m:sSubPr>
                      <m:e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  <m:t>𝑅</m:t>
                        </m:r>
                      </m:e>
                      <m:sub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  <m:t>𝑏</m:t>
                        </m:r>
                      </m:sub>
                    </m:sSub>
                    <m:r>
                      <a:rPr kumimoji="0" lang="en-US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DINOT-Regular"/>
                      </a:rPr>
                      <m:t>=2.5</m:t>
                    </m:r>
                    <m:r>
                      <a:rPr kumimoji="0" lang="en-US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DINOT-Regular"/>
                      </a:rPr>
                      <m:t>𝐺𝑏𝑝𝑠</m:t>
                    </m:r>
                  </m:oMath>
                </a14:m>
                <a:r>
                  <a:rPr kumimoji="0" lang="fr-FR" sz="36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sym typeface="DINOT-Regular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</m:ctrlPr>
                      </m:sSubPr>
                      <m:e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  <m:t>𝑃</m:t>
                        </m:r>
                      </m:e>
                      <m:sub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  <m:t>𝑙𝑎𝑠𝑒𝑟</m:t>
                        </m:r>
                      </m:sub>
                    </m:sSub>
                    <m:r>
                      <a:rPr kumimoji="0" lang="en-US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DINOT-Regular"/>
                      </a:rPr>
                      <m:t>≻−22 </m:t>
                    </m:r>
                    <m:r>
                      <a:rPr kumimoji="0" lang="en-US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DINOT-Regular"/>
                      </a:rPr>
                      <m:t>𝑑𝐵𝑚</m:t>
                    </m:r>
                  </m:oMath>
                </a14:m>
                <a:endParaRPr kumimoji="0" lang="fr-FR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sym typeface="DINOT-Regular"/>
                </a:endParaRPr>
              </a:p>
              <a:p>
                <a:pPr lvl="3" algn="just"/>
                <a:r>
                  <a:rPr kumimoji="0" lang="fr-FR" sz="36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sym typeface="DINOT-Regular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6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DINOT-Regular"/>
                      </a:rPr>
                      <m:t>    </m:t>
                    </m:r>
                    <m:sSub>
                      <m:sSubPr>
                        <m:ctrlPr>
                          <a:rPr kumimoji="0" lang="fr-F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</m:ctrlPr>
                      </m:sSubPr>
                      <m:e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  <m:t>𝑅</m:t>
                        </m:r>
                      </m:e>
                      <m:sub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  <m:t>𝑏</m:t>
                        </m:r>
                      </m:sub>
                    </m:sSub>
                    <m:r>
                      <a:rPr kumimoji="0" lang="en-US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DINOT-Regular"/>
                      </a:rPr>
                      <m:t>=10</m:t>
                    </m:r>
                    <m:r>
                      <a:rPr kumimoji="0" lang="en-US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DINOT-Regular"/>
                      </a:rPr>
                      <m:t>𝐺𝑏𝑝𝑠</m:t>
                    </m:r>
                  </m:oMath>
                </a14:m>
                <a:r>
                  <a:rPr kumimoji="0" lang="fr-FR" sz="36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sym typeface="DINOT-Regular"/>
                  </a:rPr>
                  <a:t>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</m:ctrlPr>
                      </m:sSubPr>
                      <m:e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  <m:t>𝑃</m:t>
                        </m:r>
                      </m:e>
                      <m:sub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  <m:t>𝑙𝑎𝑠𝑒𝑟</m:t>
                        </m:r>
                      </m:sub>
                    </m:sSub>
                    <m:r>
                      <a:rPr kumimoji="0" lang="en-US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DINOT-Regular"/>
                      </a:rPr>
                      <m:t>≻−19 </m:t>
                    </m:r>
                    <m:r>
                      <a:rPr kumimoji="0" lang="en-US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DINOT-Regular"/>
                      </a:rPr>
                      <m:t>𝑑𝐵𝑚</m:t>
                    </m:r>
                  </m:oMath>
                </a14:m>
                <a:endParaRPr kumimoji="0" lang="fr-FR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sym typeface="DINOT-Regular"/>
                </a:endParaRPr>
              </a:p>
              <a:p>
                <a:pPr lvl="3" algn="just"/>
                <a:endParaRPr kumimoji="0" lang="fr-FR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sym typeface="DINOT-Regular"/>
                </a:endParaRPr>
              </a:p>
              <a:p>
                <a:pPr marL="571500" lvl="3" indent="-571500" algn="just">
                  <a:buFontTx/>
                  <a:buChar char="-"/>
                </a:pPr>
                <a:r>
                  <a:rPr lang="fr-FR" sz="3600">
                    <a:solidFill>
                      <a:srgbClr val="000000"/>
                    </a:solidFill>
                    <a:latin typeface="+mj-lt"/>
                  </a:rPr>
                  <a:t>Compenser l’atténuation due à </a:t>
                </a:r>
              </a:p>
              <a:p>
                <a:pPr lvl="3" algn="just"/>
                <a:r>
                  <a:rPr lang="fr-FR" sz="3600">
                    <a:solidFill>
                      <a:srgbClr val="000000"/>
                    </a:solidFill>
                    <a:latin typeface="+mj-lt"/>
                  </a:rPr>
                  <a:t>     la propagation pour chaque distance</a:t>
                </a:r>
                <a:endParaRPr kumimoji="0" lang="fr-FR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sym typeface="DINOT-Regular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A89FFC-9742-A11B-BC74-D1B2203EA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244" y="1931308"/>
                <a:ext cx="19859760" cy="4811574"/>
              </a:xfrm>
              <a:prstGeom prst="rect">
                <a:avLst/>
              </a:prstGeom>
              <a:blipFill>
                <a:blip r:embed="rId2"/>
                <a:stretch>
                  <a:fillRect l="-1136" b="-418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BC8F93-A794-6A49-DBF4-FB2F98D29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69" y="8327986"/>
            <a:ext cx="7301945" cy="1766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923774-919A-6EE2-5BD8-CE8BCD030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830" y="7918597"/>
            <a:ext cx="2798024" cy="635914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A370DC7E-3BE6-5FAA-430B-D172F62D905A}"/>
              </a:ext>
            </a:extLst>
          </p:cNvPr>
          <p:cNvSpPr/>
          <p:nvPr/>
        </p:nvSpPr>
        <p:spPr>
          <a:xfrm>
            <a:off x="6918241" y="10402538"/>
            <a:ext cx="595742" cy="729287"/>
          </a:xfrm>
          <a:prstGeom prst="downArrow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500" b="0" i="0" u="none" strike="noStrike" cap="none" spc="0" normalizeH="0" baseline="0">
              <a:ln>
                <a:noFill/>
              </a:ln>
              <a:solidFill>
                <a:srgbClr val="BF1238"/>
              </a:solidFill>
              <a:effectLst/>
              <a:uFillTx/>
              <a:latin typeface="DINOT-Medium"/>
              <a:ea typeface="DINOT-Medium"/>
              <a:cs typeface="DINOT-Medium"/>
              <a:sym typeface="DINOT-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A09CFF-DBF4-03B1-1E31-BF1B6820A533}"/>
                  </a:ext>
                </a:extLst>
              </p:cNvPr>
              <p:cNvSpPr txBox="1"/>
              <p:nvPr/>
            </p:nvSpPr>
            <p:spPr>
              <a:xfrm>
                <a:off x="4462244" y="11346065"/>
                <a:ext cx="681824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3600" b="0" i="0" u="none" strike="noStrike" cap="none" spc="0" normalizeH="0" baseline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FillTx/>
                    <a:latin typeface="+mn-lt"/>
                    <a:sym typeface="DINOT-Regular"/>
                  </a:rPr>
                  <a:t>L’étalement temporelle est 4 fois plus grande avec</a:t>
                </a:r>
                <a:r>
                  <a:rPr kumimoji="0" lang="fr-FR" sz="3600" b="0" u="none" strike="noStrike" cap="none" spc="0" normalizeH="0" baseline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FillTx/>
                    <a:latin typeface="+mn-lt"/>
                    <a:sym typeface="DINOT-Regula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</m:ctrlPr>
                      </m:sSubPr>
                      <m:e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  <m:t>𝑅</m:t>
                        </m:r>
                      </m:e>
                      <m:sub>
                        <m:r>
                          <a:rPr kumimoji="0" lang="en-US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DINOT-Regular"/>
                          </a:rPr>
                          <m:t>𝑏</m:t>
                        </m:r>
                      </m:sub>
                    </m:sSub>
                    <m:r>
                      <a:rPr kumimoji="0" lang="en-US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DINOT-Regular"/>
                      </a:rPr>
                      <m:t>=10</m:t>
                    </m:r>
                    <m:r>
                      <a:rPr kumimoji="0" lang="en-US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sym typeface="DINOT-Regular"/>
                      </a:rPr>
                      <m:t>𝐺𝑏𝑝𝑠</m:t>
                    </m:r>
                  </m:oMath>
                </a14:m>
                <a:r>
                  <a:rPr kumimoji="0" lang="fr-FR" sz="3600" b="0" i="0" u="none" strike="noStrike" cap="none" spc="0" normalizeH="0" baseline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FillTx/>
                    <a:latin typeface="+mj-lt"/>
                    <a:sym typeface="DINOT-Regular"/>
                  </a:rPr>
                  <a:t> </a:t>
                </a:r>
                <a:endParaRPr kumimoji="0" lang="fr-FR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DINOT-Regular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A09CFF-DBF4-03B1-1E31-BF1B6820A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244" y="11346065"/>
                <a:ext cx="6818244" cy="1210588"/>
              </a:xfrm>
              <a:prstGeom prst="rect">
                <a:avLst/>
              </a:prstGeom>
              <a:blipFill>
                <a:blip r:embed="rId5"/>
                <a:stretch>
                  <a:fillRect l="-3309" t="-6533" r="-3220" b="-1708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Warning outline">
            <a:extLst>
              <a:ext uri="{FF2B5EF4-FFF2-40B4-BE49-F238E27FC236}">
                <a16:creationId xmlns:a16="http://schemas.microsoft.com/office/drawing/2014/main" id="{113B48E5-F80B-44BA-0BE1-470AA3774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9649" y="11488656"/>
            <a:ext cx="864278" cy="864278"/>
          </a:xfrm>
          <a:prstGeom prst="rect">
            <a:avLst/>
          </a:prstGeom>
        </p:spPr>
      </p:pic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B98C495-E663-0DFA-A5BE-ABEC21B8C8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931" y="3817013"/>
            <a:ext cx="11504173" cy="9021945"/>
          </a:xfrm>
          <a:prstGeom prst="rect">
            <a:avLst/>
          </a:prstGeom>
        </p:spPr>
      </p:pic>
      <p:sp>
        <p:nvSpPr>
          <p:cNvPr id="6" name="Numéro de diapositive">
            <a:extLst>
              <a:ext uri="{FF2B5EF4-FFF2-40B4-BE49-F238E27FC236}">
                <a16:creationId xmlns:a16="http://schemas.microsoft.com/office/drawing/2014/main" id="{1EB7E348-C097-7AEF-A82D-5662F253BBE3}"/>
              </a:ext>
            </a:extLst>
          </p:cNvPr>
          <p:cNvSpPr txBox="1">
            <a:spLocks/>
          </p:cNvSpPr>
          <p:nvPr/>
        </p:nvSpPr>
        <p:spPr>
          <a:xfrm>
            <a:off x="1015483" y="12793175"/>
            <a:ext cx="44563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2pPr>
            <a:lvl3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3pPr>
            <a:lvl4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4pPr>
            <a:lvl5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5pPr>
            <a:lvl6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6pPr>
            <a:lvl7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7pPr>
            <a:lvl8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8pPr>
            <a:lvl9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9pPr>
          </a:lstStyle>
          <a:p>
            <a:r>
              <a:rPr lang="en-US" sz="2400"/>
              <a:t>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462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599DEC-E5B0-2CBE-44B7-DB4A9D5F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fr-FR" sz="6000"/>
              <a:t>D3.4 Solutions pour 10Gbps jusqu’à 100km de fibre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E232F2-83B4-F877-F73D-4C460A87122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44600" y="12712781"/>
            <a:ext cx="586699" cy="625812"/>
          </a:xfrm>
        </p:spPr>
        <p:txBody>
          <a:bodyPr/>
          <a:lstStyle/>
          <a:p>
            <a:fld id="{86CB4B4D-7CA3-9044-876B-883B54F8677D}" type="slidenum">
              <a:rPr lang="fr-FR">
                <a:solidFill>
                  <a:srgbClr val="000000"/>
                </a:solidFill>
              </a:rPr>
              <a:t>19</a:t>
            </a:fld>
            <a:endParaRPr lang="fr-FR">
              <a:solidFill>
                <a:srgbClr val="000000"/>
              </a:solidFill>
            </a:endParaRPr>
          </a:p>
        </p:txBody>
      </p:sp>
      <p:pic>
        <p:nvPicPr>
          <p:cNvPr id="5" name="Image 4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6DDBDB45-6675-C7FC-F346-F3AC9953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030" y="4892639"/>
            <a:ext cx="10243457" cy="7894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1F9865D-D5B9-6B80-E3BF-188F956C00B7}"/>
                  </a:ext>
                </a:extLst>
              </p:cNvPr>
              <p:cNvSpPr txBox="1"/>
              <p:nvPr/>
            </p:nvSpPr>
            <p:spPr>
              <a:xfrm>
                <a:off x="3162530" y="2226699"/>
                <a:ext cx="9348125" cy="19492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 sz="4000">
                    <a:solidFill>
                      <a:srgbClr val="000000"/>
                    </a:solidFill>
                    <a:latin typeface="+mj-lt"/>
                    <a:cs typeface="Arial"/>
                  </a:rPr>
                  <a:t>1) </a:t>
                </a:r>
                <a:r>
                  <a:rPr lang="en-US" sz="4000" err="1">
                    <a:solidFill>
                      <a:srgbClr val="000000"/>
                    </a:solidFill>
                    <a:latin typeface="+mj-lt"/>
                    <a:cs typeface="Arial"/>
                  </a:rPr>
                  <a:t>Transmettre</a:t>
                </a:r>
                <a:r>
                  <a:rPr lang="en-US" sz="4000">
                    <a:solidFill>
                      <a:srgbClr val="000000"/>
                    </a:solidFill>
                    <a:latin typeface="+mj-lt"/>
                    <a:cs typeface="Arial"/>
                  </a:rPr>
                  <a:t> à la longueur </a:t>
                </a:r>
                <a:r>
                  <a:rPr lang="en-US" sz="4000" err="1">
                    <a:solidFill>
                      <a:srgbClr val="000000"/>
                    </a:solidFill>
                    <a:latin typeface="+mj-lt"/>
                    <a:cs typeface="Arial"/>
                  </a:rPr>
                  <a:t>d'onde</a:t>
                </a:r>
                <a:r>
                  <a:rPr lang="en-US" sz="4000">
                    <a:solidFill>
                      <a:srgbClr val="000000"/>
                    </a:solidFill>
                    <a:latin typeface="+mj-lt"/>
                    <a:cs typeface="Arial"/>
                  </a:rPr>
                  <a:t> de </a:t>
                </a:r>
                <a:r>
                  <a:rPr lang="en-US" sz="4000" err="1">
                    <a:solidFill>
                      <a:srgbClr val="000000"/>
                    </a:solidFill>
                    <a:latin typeface="+mj-lt"/>
                    <a:cs typeface="Arial"/>
                  </a:rPr>
                  <a:t>zéro</a:t>
                </a:r>
                <a:r>
                  <a:rPr lang="en-US" sz="4000">
                    <a:solidFill>
                      <a:srgbClr val="000000"/>
                    </a:solidFill>
                    <a:latin typeface="+mj-lt"/>
                    <a:cs typeface="Arial"/>
                  </a:rPr>
                  <a:t> dispersion (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𝜆</m:t>
                    </m:r>
                    <m:r>
                      <a:rPr lang="en-US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 = 1300</m:t>
                    </m:r>
                    <m:r>
                      <a:rPr lang="en-US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𝑛𝑚</m:t>
                    </m:r>
                    <m:r>
                      <a:rPr lang="en-US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4000">
                    <a:solidFill>
                      <a:srgbClr val="000000"/>
                    </a:solidFill>
                    <a:latin typeface="+mj-lt"/>
                    <a:cs typeface="Arial"/>
                  </a:rPr>
                  <a:t>et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 = 0.35</m:t>
                    </m:r>
                    <m:r>
                      <a:rPr lang="en-US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  <m:r>
                      <a:rPr lang="en-US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r>
                      <a:rPr lang="en-US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𝑘𝑚</m:t>
                    </m:r>
                  </m:oMath>
                </a14:m>
                <a:r>
                  <a:rPr lang="en-US" sz="4000">
                    <a:solidFill>
                      <a:srgbClr val="000000"/>
                    </a:solidFill>
                    <a:latin typeface="+mj-lt"/>
                    <a:cs typeface="Arial"/>
                  </a:rPr>
                  <a:t>) plus </a:t>
                </a:r>
                <a:r>
                  <a:rPr lang="en-US" sz="4000" err="1">
                    <a:solidFill>
                      <a:srgbClr val="000000"/>
                    </a:solidFill>
                    <a:latin typeface="+mj-lt"/>
                    <a:cs typeface="Arial"/>
                  </a:rPr>
                  <a:t>coûteuse</a:t>
                </a:r>
                <a:r>
                  <a:rPr lang="en-US" sz="4000">
                    <a:solidFill>
                      <a:srgbClr val="000000"/>
                    </a:solidFill>
                    <a:latin typeface="+mj-lt"/>
                    <a:cs typeface="Arial"/>
                  </a:rPr>
                  <a:t> !!! 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1F9865D-D5B9-6B80-E3BF-188F956C0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530" y="2226699"/>
                <a:ext cx="9348125" cy="1949252"/>
              </a:xfrm>
              <a:prstGeom prst="rect">
                <a:avLst/>
              </a:prstGeom>
              <a:blipFill>
                <a:blip r:embed="rId3"/>
                <a:stretch>
                  <a:fillRect l="-2740" t="-4688" r="-2805" b="-1281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1414F20C-BE13-8F68-D963-DBEAE538A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4431" y="4895903"/>
            <a:ext cx="10221685" cy="7873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0389A23-E5F7-57A4-08BB-18FA8034FF6E}"/>
                  </a:ext>
                </a:extLst>
              </p:cNvPr>
              <p:cNvSpPr txBox="1"/>
              <p:nvPr/>
            </p:nvSpPr>
            <p:spPr>
              <a:xfrm>
                <a:off x="14788526" y="2226699"/>
                <a:ext cx="9367590" cy="14088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fr-FR" sz="4000">
                    <a:solidFill>
                      <a:srgbClr val="000000"/>
                    </a:solidFill>
                    <a:latin typeface="+mj-lt"/>
                  </a:rPr>
                  <a:t>2)Intercaler une DCF avec   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fr-FR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=−80</m:t>
                    </m:r>
                    <m:r>
                      <a:rPr lang="fr-FR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𝑝𝑠</m:t>
                    </m:r>
                    <m:r>
                      <a:rPr lang="fr-FR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fr-FR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fr-FR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4000">
                    <a:solidFill>
                      <a:srgbClr val="000000"/>
                    </a:solidFill>
                    <a:latin typeface="+mj-lt"/>
                  </a:rPr>
                  <a:t>et  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fr-FR" sz="4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0,5</m:t>
                    </m:r>
                    <m:r>
                      <a:rPr lang="fr-FR" sz="4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fr-FR" sz="4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4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endParaRPr lang="fr-FR" sz="400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0389A23-E5F7-57A4-08BB-18FA8034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526" y="2226699"/>
                <a:ext cx="9367590" cy="1408847"/>
              </a:xfrm>
              <a:prstGeom prst="rect">
                <a:avLst/>
              </a:prstGeom>
              <a:blipFill>
                <a:blip r:embed="rId5"/>
                <a:stretch>
                  <a:fillRect l="-2733" t="-4329" b="-1515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5546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re de diapositive"/>
          <p:cNvSpPr txBox="1">
            <a:spLocks noGrp="1"/>
          </p:cNvSpPr>
          <p:nvPr>
            <p:ph type="title"/>
          </p:nvPr>
        </p:nvSpPr>
        <p:spPr>
          <a:xfrm>
            <a:off x="2762910" y="345260"/>
            <a:ext cx="20174448" cy="143495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fr-FR">
                <a:gradFill flip="none">
                  <a:gsLst>
                    <a:gs pos="0">
                      <a:srgbClr val="FFFFFF"/>
                    </a:gs>
                    <a:gs pos="100000">
                      <a:srgbClr val="D7D7D7"/>
                    </a:gs>
                  </a:gsLst>
                  <a:lin ang="5400000" scaled="0"/>
                </a:gradFill>
              </a:rPr>
              <a:t>Table des matières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99661F-B879-7626-C23E-A74D5E35336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C39995-4CFC-56D8-AAE0-FC671FF5ED68}"/>
              </a:ext>
            </a:extLst>
          </p:cNvPr>
          <p:cNvSpPr txBox="1"/>
          <p:nvPr/>
        </p:nvSpPr>
        <p:spPr>
          <a:xfrm>
            <a:off x="3290172" y="2461092"/>
            <a:ext cx="19647186" cy="94128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Introduction</a:t>
            </a: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>
                <a:solidFill>
                  <a:schemeClr val="bg1"/>
                </a:solidFill>
              </a:rPr>
              <a:t>D1: Simulation du système avec un matériel idéal</a:t>
            </a: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>
                <a:solidFill>
                  <a:schemeClr val="bg1"/>
                </a:solidFill>
              </a:rPr>
              <a:t>D2: Modélisation des systèmes de radiofréquence et du matériel</a:t>
            </a: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>
                <a:solidFill>
                  <a:schemeClr val="bg1"/>
                </a:solidFill>
              </a:rPr>
              <a:t>D3: Performance des systèmes optiques point à point</a:t>
            </a: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>
                <a:solidFill>
                  <a:schemeClr val="bg1"/>
                </a:solidFill>
              </a:rPr>
              <a:t>D4: Simulation de réseau et performance globale</a:t>
            </a: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>
                <a:solidFill>
                  <a:schemeClr val="bg1"/>
                </a:solidFill>
              </a:rPr>
              <a:t>Conclusion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ction (titre)"/>
          <p:cNvSpPr txBox="1">
            <a:spLocks noGrp="1"/>
          </p:cNvSpPr>
          <p:nvPr>
            <p:ph type="title" idx="4294967295"/>
          </p:nvPr>
        </p:nvSpPr>
        <p:spPr>
          <a:xfrm>
            <a:off x="2961862" y="5791200"/>
            <a:ext cx="20768321" cy="2133600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2340804">
              <a:lnSpc>
                <a:spcPct val="80000"/>
              </a:lnSpc>
              <a:defRPr sz="8100" spc="-200">
                <a:solidFill>
                  <a:srgbClr val="FA3061"/>
                </a:solidFill>
              </a:defRPr>
            </a:lvl1pPr>
          </a:lstStyle>
          <a:p>
            <a:pPr algn="ctr"/>
            <a:r>
              <a:rPr lang="fr-FR" sz="7200">
                <a:solidFill>
                  <a:schemeClr val="tx1">
                    <a:lumMod val="75000"/>
                  </a:schemeClr>
                </a:solidFill>
              </a:rPr>
              <a:t>D4: Simulation de réseau et performance globale</a:t>
            </a:r>
          </a:p>
        </p:txBody>
      </p:sp>
      <p:sp>
        <p:nvSpPr>
          <p:cNvPr id="153" name="Numéro de diapositive"/>
          <p:cNvSpPr txBox="1">
            <a:spLocks noGrp="1"/>
          </p:cNvSpPr>
          <p:nvPr>
            <p:ph type="sldNum" sz="quarter" idx="4294967295"/>
          </p:nvPr>
        </p:nvSpPr>
        <p:spPr>
          <a:xfrm>
            <a:off x="1058763" y="12885508"/>
            <a:ext cx="359074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 defTabSz="584200">
              <a:spcBef>
                <a:spcPts val="0"/>
              </a:spcBef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20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09047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45D4434-3A1E-7CE0-CE87-DCB3F8FD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75" y="464557"/>
            <a:ext cx="20510106" cy="1177207"/>
          </a:xfrm>
        </p:spPr>
        <p:txBody>
          <a:bodyPr lIns="50800" tIns="50800" rIns="50800" bIns="50800" anchor="t">
            <a:normAutofit/>
          </a:bodyPr>
          <a:lstStyle/>
          <a:p>
            <a:r>
              <a:rPr lang="fr-FR" sz="6000"/>
              <a:t>D4.1 Taux de rejection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8DAA1E4-08BF-CEA1-99B1-627ED6F2AE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44600" y="12712781"/>
            <a:ext cx="586699" cy="625812"/>
          </a:xfrm>
        </p:spPr>
        <p:txBody>
          <a:bodyPr/>
          <a:lstStyle/>
          <a:p>
            <a:r>
              <a:rPr lang="fr-FR">
                <a:solidFill>
                  <a:srgbClr val="000000"/>
                </a:solidFill>
              </a:rPr>
              <a:t>21</a:t>
            </a:r>
          </a:p>
        </p:txBody>
      </p:sp>
      <p:pic>
        <p:nvPicPr>
          <p:cNvPr id="5" name="Image 4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093E043C-F624-7913-E43D-ABECFB47C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13" y="4237421"/>
            <a:ext cx="10542862" cy="8596618"/>
          </a:xfrm>
          <a:prstGeom prst="rect">
            <a:avLst/>
          </a:prstGeom>
        </p:spPr>
      </p:pic>
      <p:pic>
        <p:nvPicPr>
          <p:cNvPr id="6" name="Image 5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85883E82-0E74-AEF3-DD1D-4C9C63C0F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712" y="4253436"/>
            <a:ext cx="10818369" cy="860425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2F9925B-55C6-9D8C-BDDD-71B106818E53}"/>
              </a:ext>
            </a:extLst>
          </p:cNvPr>
          <p:cNvSpPr txBox="1"/>
          <p:nvPr/>
        </p:nvSpPr>
        <p:spPr>
          <a:xfrm>
            <a:off x="4065730" y="2087487"/>
            <a:ext cx="18856579" cy="213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400">
                <a:solidFill>
                  <a:srgbClr val="000000"/>
                </a:solidFill>
                <a:latin typeface="+mj-lt"/>
              </a:rPr>
              <a:t>Pour un débit R donné, lorsque le nombre d'utilisateurs augmente, un changement de niveau se produit car la constellation de modulation change.  </a:t>
            </a:r>
          </a:p>
        </p:txBody>
      </p:sp>
    </p:spTree>
    <p:extLst>
      <p:ext uri="{BB962C8B-B14F-4D97-AF65-F5344CB8AC3E}">
        <p14:creationId xmlns:p14="http://schemas.microsoft.com/office/powerpoint/2010/main" val="7359640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EC6606-FEFF-8497-BBC4-501503030B5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44600" y="12750677"/>
            <a:ext cx="586699" cy="625812"/>
          </a:xfrm>
        </p:spPr>
        <p:txBody>
          <a:bodyPr/>
          <a:lstStyle/>
          <a:p>
            <a:fld id="{86CB4B4D-7CA3-9044-876B-883B54F8677D}" type="slidenum">
              <a:rPr lang="fr-FR">
                <a:solidFill>
                  <a:srgbClr val="000000"/>
                </a:solidFill>
              </a:rPr>
              <a:t>22</a:t>
            </a:fld>
            <a:endParaRPr lang="fr-FR">
              <a:solidFill>
                <a:srgbClr val="000000"/>
              </a:solidFill>
            </a:endParaRPr>
          </a:p>
        </p:txBody>
      </p:sp>
      <p:pic>
        <p:nvPicPr>
          <p:cNvPr id="5" name="Image 4" descr="Une image contenant texte, diagramme, ligne, Parallèle&#10;&#10;Description générée automatiquement">
            <a:extLst>
              <a:ext uri="{FF2B5EF4-FFF2-40B4-BE49-F238E27FC236}">
                <a16:creationId xmlns:a16="http://schemas.microsoft.com/office/drawing/2014/main" id="{80CC001E-B356-F6A4-B562-37CB20063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037" y="4782694"/>
            <a:ext cx="11115253" cy="8593795"/>
          </a:xfrm>
          <a:prstGeom prst="rect">
            <a:avLst/>
          </a:prstGeom>
        </p:spPr>
      </p:pic>
      <p:pic>
        <p:nvPicPr>
          <p:cNvPr id="6" name="Image 5" descr="Une image contenant texte, ligne, capture d’écran, Tracé&#10;&#10;Description générée automatiquement">
            <a:extLst>
              <a:ext uri="{FF2B5EF4-FFF2-40B4-BE49-F238E27FC236}">
                <a16:creationId xmlns:a16="http://schemas.microsoft.com/office/drawing/2014/main" id="{5715F8EE-149A-1C9D-64AF-4195B5B50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028" y="4899495"/>
            <a:ext cx="10625709" cy="847699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81552EC-CD2D-F6C0-1E11-D1242CD99116}"/>
              </a:ext>
            </a:extLst>
          </p:cNvPr>
          <p:cNvSpPr txBox="1"/>
          <p:nvPr/>
        </p:nvSpPr>
        <p:spPr>
          <a:xfrm>
            <a:off x="3946323" y="2352198"/>
            <a:ext cx="18973410" cy="213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400">
                <a:solidFill>
                  <a:srgbClr val="000000"/>
                </a:solidFill>
                <a:latin typeface="+mj-lt"/>
              </a:rPr>
              <a:t>On observe aussi que les seuils où se produisent les changements de niveaux diminuent lorsque le débit R augmente. Aussi, l'égaliseur DF est plus efficace que le ZF.  </a:t>
            </a:r>
            <a:endParaRPr lang="fr-FR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DINOT-Regular"/>
              <a:cs typeface="DINOT-Regular"/>
            </a:endParaRPr>
          </a:p>
        </p:txBody>
      </p:sp>
      <p:sp>
        <p:nvSpPr>
          <p:cNvPr id="2" name="Titre 2">
            <a:extLst>
              <a:ext uri="{FF2B5EF4-FFF2-40B4-BE49-F238E27FC236}">
                <a16:creationId xmlns:a16="http://schemas.microsoft.com/office/drawing/2014/main" id="{B9B72AB6-BE43-5C2D-61BA-E7191E7925EF}"/>
              </a:ext>
            </a:extLst>
          </p:cNvPr>
          <p:cNvSpPr txBox="1">
            <a:spLocks/>
          </p:cNvSpPr>
          <p:nvPr/>
        </p:nvSpPr>
        <p:spPr>
          <a:xfrm>
            <a:off x="3177975" y="464557"/>
            <a:ext cx="20510106" cy="1177207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fr-FR" sz="6000"/>
              <a:t>D4.1 Taux de rejection </a:t>
            </a:r>
          </a:p>
        </p:txBody>
      </p:sp>
    </p:spTree>
    <p:extLst>
      <p:ext uri="{BB962C8B-B14F-4D97-AF65-F5344CB8AC3E}">
        <p14:creationId xmlns:p14="http://schemas.microsoft.com/office/powerpoint/2010/main" val="212887714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3DF8085-38AB-1A61-CFD9-8C3BFB5A4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974" y="5300101"/>
            <a:ext cx="8543777" cy="7825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DB307-4990-E0F6-363F-2998C1B12FF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29824" y="12719633"/>
            <a:ext cx="586699" cy="625812"/>
          </a:xfrm>
        </p:spPr>
        <p:txBody>
          <a:bodyPr/>
          <a:lstStyle/>
          <a:p>
            <a:fld id="{86CB4B4D-7CA3-9044-876B-883B54F8677D}" type="slidenum">
              <a:rPr lang="en-US" smtClean="0">
                <a:solidFill>
                  <a:srgbClr val="000000"/>
                </a:solidFill>
              </a:r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itre de diapositive">
            <a:extLst>
              <a:ext uri="{FF2B5EF4-FFF2-40B4-BE49-F238E27FC236}">
                <a16:creationId xmlns:a16="http://schemas.microsoft.com/office/drawing/2014/main" id="{10BBE820-C65C-0A4B-121B-68334F6E6F4A}"/>
              </a:ext>
            </a:extLst>
          </p:cNvPr>
          <p:cNvSpPr txBox="1">
            <a:spLocks/>
          </p:cNvSpPr>
          <p:nvPr/>
        </p:nvSpPr>
        <p:spPr>
          <a:xfrm>
            <a:off x="2898197" y="757917"/>
            <a:ext cx="20597907" cy="122990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BF1238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fr-FR" sz="4800"/>
              <a:t>D</a:t>
            </a:r>
            <a:r>
              <a:rPr lang="en-US" sz="4800"/>
              <a:t>4.</a:t>
            </a:r>
            <a:r>
              <a:rPr lang="fr-FR" sz="4800"/>
              <a:t>2 Extra crédit: Interférence multi-cellulaire comme bruit supplémentaire</a:t>
            </a:r>
          </a:p>
        </p:txBody>
      </p:sp>
      <p:sp>
        <p:nvSpPr>
          <p:cNvPr id="6" name="Texte niveau 1…">
            <a:extLst>
              <a:ext uri="{FF2B5EF4-FFF2-40B4-BE49-F238E27FC236}">
                <a16:creationId xmlns:a16="http://schemas.microsoft.com/office/drawing/2014/main" id="{33165286-1329-E2B5-40EC-0F41A8E68F35}"/>
              </a:ext>
            </a:extLst>
          </p:cNvPr>
          <p:cNvSpPr txBox="1">
            <a:spLocks/>
          </p:cNvSpPr>
          <p:nvPr/>
        </p:nvSpPr>
        <p:spPr>
          <a:xfrm>
            <a:off x="3109695" y="2098243"/>
            <a:ext cx="9527943" cy="5802473"/>
          </a:xfrm>
          <a:prstGeom prst="rect">
            <a:avLst/>
          </a:prstGeom>
        </p:spPr>
        <p:txBody>
          <a:bodyPr/>
          <a:lstStyle>
            <a:lvl1pPr marL="609598" marR="0" indent="-609598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BF1238"/>
              </a:buClr>
              <a:buSzPct val="123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168400" marR="0" indent="-558800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BF1238"/>
              </a:buClr>
              <a:buSzPct val="123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778000" marR="0" indent="-558800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BF1238"/>
              </a:buClr>
              <a:buSzPct val="123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387600" marR="0" indent="-558800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BF1238"/>
              </a:buClr>
              <a:buSzPct val="123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997200" marR="0" indent="-558800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BF1238"/>
              </a:buClr>
              <a:buSzPct val="123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606800" marR="0" indent="-558800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BF1238"/>
              </a:buClr>
              <a:buSzPct val="123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216400" marR="0" indent="-558800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BF1238"/>
              </a:buClr>
              <a:buSzPct val="123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4826000" marR="0" indent="-558800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BF1238"/>
              </a:buClr>
              <a:buSzPct val="123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435600" marR="0" indent="-558800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BF1238"/>
              </a:buClr>
              <a:buSzPct val="123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3400"/>
              <a:t>Modulation BPSK</a:t>
            </a:r>
          </a:p>
          <a:p>
            <a:pPr hangingPunct="1"/>
            <a:r>
              <a:rPr lang="en-US" sz="3400"/>
              <a:t>Canal AWGN avec </a:t>
            </a:r>
            <a:r>
              <a:rPr lang="en-US" sz="3400" err="1"/>
              <a:t>l’att</a:t>
            </a:r>
            <a:r>
              <a:rPr lang="fr-FR" sz="3400" err="1"/>
              <a:t>énuation</a:t>
            </a:r>
            <a:r>
              <a:rPr lang="fr-FR" sz="3400"/>
              <a:t> jusqu’à la station de base</a:t>
            </a:r>
          </a:p>
          <a:p>
            <a:pPr marL="0" indent="0" hangingPunct="1">
              <a:buNone/>
            </a:pPr>
            <a:r>
              <a:rPr lang="fr-FR" sz="3600">
                <a:solidFill>
                  <a:schemeClr val="bg1"/>
                </a:solidFill>
              </a:rPr>
              <a:t>.</a:t>
            </a:r>
          </a:p>
          <a:p>
            <a:pPr hangingPunct="1"/>
            <a:endParaRPr lang="en-US" sz="360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67A2E8D-460F-5C1E-9CB7-6D16D06191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25046" y="5072137"/>
            <a:ext cx="401218" cy="12700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89C5E61-8FF4-F6F2-345A-6CF94A460DF2}"/>
              </a:ext>
            </a:extLst>
          </p:cNvPr>
          <p:cNvSpPr/>
          <p:nvPr/>
        </p:nvSpPr>
        <p:spPr>
          <a:xfrm>
            <a:off x="8915527" y="5341984"/>
            <a:ext cx="640080" cy="761433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500" b="0" i="0" u="none" strike="noStrike" cap="none" spc="0" normalizeH="0" baseline="0">
              <a:ln>
                <a:noFill/>
              </a:ln>
              <a:solidFill>
                <a:srgbClr val="BF1238"/>
              </a:solidFill>
              <a:effectLst/>
              <a:uFillTx/>
              <a:latin typeface="DINOT-Medium"/>
              <a:ea typeface="DINOT-Medium"/>
              <a:cs typeface="DINOT-Medium"/>
              <a:sym typeface="DINOT-Medium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A691B8-3D68-C7B5-AC59-061F41B06281}"/>
              </a:ext>
            </a:extLst>
          </p:cNvPr>
          <p:cNvSpPr txBox="1"/>
          <p:nvPr/>
        </p:nvSpPr>
        <p:spPr>
          <a:xfrm>
            <a:off x="5913060" y="4411751"/>
            <a:ext cx="674887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>
                <a:solidFill>
                  <a:schemeClr val="accent5">
                    <a:lumMod val="10000"/>
                  </a:schemeClr>
                </a:solidFill>
                <a:latin typeface="+mn-lt"/>
              </a:rPr>
              <a:t>Symboles que la BTS </a:t>
            </a:r>
            <a:r>
              <a:rPr lang="fr-FR" sz="2800">
                <a:solidFill>
                  <a:schemeClr val="accent5">
                    <a:lumMod val="10000"/>
                  </a:schemeClr>
                </a:solidFill>
                <a:latin typeface="+mn-lt"/>
              </a:rPr>
              <a:t>souhaite</a:t>
            </a:r>
            <a:r>
              <a:rPr lang="en-US" sz="2800">
                <a:solidFill>
                  <a:schemeClr val="accent5">
                    <a:lumMod val="10000"/>
                  </a:schemeClr>
                </a:solidFill>
                <a:latin typeface="+mn-lt"/>
              </a:rPr>
              <a:t> d</a:t>
            </a:r>
            <a:r>
              <a:rPr lang="fr-FR" sz="2800">
                <a:solidFill>
                  <a:schemeClr val="accent5">
                    <a:lumMod val="10000"/>
                  </a:schemeClr>
                </a:solidFill>
                <a:latin typeface="+mn-lt"/>
              </a:rPr>
              <a:t>écoder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FillTx/>
              <a:latin typeface="+mn-lt"/>
              <a:ea typeface="DINOT-Regular"/>
              <a:cs typeface="DINOT-Regular"/>
              <a:sym typeface="DINOT-Regular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9C988F-17F7-8235-AE1D-D32808964A43}"/>
              </a:ext>
            </a:extLst>
          </p:cNvPr>
          <p:cNvCxnSpPr>
            <a:cxnSpLocks/>
          </p:cNvCxnSpPr>
          <p:nvPr/>
        </p:nvCxnSpPr>
        <p:spPr>
          <a:xfrm>
            <a:off x="7366976" y="6082615"/>
            <a:ext cx="692188" cy="42163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0DCCBB-8DEE-3215-30E5-0D602319616A}"/>
              </a:ext>
            </a:extLst>
          </p:cNvPr>
          <p:cNvCxnSpPr>
            <a:cxnSpLocks/>
          </p:cNvCxnSpPr>
          <p:nvPr/>
        </p:nvCxnSpPr>
        <p:spPr>
          <a:xfrm flipH="1">
            <a:off x="9722744" y="6003309"/>
            <a:ext cx="878416" cy="50094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212CF97-C690-016D-9EA9-6FDAA13B2E03}"/>
              </a:ext>
            </a:extLst>
          </p:cNvPr>
          <p:cNvSpPr txBox="1"/>
          <p:nvPr/>
        </p:nvSpPr>
        <p:spPr>
          <a:xfrm>
            <a:off x="7731533" y="6492973"/>
            <a:ext cx="28696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chemeClr val="accent5">
                    <a:lumMod val="10000"/>
                  </a:schemeClr>
                </a:solidFill>
                <a:latin typeface="+mn-lt"/>
              </a:rPr>
              <a:t>Bruits additionnels</a:t>
            </a:r>
            <a:endParaRPr kumimoji="0" lang="fr-FR" sz="2400" b="0" i="0" u="none" strike="noStrike" cap="none" spc="0" normalizeH="0" baseline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FillTx/>
              <a:latin typeface="+mn-lt"/>
              <a:ea typeface="DINOT-Regular"/>
              <a:cs typeface="DINOT-Regular"/>
              <a:sym typeface="DINOT-Regular"/>
            </a:endParaRPr>
          </a:p>
        </p:txBody>
      </p:sp>
      <p:pic>
        <p:nvPicPr>
          <p:cNvPr id="45" name="Picture 44" descr="A graph of a graph with a red line and blue line&#10;&#10;Description automatically generated">
            <a:extLst>
              <a:ext uri="{FF2B5EF4-FFF2-40B4-BE49-F238E27FC236}">
                <a16:creationId xmlns:a16="http://schemas.microsoft.com/office/drawing/2014/main" id="{9404E493-2486-EE5A-6560-366969C80E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r="6131"/>
          <a:stretch/>
        </p:blipFill>
        <p:spPr>
          <a:xfrm>
            <a:off x="12479100" y="2231749"/>
            <a:ext cx="11546947" cy="9466296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007237A-ADDB-1721-B368-89A5AD8B8D1D}"/>
              </a:ext>
            </a:extLst>
          </p:cNvPr>
          <p:cNvGrpSpPr/>
          <p:nvPr/>
        </p:nvGrpSpPr>
        <p:grpSpPr>
          <a:xfrm>
            <a:off x="3085394" y="7207460"/>
            <a:ext cx="8799564" cy="5825079"/>
            <a:chOff x="3147997" y="6528120"/>
            <a:chExt cx="8799564" cy="582507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DA6627-4CE3-8864-1FC1-473013834AFB}"/>
                </a:ext>
              </a:extLst>
            </p:cNvPr>
            <p:cNvGrpSpPr/>
            <p:nvPr/>
          </p:nvGrpSpPr>
          <p:grpSpPr>
            <a:xfrm>
              <a:off x="3147997" y="6528120"/>
              <a:ext cx="8617003" cy="5825079"/>
              <a:chOff x="3578523" y="5848035"/>
              <a:chExt cx="8545581" cy="539044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DA94E78-470D-DAFC-9614-8D25278A92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546" t="2351" r="16103"/>
              <a:stretch/>
            </p:blipFill>
            <p:spPr>
              <a:xfrm>
                <a:off x="3674903" y="5848035"/>
                <a:ext cx="8449201" cy="5390446"/>
              </a:xfrm>
              <a:prstGeom prst="rect">
                <a:avLst/>
              </a:prstGeom>
            </p:spPr>
          </p:pic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8C5B7B4-9E46-F427-C367-352CB48F8705}"/>
                  </a:ext>
                </a:extLst>
              </p:cNvPr>
              <p:cNvCxnSpPr/>
              <p:nvPr/>
            </p:nvCxnSpPr>
            <p:spPr>
              <a:xfrm>
                <a:off x="4435014" y="7737437"/>
                <a:ext cx="0" cy="2266122"/>
              </a:xfrm>
              <a:prstGeom prst="straightConnector1">
                <a:avLst/>
              </a:prstGeom>
              <a:noFill/>
              <a:ln w="38100" cap="flat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triangle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5015940-D76A-AF01-5550-67B492690B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0" y="7570976"/>
                <a:ext cx="2311120" cy="0"/>
              </a:xfrm>
              <a:prstGeom prst="straightConnector1">
                <a:avLst/>
              </a:prstGeom>
              <a:noFill/>
              <a:ln w="38100" cap="flat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triangle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A8FD63-2EE5-86FD-0F60-27834C8582E8}"/>
                  </a:ext>
                </a:extLst>
              </p:cNvPr>
              <p:cNvSpPr txBox="1"/>
              <p:nvPr/>
            </p:nvSpPr>
            <p:spPr>
              <a:xfrm>
                <a:off x="5255287" y="7027815"/>
                <a:ext cx="874207" cy="5334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>
                    <a:solidFill>
                      <a:schemeClr val="accent5">
                        <a:lumMod val="10000"/>
                      </a:schemeClr>
                    </a:solidFill>
                  </a:rPr>
                  <a:t>1km</a:t>
                </a:r>
                <a:endParaRPr kumimoji="0" lang="fr-FR" sz="2800" b="0" i="0" u="none" strike="noStrike" cap="none" spc="0" normalizeH="0" baseline="0">
                  <a:ln>
                    <a:noFill/>
                  </a:ln>
                  <a:solidFill>
                    <a:schemeClr val="accent5">
                      <a:lumMod val="10000"/>
                    </a:schemeClr>
                  </a:solidFill>
                  <a:effectLst/>
                  <a:uFillTx/>
                  <a:latin typeface="DINOT-Regular"/>
                  <a:ea typeface="DINOT-Regular"/>
                  <a:cs typeface="DINOT-Regular"/>
                  <a:sym typeface="DINOT-Regular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B99F20-92CA-9AEB-B8D4-BD723078215F}"/>
                  </a:ext>
                </a:extLst>
              </p:cNvPr>
              <p:cNvSpPr txBox="1"/>
              <p:nvPr/>
            </p:nvSpPr>
            <p:spPr>
              <a:xfrm>
                <a:off x="3578523" y="9166499"/>
                <a:ext cx="874207" cy="5334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800">
                    <a:solidFill>
                      <a:schemeClr val="accent5">
                        <a:lumMod val="10000"/>
                      </a:schemeClr>
                    </a:solidFill>
                  </a:rPr>
                  <a:t>1km</a:t>
                </a:r>
                <a:endParaRPr kumimoji="0" lang="fr-FR" sz="2800" b="0" i="0" u="none" strike="noStrike" cap="none" spc="0" normalizeH="0" baseline="0">
                  <a:ln>
                    <a:noFill/>
                  </a:ln>
                  <a:solidFill>
                    <a:schemeClr val="accent5">
                      <a:lumMod val="10000"/>
                    </a:schemeClr>
                  </a:solidFill>
                  <a:effectLst/>
                  <a:uFillTx/>
                  <a:latin typeface="DINOT-Regular"/>
                  <a:ea typeface="DINOT-Regular"/>
                  <a:cs typeface="DINOT-Regular"/>
                  <a:sym typeface="DINOT-Regular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D4E0C7-3F42-C9D4-DCC1-7E5401A5BA92}"/>
                </a:ext>
              </a:extLst>
            </p:cNvPr>
            <p:cNvSpPr txBox="1"/>
            <p:nvPr/>
          </p:nvSpPr>
          <p:spPr>
            <a:xfrm>
              <a:off x="11657892" y="10059064"/>
              <a:ext cx="289669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chemeClr val="accent5">
                      <a:lumMod val="10000"/>
                    </a:schemeClr>
                  </a:solidFill>
                  <a:latin typeface="+mn-lt"/>
                </a:rPr>
                <a:t>x</a:t>
              </a:r>
              <a:endParaRPr kumimoji="0" lang="fr-FR" sz="2800" b="0" i="0" u="none" strike="noStrike" cap="none" spc="0" normalizeH="0" baseline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FillTx/>
                <a:latin typeface="+mn-lt"/>
                <a:ea typeface="DINOT-Regular"/>
                <a:cs typeface="DINOT-Regular"/>
                <a:sym typeface="DINOT-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09435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re de diapositive"/>
          <p:cNvSpPr txBox="1">
            <a:spLocks noGrp="1"/>
          </p:cNvSpPr>
          <p:nvPr>
            <p:ph type="title"/>
          </p:nvPr>
        </p:nvSpPr>
        <p:spPr>
          <a:xfrm>
            <a:off x="3009205" y="1270000"/>
            <a:ext cx="7976295" cy="137380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Conclusion</a:t>
            </a:r>
            <a:endParaRPr/>
          </a:p>
        </p:txBody>
      </p:sp>
      <p:sp>
        <p:nvSpPr>
          <p:cNvPr id="157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303511" y="13080242"/>
            <a:ext cx="359074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 defTabSz="584200">
              <a:spcBef>
                <a:spcPts val="0"/>
              </a:spcBef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24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D6C295-82FA-8C6D-E048-2C17756652CA}"/>
              </a:ext>
            </a:extLst>
          </p:cNvPr>
          <p:cNvSpPr txBox="1"/>
          <p:nvPr/>
        </p:nvSpPr>
        <p:spPr>
          <a:xfrm>
            <a:off x="3009205" y="3760061"/>
            <a:ext cx="20701400" cy="84433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2438337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FR" sz="4800">
                <a:solidFill>
                  <a:srgbClr val="000000"/>
                </a:solidFill>
                <a:latin typeface="+mn-lt"/>
              </a:rPr>
              <a:t>Intérêt des codes correcteurs d’erreurs</a:t>
            </a:r>
          </a:p>
          <a:p>
            <a:pPr marR="0" algn="l" defTabSz="2438337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FR" sz="4800">
              <a:solidFill>
                <a:srgbClr val="000000"/>
              </a:solidFill>
              <a:latin typeface="+mn-lt"/>
            </a:endParaRPr>
          </a:p>
          <a:p>
            <a:pPr marL="685800" marR="0" indent="-685800" algn="l" defTabSz="2438337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FR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DINOT-Regular"/>
                <a:cs typeface="DINOT-Regular"/>
                <a:sym typeface="DINOT-Regular"/>
              </a:rPr>
              <a:t>Compromis en </a:t>
            </a:r>
            <a:r>
              <a:rPr lang="en-FR" sz="4800">
                <a:solidFill>
                  <a:srgbClr val="000000"/>
                </a:solidFill>
                <a:latin typeface="+mn-lt"/>
              </a:rPr>
              <a:t>performance et consommation énergétique</a:t>
            </a:r>
          </a:p>
          <a:p>
            <a:pPr marR="0" algn="l" defTabSz="2438337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FR" sz="4800">
              <a:solidFill>
                <a:srgbClr val="000000"/>
              </a:solidFill>
              <a:latin typeface="+mn-lt"/>
            </a:endParaRPr>
          </a:p>
          <a:p>
            <a:pPr marL="685800" marR="0" indent="-685800" algn="l" defTabSz="2438337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FR" sz="4800">
                <a:solidFill>
                  <a:srgbClr val="000000"/>
                </a:solidFill>
                <a:latin typeface="+mn-lt"/>
              </a:rPr>
              <a:t>La dispersion chromatique limite largement le débit pour des grandes distances</a:t>
            </a:r>
          </a:p>
          <a:p>
            <a:pPr marR="0" algn="l" defTabSz="2438337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FR" sz="4800">
              <a:solidFill>
                <a:srgbClr val="000000"/>
              </a:solidFill>
              <a:latin typeface="+mn-lt"/>
            </a:endParaRPr>
          </a:p>
          <a:p>
            <a:pPr marL="685800" marR="0" indent="-685800" algn="l" defTabSz="2438337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FR" sz="4800">
                <a:solidFill>
                  <a:srgbClr val="000000"/>
                </a:solidFill>
                <a:latin typeface="+mn-lt"/>
              </a:rPr>
              <a:t>Le nombre d’utilisateurs pouvant être servi diminue </a:t>
            </a:r>
            <a:r>
              <a:rPr lang="en-US" sz="4800" err="1">
                <a:solidFill>
                  <a:srgbClr val="000000"/>
                </a:solidFill>
                <a:latin typeface="+mn-lt"/>
              </a:rPr>
              <a:t>lorsque</a:t>
            </a:r>
            <a:r>
              <a:rPr lang="en-FR" sz="4800">
                <a:solidFill>
                  <a:srgbClr val="000000"/>
                </a:solidFill>
                <a:latin typeface="+mn-lt"/>
              </a:rPr>
              <a:t> le débit par utilisateur</a:t>
            </a:r>
            <a:r>
              <a:rPr lang="en-US" sz="4800">
                <a:solidFill>
                  <a:srgbClr val="000000"/>
                </a:solidFill>
                <a:latin typeface="+mn-lt"/>
              </a:rPr>
              <a:t> augmente</a:t>
            </a:r>
            <a:endParaRPr lang="en-FR" sz="4800">
              <a:solidFill>
                <a:srgbClr val="000000"/>
              </a:solidFill>
              <a:latin typeface="+mn-lt"/>
            </a:endParaRPr>
          </a:p>
          <a:p>
            <a:pPr marR="0" algn="l" defTabSz="2438337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FR"/>
          </a:p>
          <a:p>
            <a:pPr marL="685800" marR="0" indent="-68580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FR" sz="5500" b="0" i="0" u="none" strike="noStrike" cap="none" spc="0" normalizeH="0" baseline="0">
              <a:ln>
                <a:noFill/>
              </a:ln>
              <a:solidFill>
                <a:srgbClr val="555555"/>
              </a:solidFill>
              <a:effectLst/>
              <a:uFillTx/>
              <a:latin typeface="DINOT-Regular"/>
              <a:ea typeface="DINOT-Regular"/>
              <a:cs typeface="DINOT-Regular"/>
              <a:sym typeface="DINO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767106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re de diapositive"/>
          <p:cNvSpPr txBox="1">
            <a:spLocks noGrp="1"/>
          </p:cNvSpPr>
          <p:nvPr>
            <p:ph type="title"/>
          </p:nvPr>
        </p:nvSpPr>
        <p:spPr>
          <a:xfrm>
            <a:off x="3009205" y="1270000"/>
            <a:ext cx="7976295" cy="1373809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Introduction</a:t>
            </a:r>
            <a:endParaRPr/>
          </a:p>
        </p:txBody>
      </p:sp>
      <p:sp>
        <p:nvSpPr>
          <p:cNvPr id="15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 algn="ctr" defTabSz="584200">
              <a:spcBef>
                <a:spcPts val="0"/>
              </a:spcBef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EAC227-BF68-7736-D477-CFD55FBF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352" y="5666707"/>
            <a:ext cx="12234338" cy="7210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2B825-CE87-5848-4F08-BB762EE674C6}"/>
              </a:ext>
            </a:extLst>
          </p:cNvPr>
          <p:cNvSpPr txBox="1"/>
          <p:nvPr/>
        </p:nvSpPr>
        <p:spPr>
          <a:xfrm>
            <a:off x="3009205" y="3329606"/>
            <a:ext cx="1991314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5400" err="1">
                <a:solidFill>
                  <a:srgbClr val="000000"/>
                </a:solidFill>
                <a:latin typeface="+mj-lt"/>
              </a:rPr>
              <a:t>Étudier</a:t>
            </a:r>
            <a:r>
              <a:rPr lang="en-GB" sz="5400">
                <a:solidFill>
                  <a:srgbClr val="000000"/>
                </a:solidFill>
                <a:latin typeface="+mj-lt"/>
              </a:rPr>
              <a:t> et </a:t>
            </a:r>
            <a:r>
              <a:rPr lang="en-GB" sz="5400" err="1">
                <a:solidFill>
                  <a:srgbClr val="000000"/>
                </a:solidFill>
                <a:latin typeface="+mj-lt"/>
              </a:rPr>
              <a:t>simuler</a:t>
            </a:r>
            <a:r>
              <a:rPr lang="en-GB" sz="5400">
                <a:solidFill>
                  <a:srgbClr val="000000"/>
                </a:solidFill>
                <a:latin typeface="+mj-lt"/>
              </a:rPr>
              <a:t> la transmission </a:t>
            </a:r>
            <a:r>
              <a:rPr lang="en-GB" sz="5400" err="1">
                <a:solidFill>
                  <a:srgbClr val="000000"/>
                </a:solidFill>
                <a:latin typeface="+mj-lt"/>
              </a:rPr>
              <a:t>d'informations</a:t>
            </a:r>
            <a:r>
              <a:rPr lang="en-GB" sz="5400">
                <a:solidFill>
                  <a:srgbClr val="000000"/>
                </a:solidFill>
                <a:latin typeface="+mj-lt"/>
              </a:rPr>
              <a:t> dans un </a:t>
            </a:r>
            <a:r>
              <a:rPr lang="en-GB" sz="5400" err="1">
                <a:solidFill>
                  <a:srgbClr val="000000"/>
                </a:solidFill>
                <a:latin typeface="+mj-lt"/>
              </a:rPr>
              <a:t>réseau</a:t>
            </a:r>
            <a:r>
              <a:rPr lang="en-GB" sz="5400">
                <a:solidFill>
                  <a:srgbClr val="000000"/>
                </a:solidFill>
                <a:latin typeface="+mj-lt"/>
              </a:rPr>
              <a:t> C-RAN avec </a:t>
            </a:r>
            <a:r>
              <a:rPr lang="en-GB" sz="5400" err="1">
                <a:solidFill>
                  <a:srgbClr val="000000"/>
                </a:solidFill>
                <a:latin typeface="+mj-lt"/>
              </a:rPr>
              <a:t>Matlab</a:t>
            </a:r>
            <a:endParaRPr lang="en-FR" sz="540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77923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ction (titre)"/>
          <p:cNvSpPr txBox="1">
            <a:spLocks noGrp="1"/>
          </p:cNvSpPr>
          <p:nvPr>
            <p:ph type="title" idx="4294967295"/>
          </p:nvPr>
        </p:nvSpPr>
        <p:spPr>
          <a:xfrm>
            <a:off x="3378384" y="5791200"/>
            <a:ext cx="20153016" cy="2133600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2340804">
              <a:lnSpc>
                <a:spcPct val="80000"/>
              </a:lnSpc>
              <a:defRPr sz="8100" spc="-200">
                <a:solidFill>
                  <a:srgbClr val="FA3061"/>
                </a:solidFill>
              </a:defRPr>
            </a:lvl1pPr>
          </a:lstStyle>
          <a:p>
            <a:r>
              <a:rPr lang="fr-FR" sz="7200">
                <a:solidFill>
                  <a:schemeClr val="tx1">
                    <a:lumMod val="75000"/>
                  </a:schemeClr>
                </a:solidFill>
              </a:rPr>
              <a:t>D1: Simulation du système avec un matériel idéal</a:t>
            </a:r>
          </a:p>
        </p:txBody>
      </p:sp>
      <p:sp>
        <p:nvSpPr>
          <p:cNvPr id="153" name="Numéro de diapositive"/>
          <p:cNvSpPr txBox="1">
            <a:spLocks noGrp="1"/>
          </p:cNvSpPr>
          <p:nvPr>
            <p:ph type="sldNum" sz="quarter" idx="4294967295"/>
          </p:nvPr>
        </p:nvSpPr>
        <p:spPr>
          <a:xfrm>
            <a:off x="1122884" y="12885508"/>
            <a:ext cx="230832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 defTabSz="584200">
              <a:spcBef>
                <a:spcPts val="0"/>
              </a:spcBef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 lang="en-US" smtClean="0"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BC40C9-A31B-99E2-1BFC-B88F7A3CB681}"/>
              </a:ext>
            </a:extLst>
          </p:cNvPr>
          <p:cNvSpPr/>
          <p:nvPr/>
        </p:nvSpPr>
        <p:spPr>
          <a:xfrm>
            <a:off x="15584557" y="6759545"/>
            <a:ext cx="6003235" cy="2146852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500" b="0" i="0" u="none" strike="noStrike" cap="none" spc="0" normalizeH="0" baseline="0">
              <a:ln>
                <a:noFill/>
              </a:ln>
              <a:solidFill>
                <a:srgbClr val="BF1238"/>
              </a:solidFill>
              <a:effectLst/>
              <a:uFillTx/>
              <a:latin typeface="DINOT-Medium"/>
              <a:ea typeface="DINOT-Medium"/>
              <a:cs typeface="DINOT-Medium"/>
              <a:sym typeface="DINOT-Medium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3203F2-B5D8-3C68-44BA-1F1426BC89BE}"/>
              </a:ext>
            </a:extLst>
          </p:cNvPr>
          <p:cNvSpPr/>
          <p:nvPr/>
        </p:nvSpPr>
        <p:spPr>
          <a:xfrm>
            <a:off x="18094311" y="4041319"/>
            <a:ext cx="2273221" cy="1723375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500" b="0" i="0" u="none" strike="noStrike" cap="none" spc="0" normalizeH="0" baseline="0">
              <a:ln>
                <a:noFill/>
              </a:ln>
              <a:solidFill>
                <a:srgbClr val="BF1238"/>
              </a:solidFill>
              <a:effectLst/>
              <a:uFillTx/>
              <a:latin typeface="DINOT-Medium"/>
              <a:ea typeface="DINOT-Medium"/>
              <a:cs typeface="DINOT-Medium"/>
              <a:sym typeface="DINOT-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A8DDDB-26B9-822E-8A73-1345C959F447}"/>
              </a:ext>
            </a:extLst>
          </p:cNvPr>
          <p:cNvSpPr/>
          <p:nvPr/>
        </p:nvSpPr>
        <p:spPr>
          <a:xfrm>
            <a:off x="5976256" y="4041320"/>
            <a:ext cx="2273221" cy="1723375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500" b="0" i="0" u="none" strike="noStrike" cap="none" spc="0" normalizeH="0" baseline="0">
              <a:ln>
                <a:noFill/>
              </a:ln>
              <a:solidFill>
                <a:srgbClr val="BF1238"/>
              </a:solidFill>
              <a:effectLst/>
              <a:uFillTx/>
              <a:latin typeface="DINOT-Medium"/>
              <a:ea typeface="DINOT-Medium"/>
              <a:cs typeface="DINOT-Medium"/>
              <a:sym typeface="DINOT-Medium"/>
            </a:endParaRPr>
          </a:p>
        </p:txBody>
      </p:sp>
      <p:sp>
        <p:nvSpPr>
          <p:cNvPr id="155" name="Titre de diapositive"/>
          <p:cNvSpPr txBox="1">
            <a:spLocks noGrp="1"/>
          </p:cNvSpPr>
          <p:nvPr>
            <p:ph type="title"/>
          </p:nvPr>
        </p:nvSpPr>
        <p:spPr>
          <a:xfrm>
            <a:off x="3009204" y="859431"/>
            <a:ext cx="19970065" cy="102900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/>
              <a:t>D1.1 </a:t>
            </a:r>
            <a:r>
              <a:rPr lang="fr-FR" sz="6000"/>
              <a:t>Optimisation de la fiabilité avec codage BCH </a:t>
            </a:r>
            <a:r>
              <a:rPr lang="en-US" sz="6000"/>
              <a:t> </a:t>
            </a:r>
            <a:endParaRPr sz="6000"/>
          </a:p>
        </p:txBody>
      </p:sp>
      <p:sp>
        <p:nvSpPr>
          <p:cNvPr id="156" name="Texte de puce de diapositive"/>
          <p:cNvSpPr txBox="1">
            <a:spLocks noGrp="1"/>
          </p:cNvSpPr>
          <p:nvPr>
            <p:ph type="body" sz="quarter" idx="1"/>
          </p:nvPr>
        </p:nvSpPr>
        <p:spPr>
          <a:xfrm>
            <a:off x="3266660" y="2629207"/>
            <a:ext cx="8759688" cy="10290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u="sng">
                <a:latin typeface="+mj-ea"/>
                <a:ea typeface="+mj-ea"/>
              </a:rPr>
              <a:t>Architecture du syst</a:t>
            </a:r>
            <a:r>
              <a:rPr lang="fr-FR" b="1" u="sng">
                <a:latin typeface="+mj-ea"/>
                <a:ea typeface="+mj-ea"/>
              </a:rPr>
              <a:t>ème étudié </a:t>
            </a:r>
            <a:endParaRPr b="1" u="sng">
              <a:latin typeface="+mj-ea"/>
              <a:ea typeface="+mj-ea"/>
            </a:endParaRPr>
          </a:p>
        </p:txBody>
      </p:sp>
      <p:sp>
        <p:nvSpPr>
          <p:cNvPr id="15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 defTabSz="584200">
              <a:spcBef>
                <a:spcPts val="0"/>
              </a:spcBef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 lang="en-US" smtClean="0"/>
              <a:t>5</a:t>
            </a:fld>
            <a:endParaRPr/>
          </a:p>
        </p:txBody>
      </p:sp>
      <p:pic>
        <p:nvPicPr>
          <p:cNvPr id="8" name="Picture 7" descr="A white oval with black text&#10;&#10;Description automatically generated">
            <a:extLst>
              <a:ext uri="{FF2B5EF4-FFF2-40B4-BE49-F238E27FC236}">
                <a16:creationId xmlns:a16="http://schemas.microsoft.com/office/drawing/2014/main" id="{78697394-578C-EAA5-B42D-B69860854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04" y="3334601"/>
            <a:ext cx="20547497" cy="2825786"/>
          </a:xfrm>
          <a:prstGeom prst="rect">
            <a:avLst/>
          </a:prstGeom>
        </p:spPr>
      </p:pic>
      <p:sp>
        <p:nvSpPr>
          <p:cNvPr id="9" name="Texte de puce de diapositive">
            <a:extLst>
              <a:ext uri="{FF2B5EF4-FFF2-40B4-BE49-F238E27FC236}">
                <a16:creationId xmlns:a16="http://schemas.microsoft.com/office/drawing/2014/main" id="{3AC4AE0B-421E-4AF0-8CF2-2478911DCA35}"/>
              </a:ext>
            </a:extLst>
          </p:cNvPr>
          <p:cNvSpPr txBox="1">
            <a:spLocks/>
          </p:cNvSpPr>
          <p:nvPr/>
        </p:nvSpPr>
        <p:spPr>
          <a:xfrm>
            <a:off x="3266660" y="6858000"/>
            <a:ext cx="11483010" cy="5998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606800" marR="0" indent="-558800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BF1238"/>
              </a:buClr>
              <a:buSzPct val="123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216400" marR="0" indent="-558800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BF1238"/>
              </a:buClr>
              <a:buSzPct val="123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4826000" marR="0" indent="-558800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BF1238"/>
              </a:buClr>
              <a:buSzPct val="123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435600" marR="0" indent="-558800" algn="l" defTabSz="2438337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BF1238"/>
              </a:buClr>
              <a:buSzPct val="123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>
                <a:latin typeface="+mn-lt"/>
                <a:ea typeface="+mj-ea"/>
              </a:rPr>
              <a:t>Analyse de performances avec 3 </a:t>
            </a:r>
            <a:r>
              <a:rPr lang="fr-FR">
                <a:latin typeface="+mn-lt"/>
                <a:ea typeface="+mj-ea"/>
              </a:rPr>
              <a:t>configurations:</a:t>
            </a:r>
          </a:p>
          <a:p>
            <a:pPr marL="742950" indent="-742950" hangingPunct="1">
              <a:buAutoNum type="arabicPeriod"/>
            </a:pPr>
            <a:r>
              <a:rPr lang="en-US" sz="3600">
                <a:latin typeface="+mn-lt"/>
                <a:ea typeface="+mj-ea"/>
              </a:rPr>
              <a:t>Sans codage BCH</a:t>
            </a:r>
          </a:p>
          <a:p>
            <a:pPr marL="742950" indent="-742950" hangingPunct="1">
              <a:buAutoNum type="arabicPeriod"/>
            </a:pPr>
            <a:r>
              <a:rPr lang="fr-FR" sz="3600" noProof="1">
                <a:latin typeface="+mn-lt"/>
                <a:ea typeface="+mj-ea"/>
              </a:rPr>
              <a:t>Codage</a:t>
            </a:r>
            <a:r>
              <a:rPr lang="en-US" sz="3600">
                <a:latin typeface="+mn-lt"/>
                <a:ea typeface="+mj-ea"/>
              </a:rPr>
              <a:t> BCH qui corrige 1 erreur</a:t>
            </a:r>
          </a:p>
          <a:p>
            <a:pPr marL="742950" indent="-742950" hangingPunct="1">
              <a:buAutoNum type="arabicPeriod"/>
            </a:pPr>
            <a:r>
              <a:rPr lang="en-US" sz="3600">
                <a:latin typeface="+mn-lt"/>
                <a:ea typeface="+mj-ea"/>
              </a:rPr>
              <a:t>Codage BCH qui </a:t>
            </a:r>
            <a:r>
              <a:rPr lang="fr-FR" sz="3600">
                <a:latin typeface="+mn-lt"/>
                <a:ea typeface="+mj-ea"/>
              </a:rPr>
              <a:t>corrige</a:t>
            </a:r>
            <a:r>
              <a:rPr lang="en-US" sz="3600">
                <a:latin typeface="+mn-lt"/>
                <a:ea typeface="+mj-ea"/>
              </a:rPr>
              <a:t> 2 erreurs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023F16-F64E-E839-A9B7-284C5D214B6E}"/>
              </a:ext>
            </a:extLst>
          </p:cNvPr>
          <p:cNvCxnSpPr/>
          <p:nvPr/>
        </p:nvCxnSpPr>
        <p:spPr>
          <a:xfrm flipV="1">
            <a:off x="11390243" y="7931426"/>
            <a:ext cx="3359427" cy="1311965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0118A6-64DF-8A59-76FB-4E0EED7CD5B3}"/>
                  </a:ext>
                </a:extLst>
              </p:cNvPr>
              <p:cNvSpPr txBox="1"/>
              <p:nvPr/>
            </p:nvSpPr>
            <p:spPr>
              <a:xfrm>
                <a:off x="15306261" y="6861199"/>
                <a:ext cx="6003235" cy="19435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OT-Regular"/>
                        </a:rPr>
                        <m:t> </m:t>
                      </m:r>
                      <m:r>
                        <a:rPr kumimoji="0" lang="en-US" sz="36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OT-Regular"/>
                        </a:rPr>
                        <m:t>𝑛</m:t>
                      </m:r>
                      <m:r>
                        <a:rPr kumimoji="0" lang="en-US" sz="36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OT-Regular"/>
                        </a:rPr>
                        <m:t>=31, </m:t>
                      </m:r>
                      <m:sSub>
                        <m:sSubPr>
                          <m:ctrlPr>
                            <a:rPr kumimoji="0" lang="en-US" sz="36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OT-Regular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OT-Regular"/>
                            </a:rPr>
                            <m:t>𝑘</m:t>
                          </m:r>
                        </m:e>
                        <m:sub>
                          <m:r>
                            <a:rPr kumimoji="0" lang="en-US" sz="36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OT-Regular"/>
                            </a:rPr>
                            <m:t>1 </m:t>
                          </m:r>
                        </m:sub>
                      </m:sSub>
                      <m:r>
                        <a:rPr kumimoji="0" lang="en-US" sz="36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OT-Regular"/>
                        </a:rPr>
                        <m:t>=26, </m:t>
                      </m:r>
                      <m:sSub>
                        <m:sSubPr>
                          <m:ctrlPr>
                            <a:rPr lang="en-US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3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0" lang="fr-FR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sym typeface="DINOT-Regular"/>
                </a:endParaRPr>
              </a:p>
              <a:p>
                <a:endParaRPr kumimoji="0" lang="fr-FR" sz="1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sym typeface="DINOT-Regular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OT-Regular"/>
                        </a:rPr>
                        <m:t>⇒</m:t>
                      </m:r>
                      <m:sSub>
                        <m:sSubPr>
                          <m:ctrlPr>
                            <a:rPr lang="en-US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3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26 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den>
                      </m:f>
                    </m:oMath>
                  </m:oMathPara>
                </a14:m>
                <a:endParaRPr kumimoji="0" lang="fr-FR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sym typeface="DINOT-Regular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0118A6-64DF-8A59-76FB-4E0EED7CD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6261" y="6861199"/>
                <a:ext cx="6003235" cy="1943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A644C0-FB3A-9ECF-8FFE-285188BC133D}"/>
              </a:ext>
            </a:extLst>
          </p:cNvPr>
          <p:cNvCxnSpPr>
            <a:cxnSpLocks/>
          </p:cNvCxnSpPr>
          <p:nvPr/>
        </p:nvCxnSpPr>
        <p:spPr>
          <a:xfrm>
            <a:off x="11390243" y="10381399"/>
            <a:ext cx="3359427" cy="705394"/>
          </a:xfrm>
          <a:prstGeom prst="straightConnector1">
            <a:avLst/>
          </a:prstGeom>
          <a:noFill/>
          <a:ln w="38100" cap="flat">
            <a:solidFill>
              <a:schemeClr val="accent5">
                <a:lumMod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0FF9A7-9B79-6F7A-A483-11E069F0B3C4}"/>
              </a:ext>
            </a:extLst>
          </p:cNvPr>
          <p:cNvSpPr/>
          <p:nvPr/>
        </p:nvSpPr>
        <p:spPr>
          <a:xfrm>
            <a:off x="15584557" y="10013366"/>
            <a:ext cx="6003235" cy="2146852"/>
          </a:xfrm>
          <a:prstGeom prst="roundRect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500" b="0" i="0" u="none" strike="noStrike" cap="none" spc="0" normalizeH="0" baseline="0">
              <a:ln>
                <a:noFill/>
              </a:ln>
              <a:solidFill>
                <a:srgbClr val="BF1238"/>
              </a:solidFill>
              <a:effectLst/>
              <a:uFillTx/>
              <a:latin typeface="DINOT-Medium"/>
              <a:ea typeface="DINOT-Medium"/>
              <a:cs typeface="DINOT-Medium"/>
              <a:sym typeface="DINOT-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FDE2C9-6FF6-1FDC-DF2F-9244C710E614}"/>
                  </a:ext>
                </a:extLst>
              </p:cNvPr>
              <p:cNvSpPr txBox="1"/>
              <p:nvPr/>
            </p:nvSpPr>
            <p:spPr>
              <a:xfrm>
                <a:off x="15306261" y="10115020"/>
                <a:ext cx="6003235" cy="19435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OT-Regular"/>
                        </a:rPr>
                        <m:t> </m:t>
                      </m:r>
                      <m:r>
                        <a:rPr kumimoji="0" lang="en-US" sz="36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OT-Regular"/>
                        </a:rPr>
                        <m:t>𝑛</m:t>
                      </m:r>
                      <m:r>
                        <a:rPr kumimoji="0" lang="en-US" sz="36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OT-Regular"/>
                        </a:rPr>
                        <m:t>=31, </m:t>
                      </m:r>
                      <m:sSub>
                        <m:sSubPr>
                          <m:ctrlPr>
                            <a:rPr kumimoji="0" lang="en-US" sz="36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OT-Regular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OT-Regular"/>
                            </a:rPr>
                            <m:t>𝑘</m:t>
                          </m:r>
                        </m:e>
                        <m:sub>
                          <m:r>
                            <a:rPr kumimoji="0" lang="en-US" sz="36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OT-Regular"/>
                            </a:rPr>
                            <m:t>2 </m:t>
                          </m:r>
                        </m:sub>
                      </m:sSub>
                      <m:r>
                        <a:rPr kumimoji="0" lang="en-US" sz="36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OT-Regular"/>
                        </a:rPr>
                        <m:t>=21, </m:t>
                      </m:r>
                      <m:sSub>
                        <m:sSubPr>
                          <m:ctrlPr>
                            <a:rPr lang="en-US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0" lang="fr-FR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sym typeface="DINOT-Regular"/>
                </a:endParaRPr>
              </a:p>
              <a:p>
                <a:endParaRPr kumimoji="0" lang="fr-FR" sz="1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sym typeface="DINOT-Regular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OT-Regular"/>
                        </a:rPr>
                        <m:t>⇒</m:t>
                      </m:r>
                      <m:sSub>
                        <m:sSubPr>
                          <m:ctrlPr>
                            <a:rPr lang="en-US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21 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den>
                      </m:f>
                    </m:oMath>
                  </m:oMathPara>
                </a14:m>
                <a:endParaRPr kumimoji="0" lang="fr-FR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sym typeface="DINOT-Regular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FDE2C9-6FF6-1FDC-DF2F-9244C710E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6261" y="10115020"/>
                <a:ext cx="6003235" cy="1943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78948B5-9863-E971-1D05-91A57BBA3B05}"/>
                  </a:ext>
                </a:extLst>
              </p:cNvPr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3256959" y="4074354"/>
                <a:ext cx="7471408" cy="5071236"/>
              </a:xfrm>
            </p:spPr>
            <p:txBody>
              <a:bodyPr/>
              <a:lstStyle/>
              <a:p>
                <a:r>
                  <a:rPr lang="en-US" sz="3600">
                    <a:latin typeface="+mn-lt"/>
                  </a:rPr>
                  <a:t>Gain de codage th</a:t>
                </a:r>
                <a:r>
                  <a:rPr lang="fr-FR" sz="3600">
                    <a:latin typeface="+mn-lt"/>
                  </a:rPr>
                  <a:t>éorique</a:t>
                </a:r>
                <a:r>
                  <a:rPr lang="en-US" sz="3600">
                    <a:latin typeface="+mn-lt"/>
                  </a:rPr>
                  <a:t>:</a:t>
                </a:r>
              </a:p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>
                    <a:latin typeface="+mn-lt"/>
                  </a:rPr>
                  <a:t>Code BCH 1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=2.25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sz="3200"/>
              </a:p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>
                    <a:latin typeface="+mn-lt"/>
                  </a:rPr>
                  <a:t>Code BCH 2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sz="3200"/>
              </a:p>
              <a:p>
                <a:pPr lvl="2"/>
                <a:endParaRPr lang="fr-FR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78948B5-9863-E971-1D05-91A57BBA3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3256959" y="4074354"/>
                <a:ext cx="7471408" cy="5071236"/>
              </a:xfrm>
              <a:blipFill>
                <a:blip r:embed="rId3"/>
                <a:stretch>
                  <a:fillRect l="-3018" t="-2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9DFA2-ADFD-F98B-6BC7-EFE0D2DFA7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6" name="Titre de diapositive">
            <a:extLst>
              <a:ext uri="{FF2B5EF4-FFF2-40B4-BE49-F238E27FC236}">
                <a16:creationId xmlns:a16="http://schemas.microsoft.com/office/drawing/2014/main" id="{61DEF1C3-EE28-C516-8859-4B95AE896B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9204" y="859431"/>
            <a:ext cx="19970065" cy="102900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/>
              <a:t>D1.1 </a:t>
            </a:r>
            <a:r>
              <a:rPr lang="fr-FR" sz="6000"/>
              <a:t>Optimisation de la fiabilité avec codage BCH </a:t>
            </a:r>
            <a:r>
              <a:rPr lang="en-US" sz="6000"/>
              <a:t> </a:t>
            </a:r>
            <a:endParaRPr sz="6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3F4805-2D00-7EAB-51B5-A0F63490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1733" y="2571214"/>
            <a:ext cx="12729593" cy="1028535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E979F-CDAC-E5AA-EBB1-47D383DBA5D3}"/>
              </a:ext>
            </a:extLst>
          </p:cNvPr>
          <p:cNvCxnSpPr/>
          <p:nvPr/>
        </p:nvCxnSpPr>
        <p:spPr>
          <a:xfrm>
            <a:off x="12185751" y="8263156"/>
            <a:ext cx="11111571" cy="0"/>
          </a:xfrm>
          <a:prstGeom prst="line">
            <a:avLst/>
          </a:prstGeom>
          <a:noFill/>
          <a:ln w="38100" cap="flat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BDE8CC-95E9-3C15-5CA7-C31968CF0EAB}"/>
              </a:ext>
            </a:extLst>
          </p:cNvPr>
          <p:cNvCxnSpPr/>
          <p:nvPr/>
        </p:nvCxnSpPr>
        <p:spPr>
          <a:xfrm>
            <a:off x="17688848" y="8263156"/>
            <a:ext cx="0" cy="3438849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AFE495-CB32-A2A9-C31F-E7F11736C94E}"/>
              </a:ext>
            </a:extLst>
          </p:cNvPr>
          <p:cNvCxnSpPr/>
          <p:nvPr/>
        </p:nvCxnSpPr>
        <p:spPr>
          <a:xfrm>
            <a:off x="19146233" y="8251582"/>
            <a:ext cx="0" cy="3357826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C242B0-59B7-6849-921F-A45EACBA9340}"/>
              </a:ext>
            </a:extLst>
          </p:cNvPr>
          <p:cNvCxnSpPr/>
          <p:nvPr/>
        </p:nvCxnSpPr>
        <p:spPr>
          <a:xfrm>
            <a:off x="21313552" y="8263156"/>
            <a:ext cx="0" cy="3346252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65526-CFF8-807A-90EC-75267B12D19D}"/>
              </a:ext>
            </a:extLst>
          </p:cNvPr>
          <p:cNvCxnSpPr/>
          <p:nvPr/>
        </p:nvCxnSpPr>
        <p:spPr>
          <a:xfrm>
            <a:off x="19172236" y="9674352"/>
            <a:ext cx="2141316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EA25D-41CA-0A9D-D5A5-89595ED25D1D}"/>
              </a:ext>
            </a:extLst>
          </p:cNvPr>
          <p:cNvSpPr txBox="1"/>
          <p:nvPr/>
        </p:nvSpPr>
        <p:spPr>
          <a:xfrm>
            <a:off x="19595778" y="9796229"/>
            <a:ext cx="154421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DINOT-Regular"/>
                <a:cs typeface="DINOT-Regular"/>
                <a:sym typeface="DINOT-Regular"/>
              </a:rPr>
              <a:t>2.1 dB</a:t>
            </a: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DINOT-Regular"/>
              <a:cs typeface="DINOT-Regular"/>
              <a:sym typeface="DINOT-Regular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E32066-6DE5-817E-E260-B10FEB6B5668}"/>
              </a:ext>
            </a:extLst>
          </p:cNvPr>
          <p:cNvCxnSpPr>
            <a:cxnSpLocks/>
          </p:cNvCxnSpPr>
          <p:nvPr/>
        </p:nvCxnSpPr>
        <p:spPr>
          <a:xfrm>
            <a:off x="17688848" y="10759440"/>
            <a:ext cx="3624704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D08214-6965-EA4A-59B7-717EAEEC5E95}"/>
              </a:ext>
            </a:extLst>
          </p:cNvPr>
          <p:cNvSpPr txBox="1"/>
          <p:nvPr/>
        </p:nvSpPr>
        <p:spPr>
          <a:xfrm>
            <a:off x="18393141" y="10830099"/>
            <a:ext cx="154421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>
                <a:solidFill>
                  <a:srgbClr val="FFC000"/>
                </a:solidFill>
                <a:latin typeface="+mn-lt"/>
              </a:rPr>
              <a:t>3.3</a:t>
            </a: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DINOT-Regular"/>
                <a:cs typeface="DINOT-Regular"/>
                <a:sym typeface="DINOT-Regular"/>
              </a:rPr>
              <a:t> dB</a:t>
            </a: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C000"/>
              </a:solidFill>
              <a:effectLst/>
              <a:uFillTx/>
              <a:latin typeface="+mn-lt"/>
              <a:ea typeface="DINOT-Regular"/>
              <a:cs typeface="DINOT-Regular"/>
              <a:sym typeface="DINOT-Regular"/>
            </a:endParaRPr>
          </a:p>
        </p:txBody>
      </p:sp>
      <p:sp>
        <p:nvSpPr>
          <p:cNvPr id="2" name="Numéro de diapositive">
            <a:extLst>
              <a:ext uri="{FF2B5EF4-FFF2-40B4-BE49-F238E27FC236}">
                <a16:creationId xmlns:a16="http://schemas.microsoft.com/office/drawing/2014/main" id="{37F738D1-D2D3-B5C8-5BDA-693296D36804}"/>
              </a:ext>
            </a:extLst>
          </p:cNvPr>
          <p:cNvSpPr txBox="1">
            <a:spLocks/>
          </p:cNvSpPr>
          <p:nvPr/>
        </p:nvSpPr>
        <p:spPr>
          <a:xfrm>
            <a:off x="1122885" y="12885508"/>
            <a:ext cx="23083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2pPr>
            <a:lvl3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3pPr>
            <a:lvl4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4pPr>
            <a:lvl5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5pPr>
            <a:lvl6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6pPr>
            <a:lvl7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7pPr>
            <a:lvl8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8pPr>
            <a:lvl9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9pPr>
          </a:lstStyle>
          <a:p>
            <a:r>
              <a:rPr lang="en-US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568833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de diapositive">
            <a:extLst>
              <a:ext uri="{FF2B5EF4-FFF2-40B4-BE49-F238E27FC236}">
                <a16:creationId xmlns:a16="http://schemas.microsoft.com/office/drawing/2014/main" id="{61DEF1C3-EE28-C516-8859-4B95AE896B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9204" y="1"/>
            <a:ext cx="21374796" cy="188843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200"/>
              <a:t>D1.2 </a:t>
            </a:r>
            <a:r>
              <a:rPr lang="fr-FR" sz="5200"/>
              <a:t> </a:t>
            </a:r>
            <a:r>
              <a:rPr lang="en-US" sz="5200"/>
              <a:t> Performance de la Modulation BPSK avec </a:t>
            </a:r>
            <a:r>
              <a:rPr lang="en-US" sz="5200" err="1"/>
              <a:t>Différents</a:t>
            </a:r>
            <a:r>
              <a:rPr lang="en-US" sz="5200"/>
              <a:t> </a:t>
            </a:r>
            <a:r>
              <a:rPr lang="en-US" sz="5200" err="1"/>
              <a:t>Égaliseurs</a:t>
            </a:r>
            <a:endParaRPr sz="5200"/>
          </a:p>
        </p:txBody>
      </p:sp>
      <p:sp>
        <p:nvSpPr>
          <p:cNvPr id="2" name="Numéro de diapositive">
            <a:extLst>
              <a:ext uri="{FF2B5EF4-FFF2-40B4-BE49-F238E27FC236}">
                <a16:creationId xmlns:a16="http://schemas.microsoft.com/office/drawing/2014/main" id="{37F738D1-D2D3-B5C8-5BDA-693296D36804}"/>
              </a:ext>
            </a:extLst>
          </p:cNvPr>
          <p:cNvSpPr txBox="1">
            <a:spLocks/>
          </p:cNvSpPr>
          <p:nvPr/>
        </p:nvSpPr>
        <p:spPr>
          <a:xfrm>
            <a:off x="1117582" y="12904277"/>
            <a:ext cx="24143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2pPr>
            <a:lvl3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3pPr>
            <a:lvl4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4pPr>
            <a:lvl5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5pPr>
            <a:lvl6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6pPr>
            <a:lvl7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7pPr>
            <a:lvl8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8pPr>
            <a:lvl9pPr marL="0" marR="0" indent="0" algn="l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500" b="0" i="0" u="none" strike="noStrike" cap="none" spc="0" normalizeH="0" baseline="0">
                <a:ln>
                  <a:noFill/>
                </a:ln>
                <a:solidFill>
                  <a:srgbClr val="555555"/>
                </a:solidFill>
                <a:effectLst/>
                <a:uFillTx/>
                <a:latin typeface="DINOT-Regular"/>
                <a:ea typeface="DINOT-Regular"/>
                <a:cs typeface="DINOT-Regular"/>
                <a:sym typeface="DINOT-Regular"/>
              </a:defRPr>
            </a:lvl9pPr>
          </a:lstStyle>
          <a:p>
            <a:fld id="{86CB4B4D-7CA3-9044-876B-883B54F8677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 descr="A graph of a graph with blue and orange lines&#10;&#10;Description automatically generated">
            <a:extLst>
              <a:ext uri="{FF2B5EF4-FFF2-40B4-BE49-F238E27FC236}">
                <a16:creationId xmlns:a16="http://schemas.microsoft.com/office/drawing/2014/main" id="{6B432C50-5A34-C156-473E-DBC181F91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" r="6428"/>
          <a:stretch/>
        </p:blipFill>
        <p:spPr>
          <a:xfrm>
            <a:off x="18211853" y="2539703"/>
            <a:ext cx="5469804" cy="4496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9EEF57-7FAE-53E1-3687-FFBC7F2398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2" r="6928"/>
          <a:stretch/>
        </p:blipFill>
        <p:spPr>
          <a:xfrm>
            <a:off x="13112338" y="2539703"/>
            <a:ext cx="5469804" cy="44825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5B13F7-10B0-A3D6-DE79-C03A800813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08" r="6281"/>
          <a:stretch/>
        </p:blipFill>
        <p:spPr>
          <a:xfrm>
            <a:off x="8012823" y="2491108"/>
            <a:ext cx="5409851" cy="44521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BA2041-626E-F39D-7DF1-BDDDC2025B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12" r="6295"/>
          <a:stretch/>
        </p:blipFill>
        <p:spPr>
          <a:xfrm>
            <a:off x="2739040" y="2412078"/>
            <a:ext cx="5409851" cy="44459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7D328D-C791-0058-BD44-B688CB0B3AC3}"/>
              </a:ext>
            </a:extLst>
          </p:cNvPr>
          <p:cNvSpPr txBox="1"/>
          <p:nvPr/>
        </p:nvSpPr>
        <p:spPr>
          <a:xfrm>
            <a:off x="3209474" y="7596860"/>
            <a:ext cx="19549928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rgbClr val="000000"/>
                </a:solidFill>
                <a:latin typeface="+mn-lt"/>
              </a:rPr>
              <a:t>Performances des </a:t>
            </a:r>
            <a:r>
              <a:rPr lang="en-US" sz="3600" b="1" err="1">
                <a:solidFill>
                  <a:srgbClr val="000000"/>
                </a:solidFill>
                <a:latin typeface="+mn-lt"/>
              </a:rPr>
              <a:t>Égaliseurs</a:t>
            </a:r>
            <a:r>
              <a:rPr lang="en-US" sz="3600" b="1">
                <a:solidFill>
                  <a:srgbClr val="000000"/>
                </a:solidFill>
                <a:latin typeface="+mn-lt"/>
              </a:rPr>
              <a:t> :</a:t>
            </a:r>
            <a:endParaRPr lang="en-US" sz="3600">
              <a:solidFill>
                <a:srgbClr val="000000"/>
              </a:solidFill>
              <a:latin typeface="+mn-lt"/>
            </a:endParaRPr>
          </a:p>
          <a:p>
            <a:pPr marL="571500" lvl="1" indent="-571500">
              <a:buFont typeface="Calibri"/>
              <a:buChar char="-"/>
            </a:pPr>
            <a:r>
              <a:rPr lang="en-US" sz="3600" b="1">
                <a:solidFill>
                  <a:srgbClr val="000000"/>
                </a:solidFill>
                <a:latin typeface="+mn-lt"/>
              </a:rPr>
              <a:t>DF (Decision-Feedback Equalizer) :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+mn-lt"/>
              </a:rPr>
              <a:t>Meilleure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+mn-lt"/>
              </a:rPr>
              <a:t>réduction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 du BER, surtout dans les </a:t>
            </a:r>
            <a:r>
              <a:rPr lang="en-US" sz="3600" err="1">
                <a:solidFill>
                  <a:srgbClr val="000000"/>
                </a:solidFill>
                <a:latin typeface="+mn-lt"/>
              </a:rPr>
              <a:t>canaux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 multipath.</a:t>
            </a:r>
          </a:p>
          <a:p>
            <a:pPr marL="571500" lvl="1" indent="-571500">
              <a:buFont typeface="Calibri"/>
              <a:buChar char="-"/>
            </a:pPr>
            <a:r>
              <a:rPr lang="en-US" sz="3600" b="1">
                <a:solidFill>
                  <a:srgbClr val="000000"/>
                </a:solidFill>
                <a:latin typeface="+mn-lt"/>
              </a:rPr>
              <a:t>ZF (Zero-Forcing Equalizer) :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 Performance </a:t>
            </a:r>
            <a:r>
              <a:rPr lang="en-US" sz="3600" err="1">
                <a:solidFill>
                  <a:srgbClr val="000000"/>
                </a:solidFill>
                <a:latin typeface="+mn-lt"/>
              </a:rPr>
              <a:t>améliorée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 par rapport au </a:t>
            </a:r>
            <a:r>
              <a:rPr lang="en-US" sz="3600" err="1">
                <a:solidFill>
                  <a:srgbClr val="000000"/>
                </a:solidFill>
                <a:latin typeface="+mn-lt"/>
              </a:rPr>
              <a:t>seuil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 simple, </a:t>
            </a:r>
            <a:r>
              <a:rPr lang="en-US" sz="3600" err="1">
                <a:solidFill>
                  <a:srgbClr val="000000"/>
                </a:solidFill>
                <a:latin typeface="+mn-lt"/>
              </a:rPr>
              <a:t>mais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+mn-lt"/>
              </a:rPr>
              <a:t>limité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 dans les </a:t>
            </a:r>
            <a:r>
              <a:rPr lang="en-US" sz="3600" err="1">
                <a:solidFill>
                  <a:srgbClr val="000000"/>
                </a:solidFill>
                <a:latin typeface="+mn-lt"/>
              </a:rPr>
              <a:t>canaux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 multipath.</a:t>
            </a:r>
          </a:p>
          <a:p>
            <a:pPr marL="228600" lvl="1" indent="-228600">
              <a:buFont typeface="Calibri"/>
              <a:buChar char="-"/>
            </a:pPr>
            <a:r>
              <a:rPr lang="en-US" sz="3600" b="1">
                <a:solidFill>
                  <a:srgbClr val="000000"/>
                </a:solidFill>
                <a:latin typeface="+mn-lt"/>
              </a:rPr>
              <a:t>   </a:t>
            </a:r>
            <a:r>
              <a:rPr lang="en-US" sz="3600" b="1" err="1">
                <a:solidFill>
                  <a:srgbClr val="000000"/>
                </a:solidFill>
                <a:latin typeface="+mn-lt"/>
              </a:rPr>
              <a:t>Seuil</a:t>
            </a:r>
            <a:r>
              <a:rPr lang="en-US" sz="3600" b="1">
                <a:solidFill>
                  <a:srgbClr val="000000"/>
                </a:solidFill>
                <a:latin typeface="+mn-lt"/>
              </a:rPr>
              <a:t> Simple :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 Performance </a:t>
            </a:r>
            <a:r>
              <a:rPr lang="en-US" sz="3600" err="1">
                <a:solidFill>
                  <a:srgbClr val="000000"/>
                </a:solidFill>
                <a:latin typeface="+mn-lt"/>
              </a:rPr>
              <a:t>inférieure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, BER plus </a:t>
            </a:r>
            <a:r>
              <a:rPr lang="en-US" sz="3600" err="1">
                <a:solidFill>
                  <a:srgbClr val="000000"/>
                </a:solidFill>
                <a:latin typeface="+mn-lt"/>
              </a:rPr>
              <a:t>élevée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228600" lvl="1" indent="-228600">
              <a:buFont typeface="Calibri"/>
              <a:buChar char="-"/>
            </a:pPr>
            <a:endParaRPr lang="en-US" sz="3600">
              <a:solidFill>
                <a:srgbClr val="000000"/>
              </a:solidFill>
              <a:latin typeface="+mn-lt"/>
            </a:endParaRPr>
          </a:p>
          <a:p>
            <a:r>
              <a:rPr lang="en-US" sz="3600" b="1">
                <a:solidFill>
                  <a:srgbClr val="000000"/>
                </a:solidFill>
                <a:latin typeface="+mn-lt"/>
              </a:rPr>
              <a:t>Importance des Techniques </a:t>
            </a:r>
            <a:r>
              <a:rPr lang="en-US" sz="3600" b="1" err="1">
                <a:solidFill>
                  <a:srgbClr val="000000"/>
                </a:solidFill>
                <a:latin typeface="+mn-lt"/>
              </a:rPr>
              <a:t>d'Égalisation</a:t>
            </a:r>
            <a:r>
              <a:rPr lang="en-US" sz="3600" b="1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b="1" err="1">
                <a:solidFill>
                  <a:srgbClr val="000000"/>
                </a:solidFill>
                <a:latin typeface="+mn-lt"/>
              </a:rPr>
              <a:t>Avancées</a:t>
            </a:r>
            <a:r>
              <a:rPr lang="en-US" sz="3600" b="1">
                <a:solidFill>
                  <a:srgbClr val="000000"/>
                </a:solidFill>
                <a:latin typeface="+mn-lt"/>
              </a:rPr>
              <a:t> :</a:t>
            </a:r>
          </a:p>
          <a:p>
            <a:pPr marL="228600" lvl="1" indent="-228600">
              <a:buFont typeface="Calibri"/>
              <a:buChar char="-"/>
            </a:pPr>
            <a:r>
              <a:rPr lang="en-US" sz="36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+mn-lt"/>
              </a:rPr>
              <a:t>Amélioration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 significative de la performance du </a:t>
            </a:r>
            <a:r>
              <a:rPr lang="en-US" sz="3600" err="1">
                <a:solidFill>
                  <a:srgbClr val="000000"/>
                </a:solidFill>
                <a:latin typeface="+mn-lt"/>
              </a:rPr>
              <a:t>système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 de communication dans des  </a:t>
            </a:r>
            <a:r>
              <a:rPr lang="en-US" sz="3600" err="1">
                <a:solidFill>
                  <a:srgbClr val="000000"/>
                </a:solidFill>
                <a:latin typeface="+mn-lt"/>
              </a:rPr>
              <a:t>environnements</a:t>
            </a:r>
            <a:r>
              <a:rPr lang="en-US" sz="3600">
                <a:solidFill>
                  <a:srgbClr val="000000"/>
                </a:solidFill>
                <a:latin typeface="+mn-lt"/>
              </a:rPr>
              <a:t> de canal complexes.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D5F85-3A0F-CDCD-EA94-B687E8BEAE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390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AD15135-F3C7-4F08-9401-54AE1921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fr-FR" sz="6000"/>
              <a:t>Extra crédit: </a:t>
            </a:r>
            <a:r>
              <a:rPr lang="fr-FR" sz="6000" err="1"/>
              <a:t>Automatic</a:t>
            </a:r>
            <a:r>
              <a:rPr lang="fr-FR" sz="6000"/>
              <a:t> </a:t>
            </a:r>
            <a:r>
              <a:rPr lang="fr-FR" sz="6000" err="1"/>
              <a:t>Repeat</a:t>
            </a:r>
            <a:r>
              <a:rPr lang="fr-FR" sz="6000"/>
              <a:t> </a:t>
            </a:r>
            <a:r>
              <a:rPr lang="fr-FR" sz="6000" err="1"/>
              <a:t>Request</a:t>
            </a:r>
            <a:r>
              <a:rPr lang="fr-FR" sz="6000"/>
              <a:t> (ARQ)</a:t>
            </a:r>
            <a:endParaRPr lang="fr-FR" sz="1000">
              <a:solidFill>
                <a:srgbClr val="4D5156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D47C8F-501D-BBE9-91DB-ED04C0EF6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19909" y="12808010"/>
            <a:ext cx="344646" cy="625812"/>
          </a:xfrm>
        </p:spPr>
        <p:txBody>
          <a:bodyPr/>
          <a:lstStyle/>
          <a:p>
            <a:fld id="{86CB4B4D-7CA3-9044-876B-883B54F8677D}" type="slidenum">
              <a:rPr lang="fr-FR">
                <a:solidFill>
                  <a:srgbClr val="000000"/>
                </a:solidFill>
              </a:rPr>
              <a:t>8</a:t>
            </a:fld>
            <a:endParaRPr lang="fr-FR">
              <a:solidFill>
                <a:srgbClr val="000000"/>
              </a:solidFill>
            </a:endParaRPr>
          </a:p>
        </p:txBody>
      </p:sp>
      <p:pic>
        <p:nvPicPr>
          <p:cNvPr id="6" name="Image 5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F691608A-21BF-074F-6388-D28B77C88E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6" r="5974"/>
          <a:stretch/>
        </p:blipFill>
        <p:spPr>
          <a:xfrm>
            <a:off x="583946" y="5340455"/>
            <a:ext cx="7854499" cy="7467555"/>
          </a:xfrm>
          <a:prstGeom prst="rect">
            <a:avLst/>
          </a:prstGeom>
        </p:spPr>
      </p:pic>
      <p:pic>
        <p:nvPicPr>
          <p:cNvPr id="7" name="Image 6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218ABC6E-62B8-949F-28E5-1EEAA5A6BB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34" r="5726"/>
          <a:stretch/>
        </p:blipFill>
        <p:spPr>
          <a:xfrm>
            <a:off x="8438445" y="5384108"/>
            <a:ext cx="7854500" cy="7423902"/>
          </a:xfrm>
          <a:prstGeom prst="rect">
            <a:avLst/>
          </a:prstGeom>
        </p:spPr>
      </p:pic>
      <p:pic>
        <p:nvPicPr>
          <p:cNvPr id="8" name="Image 7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2E628CF5-8F14-1429-82B8-80309891B7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72" r="3692"/>
          <a:stretch/>
        </p:blipFill>
        <p:spPr>
          <a:xfrm>
            <a:off x="16292944" y="5340455"/>
            <a:ext cx="8091056" cy="742390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8D4E633-3A76-FA79-785C-75310120E419}"/>
              </a:ext>
            </a:extLst>
          </p:cNvPr>
          <p:cNvSpPr txBox="1"/>
          <p:nvPr/>
        </p:nvSpPr>
        <p:spPr>
          <a:xfrm>
            <a:off x="3169636" y="2451068"/>
            <a:ext cx="19972434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>
                <a:solidFill>
                  <a:srgbClr val="000000"/>
                </a:solidFill>
                <a:latin typeface="+mj-lt"/>
              </a:rPr>
              <a:t>Lorsqu'on rajoute un code correcteur on diminue le throughput car on envoie moins de bit mais à faible SNR c'est mieux car on bénéficie du gain de codage. </a:t>
            </a:r>
            <a:r>
              <a:rPr lang="fr-FR" sz="4000">
                <a:solidFill>
                  <a:srgbClr val="000000"/>
                </a:solidFill>
                <a:latin typeface="+mj-lt"/>
                <a:cs typeface="Arial"/>
              </a:rPr>
              <a:t>Par exemple, le throughput pour la 16QAM est de 2.7 car le nombre de bits envoyé est 4*21/31=2.709 .</a:t>
            </a:r>
            <a:endParaRPr lang="fr-FR" sz="400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2185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ction (titre)"/>
          <p:cNvSpPr txBox="1">
            <a:spLocks noGrp="1"/>
          </p:cNvSpPr>
          <p:nvPr>
            <p:ph type="title" idx="4294967295"/>
          </p:nvPr>
        </p:nvSpPr>
        <p:spPr>
          <a:xfrm>
            <a:off x="3119966" y="5791200"/>
            <a:ext cx="20153016" cy="2133600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2340804">
              <a:lnSpc>
                <a:spcPct val="80000"/>
              </a:lnSpc>
              <a:defRPr sz="8100" spc="-200">
                <a:solidFill>
                  <a:srgbClr val="FA3061"/>
                </a:solidFill>
              </a:defRPr>
            </a:lvl1pPr>
          </a:lstStyle>
          <a:p>
            <a:pPr algn="ctr"/>
            <a:r>
              <a:rPr lang="fr-FR" sz="7200">
                <a:solidFill>
                  <a:schemeClr val="tx1">
                    <a:lumMod val="75000"/>
                  </a:schemeClr>
                </a:solidFill>
              </a:rPr>
              <a:t>D2: Modélisation des systèmes de radiofréquence et du matériel</a:t>
            </a:r>
          </a:p>
        </p:txBody>
      </p:sp>
      <p:sp>
        <p:nvSpPr>
          <p:cNvPr id="153" name="Numéro de diapositive"/>
          <p:cNvSpPr txBox="1">
            <a:spLocks noGrp="1"/>
          </p:cNvSpPr>
          <p:nvPr>
            <p:ph type="sldNum" sz="quarter" idx="4294967295"/>
          </p:nvPr>
        </p:nvSpPr>
        <p:spPr>
          <a:xfrm>
            <a:off x="1122884" y="12885508"/>
            <a:ext cx="230832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 defTabSz="584200">
              <a:spcBef>
                <a:spcPts val="0"/>
              </a:spcBef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63508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55555"/>
      </a:dk1>
      <a:lt1>
        <a:srgbClr val="FFFFFF"/>
      </a:lt1>
      <a:dk2>
        <a:srgbClr val="A7A7A7"/>
      </a:dk2>
      <a:lt2>
        <a:srgbClr val="535353"/>
      </a:lt2>
      <a:accent1>
        <a:srgbClr val="160873"/>
      </a:accent1>
      <a:accent2>
        <a:srgbClr val="1CF38B"/>
      </a:accent2>
      <a:accent3>
        <a:srgbClr val="F6CC46"/>
      </a:accent3>
      <a:accent4>
        <a:srgbClr val="BED1F1"/>
      </a:accent4>
      <a:accent5>
        <a:srgbClr val="FEEAEF"/>
      </a:accent5>
      <a:accent6>
        <a:srgbClr val="A5A5A5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A306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BF1238"/>
            </a:solidFill>
            <a:effectLst/>
            <a:uFillTx/>
            <a:latin typeface="DINOT-Medium"/>
            <a:ea typeface="DINOT-Medium"/>
            <a:cs typeface="DINOT-Medium"/>
            <a:sym typeface="DINOT-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555555"/>
            </a:solidFill>
            <a:effectLst/>
            <a:uFillTx/>
            <a:latin typeface="DINOT-Regular"/>
            <a:ea typeface="DINOT-Regular"/>
            <a:cs typeface="DINOT-Regular"/>
            <a:sym typeface="DINOT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0873"/>
      </a:accent1>
      <a:accent2>
        <a:srgbClr val="1CF38B"/>
      </a:accent2>
      <a:accent3>
        <a:srgbClr val="F6CC46"/>
      </a:accent3>
      <a:accent4>
        <a:srgbClr val="BED1F1"/>
      </a:accent4>
      <a:accent5>
        <a:srgbClr val="FEEAEF"/>
      </a:accent5>
      <a:accent6>
        <a:srgbClr val="A5A5A5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A306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BF1238"/>
            </a:solidFill>
            <a:effectLst/>
            <a:uFillTx/>
            <a:latin typeface="DINOT-Medium"/>
            <a:ea typeface="DINOT-Medium"/>
            <a:cs typeface="DINOT-Medium"/>
            <a:sym typeface="DINOT-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555555"/>
            </a:solidFill>
            <a:effectLst/>
            <a:uFillTx/>
            <a:latin typeface="DINOT-Regular"/>
            <a:ea typeface="DINOT-Regular"/>
            <a:cs typeface="DINOT-Regular"/>
            <a:sym typeface="DINOT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C5D7F42384334E9829595FD5E070E8" ma:contentTypeVersion="6" ma:contentTypeDescription="Crée un document." ma:contentTypeScope="" ma:versionID="2e7a90fc705476ae99521bcca6671a3b">
  <xsd:schema xmlns:xsd="http://www.w3.org/2001/XMLSchema" xmlns:xs="http://www.w3.org/2001/XMLSchema" xmlns:p="http://schemas.microsoft.com/office/2006/metadata/properties" xmlns:ns3="005b9316-705e-43d1-aaeb-e2a5aa082aa2" targetNamespace="http://schemas.microsoft.com/office/2006/metadata/properties" ma:root="true" ma:fieldsID="50ce2b82223c8b9ad3715957f659c6d1" ns3:_="">
    <xsd:import namespace="005b9316-705e-43d1-aaeb-e2a5aa082a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5b9316-705e-43d1-aaeb-e2a5aa082a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5b9316-705e-43d1-aaeb-e2a5aa082aa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4419D2-D1A6-465B-BCBB-FAC417BAD3CA}">
  <ds:schemaRefs>
    <ds:schemaRef ds:uri="005b9316-705e-43d1-aaeb-e2a5aa082a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035ACB3-3EF9-44C1-B593-B69D987B9A29}">
  <ds:schemaRefs>
    <ds:schemaRef ds:uri="005b9316-705e-43d1-aaeb-e2a5aa082a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DD45B4E-E984-47A6-965B-1C7DAEE00F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Personnalisé</PresentationFormat>
  <Slides>24</Slides>
  <Notes>9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21_BasicWhite</vt:lpstr>
      <vt:lpstr>Soutenance TELECOM 205</vt:lpstr>
      <vt:lpstr>Table des matières</vt:lpstr>
      <vt:lpstr>Introduction</vt:lpstr>
      <vt:lpstr>D1: Simulation du système avec un matériel idéal</vt:lpstr>
      <vt:lpstr>D1.1 Optimisation de la fiabilité avec codage BCH  </vt:lpstr>
      <vt:lpstr>D1.1 Optimisation de la fiabilité avec codage BCH  </vt:lpstr>
      <vt:lpstr>D1.2   Performance de la Modulation BPSK avec Différents Égaliseurs</vt:lpstr>
      <vt:lpstr>Extra crédit: Automatic Repeat Request (ARQ)</vt:lpstr>
      <vt:lpstr>D2: Modélisation des systèmes de radiofréquence et du matériel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D3: Performance des systèmes optiques point à point</vt:lpstr>
      <vt:lpstr>D3.1 Simulation de la dispersion chromatique</vt:lpstr>
      <vt:lpstr>Présentation PowerPoint</vt:lpstr>
      <vt:lpstr>Présentation PowerPoint</vt:lpstr>
      <vt:lpstr>D3.4 Solutions pour 10Gbps jusqu’à 100km de fibre</vt:lpstr>
      <vt:lpstr>D4: Simulation de réseau et performance globale</vt:lpstr>
      <vt:lpstr>D4.1 Taux de rejection 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Ker Chee Tung</dc:creator>
  <cp:revision>4</cp:revision>
  <dcterms:modified xsi:type="dcterms:W3CDTF">2024-06-25T12:45:52Z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0x01010056C5D7F42384334E9829595FD5E070E8</vt:lpwstr>
  </property>
</Properties>
</file>