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p:restoredTop sz="94658"/>
  </p:normalViewPr>
  <p:slideViewPr>
    <p:cSldViewPr snapToGrid="0">
      <p:cViewPr varScale="1">
        <p:scale>
          <a:sx n="120" d="100"/>
          <a:sy n="120" d="100"/>
        </p:scale>
        <p:origin x="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FA7C92-3F58-7802-5640-96BBBF6FE355}"/>
              </a:ext>
            </a:extLst>
          </p:cNvPr>
          <p:cNvSpPr>
            <a:spLocks noGrp="1"/>
          </p:cNvSpPr>
          <p:nvPr>
            <p:ph type="ctrTitle"/>
          </p:nvPr>
        </p:nvSpPr>
        <p:spPr/>
        <p:txBody>
          <a:bodyPr>
            <a:normAutofit fontScale="90000"/>
          </a:bodyPr>
          <a:lstStyle/>
          <a:p>
            <a:r>
              <a:rPr lang="fr-FR" dirty="0" err="1"/>
              <a:t>Demonstration</a:t>
            </a:r>
            <a:r>
              <a:rPr lang="fr-FR" dirty="0"/>
              <a:t> de </a:t>
            </a:r>
            <a:r>
              <a:rPr lang="fr-FR" dirty="0" err="1"/>
              <a:t>PCOrderapplication</a:t>
            </a:r>
            <a:br>
              <a:rPr lang="fr-FR" dirty="0"/>
            </a:br>
            <a:r>
              <a:rPr lang="fr-FR" dirty="0"/>
              <a:t>Groupe 47</a:t>
            </a:r>
          </a:p>
        </p:txBody>
      </p:sp>
      <p:sp>
        <p:nvSpPr>
          <p:cNvPr id="3" name="Sous-titre 2">
            <a:extLst>
              <a:ext uri="{FF2B5EF4-FFF2-40B4-BE49-F238E27FC236}">
                <a16:creationId xmlns:a16="http://schemas.microsoft.com/office/drawing/2014/main" id="{F466B9EB-5A2A-0FAB-363E-93D063990370}"/>
              </a:ext>
            </a:extLst>
          </p:cNvPr>
          <p:cNvSpPr>
            <a:spLocks noGrp="1"/>
          </p:cNvSpPr>
          <p:nvPr>
            <p:ph type="subTitle" idx="1"/>
          </p:nvPr>
        </p:nvSpPr>
        <p:spPr/>
        <p:txBody>
          <a:bodyPr/>
          <a:lstStyle/>
          <a:p>
            <a:r>
              <a:rPr lang="fr-FR" dirty="0"/>
              <a:t>Fait par Mohamed </a:t>
            </a:r>
            <a:r>
              <a:rPr lang="fr-FR" dirty="0" err="1"/>
              <a:t>boudabbous</a:t>
            </a:r>
            <a:r>
              <a:rPr lang="fr-FR" dirty="0"/>
              <a:t> -300376202</a:t>
            </a:r>
          </a:p>
        </p:txBody>
      </p:sp>
    </p:spTree>
    <p:extLst>
      <p:ext uri="{BB962C8B-B14F-4D97-AF65-F5344CB8AC3E}">
        <p14:creationId xmlns:p14="http://schemas.microsoft.com/office/powerpoint/2010/main" val="1588000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04A4CA-D611-895C-1074-AE462314EC4F}"/>
              </a:ext>
            </a:extLst>
          </p:cNvPr>
          <p:cNvSpPr>
            <a:spLocks noGrp="1"/>
          </p:cNvSpPr>
          <p:nvPr>
            <p:ph type="title"/>
          </p:nvPr>
        </p:nvSpPr>
        <p:spPr/>
        <p:txBody>
          <a:bodyPr/>
          <a:lstStyle/>
          <a:p>
            <a:r>
              <a:rPr lang="fr-FR" dirty="0"/>
              <a:t>Fichier APK</a:t>
            </a:r>
          </a:p>
        </p:txBody>
      </p:sp>
      <p:pic>
        <p:nvPicPr>
          <p:cNvPr id="4" name="Espace réservé du contenu 3">
            <a:extLst>
              <a:ext uri="{FF2B5EF4-FFF2-40B4-BE49-F238E27FC236}">
                <a16:creationId xmlns:a16="http://schemas.microsoft.com/office/drawing/2014/main" id="{D4501CEB-336D-5F1E-E683-324B81D6B185}"/>
              </a:ext>
            </a:extLst>
          </p:cNvPr>
          <p:cNvPicPr>
            <a:picLocks noGrp="1" noChangeAspect="1"/>
          </p:cNvPicPr>
          <p:nvPr>
            <p:ph idx="1"/>
          </p:nvPr>
        </p:nvPicPr>
        <p:blipFill>
          <a:blip r:embed="rId2"/>
          <a:stretch>
            <a:fillRect/>
          </a:stretch>
        </p:blipFill>
        <p:spPr>
          <a:xfrm>
            <a:off x="1137146" y="804519"/>
            <a:ext cx="10208891" cy="2531805"/>
          </a:xfrm>
          <a:prstGeom prst="rect">
            <a:avLst/>
          </a:prstGeom>
        </p:spPr>
      </p:pic>
      <p:pic>
        <p:nvPicPr>
          <p:cNvPr id="6" name="Image 5">
            <a:extLst>
              <a:ext uri="{FF2B5EF4-FFF2-40B4-BE49-F238E27FC236}">
                <a16:creationId xmlns:a16="http://schemas.microsoft.com/office/drawing/2014/main" id="{811B6DB7-847F-1F8C-B8AC-338CBB7F199F}"/>
              </a:ext>
            </a:extLst>
          </p:cNvPr>
          <p:cNvPicPr>
            <a:picLocks noChangeAspect="1"/>
          </p:cNvPicPr>
          <p:nvPr/>
        </p:nvPicPr>
        <p:blipFill>
          <a:blip r:embed="rId3"/>
          <a:stretch>
            <a:fillRect/>
          </a:stretch>
        </p:blipFill>
        <p:spPr>
          <a:xfrm>
            <a:off x="1137146" y="3336324"/>
            <a:ext cx="10208890" cy="3373395"/>
          </a:xfrm>
          <a:prstGeom prst="rect">
            <a:avLst/>
          </a:prstGeom>
        </p:spPr>
      </p:pic>
    </p:spTree>
    <p:extLst>
      <p:ext uri="{BB962C8B-B14F-4D97-AF65-F5344CB8AC3E}">
        <p14:creationId xmlns:p14="http://schemas.microsoft.com/office/powerpoint/2010/main" val="3418136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42C22-A6C6-DCBB-AB8E-DC4CDB2C9F9A}"/>
              </a:ext>
            </a:extLst>
          </p:cNvPr>
          <p:cNvSpPr>
            <a:spLocks noGrp="1"/>
          </p:cNvSpPr>
          <p:nvPr>
            <p:ph type="title"/>
          </p:nvPr>
        </p:nvSpPr>
        <p:spPr/>
        <p:txBody>
          <a:bodyPr/>
          <a:lstStyle/>
          <a:p>
            <a:r>
              <a:rPr lang="fr-FR" dirty="0"/>
              <a:t>Tests instrumentalises et </a:t>
            </a:r>
            <a:r>
              <a:rPr lang="fr-FR"/>
              <a:t>tests unitaires</a:t>
            </a:r>
          </a:p>
        </p:txBody>
      </p:sp>
      <p:sp>
        <p:nvSpPr>
          <p:cNvPr id="3" name="Espace réservé du contenu 2">
            <a:extLst>
              <a:ext uri="{FF2B5EF4-FFF2-40B4-BE49-F238E27FC236}">
                <a16:creationId xmlns:a16="http://schemas.microsoft.com/office/drawing/2014/main" id="{F7F061C9-D967-3D27-D4BF-3795FFD12F29}"/>
              </a:ext>
            </a:extLst>
          </p:cNvPr>
          <p:cNvSpPr>
            <a:spLocks noGrp="1"/>
          </p:cNvSpPr>
          <p:nvPr>
            <p:ph idx="1"/>
          </p:nvPr>
        </p:nvSpPr>
        <p:spPr/>
        <p:txBody>
          <a:bodyPr/>
          <a:lstStyle/>
          <a:p>
            <a:r>
              <a:rPr lang="fr-FR" dirty="0"/>
              <a:t>Tests unitaires:</a:t>
            </a:r>
          </a:p>
          <a:p>
            <a:r>
              <a:rPr lang="fr-FR" dirty="0" err="1">
                <a:solidFill>
                  <a:srgbClr val="8FBCBB"/>
                </a:solidFill>
                <a:effectLst/>
              </a:rPr>
              <a:t>AdministratorControllerTest</a:t>
            </a:r>
            <a:r>
              <a:rPr lang="fr-FR" dirty="0">
                <a:solidFill>
                  <a:srgbClr val="8FBCBB"/>
                </a:solidFill>
                <a:effectLst/>
              </a:rPr>
              <a:t>: </a:t>
            </a:r>
            <a:endParaRPr lang="fr-FR" dirty="0">
              <a:solidFill>
                <a:srgbClr val="D8DEE9"/>
              </a:solidFill>
              <a:effectLst/>
            </a:endParaRPr>
          </a:p>
          <a:p>
            <a:endParaRPr lang="fr-FR" dirty="0">
              <a:solidFill>
                <a:srgbClr val="8FBCBB"/>
              </a:solidFill>
              <a:effectLst/>
            </a:endParaRPr>
          </a:p>
          <a:p>
            <a:r>
              <a:rPr lang="fr-FR" dirty="0" err="1">
                <a:solidFill>
                  <a:srgbClr val="8FBCBB"/>
                </a:solidFill>
                <a:effectLst/>
              </a:rPr>
              <a:t>AssemblerControllerTest</a:t>
            </a:r>
            <a:r>
              <a:rPr lang="fr-FR" dirty="0">
                <a:solidFill>
                  <a:srgbClr val="8FBCBB"/>
                </a:solidFill>
                <a:effectLst/>
              </a:rPr>
              <a:t>:</a:t>
            </a:r>
            <a:endParaRPr lang="fr-FR" dirty="0">
              <a:solidFill>
                <a:srgbClr val="D8DEE9"/>
              </a:solidFill>
              <a:effectLst/>
            </a:endParaRPr>
          </a:p>
          <a:p>
            <a:endParaRPr lang="fr-FR" dirty="0"/>
          </a:p>
          <a:p>
            <a:endParaRPr lang="fr-FR" dirty="0">
              <a:solidFill>
                <a:srgbClr val="8FBCBB"/>
              </a:solidFill>
              <a:effectLst/>
            </a:endParaRPr>
          </a:p>
          <a:p>
            <a:r>
              <a:rPr lang="fr-FR" dirty="0" err="1">
                <a:solidFill>
                  <a:srgbClr val="8FBCBB"/>
                </a:solidFill>
                <a:effectLst/>
              </a:rPr>
              <a:t>LoginControllerTest</a:t>
            </a:r>
            <a:endParaRPr lang="fr-FR" dirty="0">
              <a:solidFill>
                <a:srgbClr val="D8DEE9"/>
              </a:solidFill>
              <a:effectLst/>
            </a:endParaRPr>
          </a:p>
          <a:p>
            <a:endParaRPr lang="fr-FR" dirty="0"/>
          </a:p>
        </p:txBody>
      </p:sp>
      <p:pic>
        <p:nvPicPr>
          <p:cNvPr id="4" name="Image 3">
            <a:extLst>
              <a:ext uri="{FF2B5EF4-FFF2-40B4-BE49-F238E27FC236}">
                <a16:creationId xmlns:a16="http://schemas.microsoft.com/office/drawing/2014/main" id="{7C000C89-715D-510B-E308-77D2B664005A}"/>
              </a:ext>
            </a:extLst>
          </p:cNvPr>
          <p:cNvPicPr>
            <a:picLocks noChangeAspect="1"/>
          </p:cNvPicPr>
          <p:nvPr/>
        </p:nvPicPr>
        <p:blipFill>
          <a:blip r:embed="rId2"/>
          <a:stretch>
            <a:fillRect/>
          </a:stretch>
        </p:blipFill>
        <p:spPr>
          <a:xfrm>
            <a:off x="4819135" y="2221398"/>
            <a:ext cx="6347254" cy="892505"/>
          </a:xfrm>
          <a:prstGeom prst="rect">
            <a:avLst/>
          </a:prstGeom>
        </p:spPr>
      </p:pic>
      <p:pic>
        <p:nvPicPr>
          <p:cNvPr id="5" name="Image 4">
            <a:extLst>
              <a:ext uri="{FF2B5EF4-FFF2-40B4-BE49-F238E27FC236}">
                <a16:creationId xmlns:a16="http://schemas.microsoft.com/office/drawing/2014/main" id="{FB1A1012-E631-B36D-01E8-16EBAB38BA53}"/>
              </a:ext>
            </a:extLst>
          </p:cNvPr>
          <p:cNvPicPr>
            <a:picLocks noChangeAspect="1"/>
          </p:cNvPicPr>
          <p:nvPr/>
        </p:nvPicPr>
        <p:blipFill>
          <a:blip r:embed="rId3"/>
          <a:stretch>
            <a:fillRect/>
          </a:stretch>
        </p:blipFill>
        <p:spPr>
          <a:xfrm>
            <a:off x="4487432" y="3338690"/>
            <a:ext cx="6347254" cy="892506"/>
          </a:xfrm>
          <a:prstGeom prst="rect">
            <a:avLst/>
          </a:prstGeom>
        </p:spPr>
      </p:pic>
      <p:pic>
        <p:nvPicPr>
          <p:cNvPr id="6" name="Image 5">
            <a:extLst>
              <a:ext uri="{FF2B5EF4-FFF2-40B4-BE49-F238E27FC236}">
                <a16:creationId xmlns:a16="http://schemas.microsoft.com/office/drawing/2014/main" id="{E3617E9B-CE11-B736-D147-A9E27EAE2EE0}"/>
              </a:ext>
            </a:extLst>
          </p:cNvPr>
          <p:cNvPicPr>
            <a:picLocks noChangeAspect="1"/>
          </p:cNvPicPr>
          <p:nvPr/>
        </p:nvPicPr>
        <p:blipFill>
          <a:blip r:embed="rId4"/>
          <a:stretch>
            <a:fillRect/>
          </a:stretch>
        </p:blipFill>
        <p:spPr>
          <a:xfrm>
            <a:off x="3920753" y="4452365"/>
            <a:ext cx="6152323" cy="652217"/>
          </a:xfrm>
          <a:prstGeom prst="rect">
            <a:avLst/>
          </a:prstGeom>
        </p:spPr>
      </p:pic>
    </p:spTree>
    <p:extLst>
      <p:ext uri="{BB962C8B-B14F-4D97-AF65-F5344CB8AC3E}">
        <p14:creationId xmlns:p14="http://schemas.microsoft.com/office/powerpoint/2010/main" val="4008556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1D9515-AF2A-9462-FF4D-D712EF963B2A}"/>
              </a:ext>
            </a:extLst>
          </p:cNvPr>
          <p:cNvSpPr>
            <a:spLocks noGrp="1"/>
          </p:cNvSpPr>
          <p:nvPr>
            <p:ph type="title"/>
          </p:nvPr>
        </p:nvSpPr>
        <p:spPr/>
        <p:txBody>
          <a:bodyPr/>
          <a:lstStyle/>
          <a:p>
            <a:endParaRPr lang="fr-FR"/>
          </a:p>
        </p:txBody>
      </p:sp>
      <p:pic>
        <p:nvPicPr>
          <p:cNvPr id="4" name="Espace réservé du contenu 3">
            <a:extLst>
              <a:ext uri="{FF2B5EF4-FFF2-40B4-BE49-F238E27FC236}">
                <a16:creationId xmlns:a16="http://schemas.microsoft.com/office/drawing/2014/main" id="{B2E908C5-A080-D426-F910-E421C1EE5123}"/>
              </a:ext>
            </a:extLst>
          </p:cNvPr>
          <p:cNvPicPr>
            <a:picLocks noGrp="1" noChangeAspect="1"/>
          </p:cNvPicPr>
          <p:nvPr>
            <p:ph idx="1"/>
          </p:nvPr>
        </p:nvPicPr>
        <p:blipFill>
          <a:blip r:embed="rId2"/>
          <a:stretch>
            <a:fillRect/>
          </a:stretch>
        </p:blipFill>
        <p:spPr>
          <a:xfrm>
            <a:off x="3575784" y="1853754"/>
            <a:ext cx="7772399" cy="1191363"/>
          </a:xfrm>
          <a:prstGeom prst="rect">
            <a:avLst/>
          </a:prstGeom>
        </p:spPr>
      </p:pic>
      <p:sp>
        <p:nvSpPr>
          <p:cNvPr id="7" name="ZoneTexte 6">
            <a:extLst>
              <a:ext uri="{FF2B5EF4-FFF2-40B4-BE49-F238E27FC236}">
                <a16:creationId xmlns:a16="http://schemas.microsoft.com/office/drawing/2014/main" id="{0A1B0CC0-DF08-65FF-EF67-17650E0C7E32}"/>
              </a:ext>
            </a:extLst>
          </p:cNvPr>
          <p:cNvSpPr txBox="1"/>
          <p:nvPr/>
        </p:nvSpPr>
        <p:spPr>
          <a:xfrm>
            <a:off x="1137146" y="1937011"/>
            <a:ext cx="10211039" cy="3139321"/>
          </a:xfrm>
          <a:prstGeom prst="rect">
            <a:avLst/>
          </a:prstGeom>
          <a:noFill/>
        </p:spPr>
        <p:txBody>
          <a:bodyPr wrap="square" rtlCol="0">
            <a:spAutoFit/>
          </a:bodyPr>
          <a:lstStyle/>
          <a:p>
            <a:r>
              <a:rPr lang="fr-FR" dirty="0" err="1">
                <a:solidFill>
                  <a:srgbClr val="8FBCBB"/>
                </a:solidFill>
                <a:effectLst/>
              </a:rPr>
              <a:t>MainControllerTest</a:t>
            </a:r>
            <a:endParaRPr lang="fr-FR" dirty="0">
              <a:solidFill>
                <a:srgbClr val="D8DEE9"/>
              </a:solidFill>
              <a:effectLst/>
            </a:endParaRPr>
          </a:p>
          <a:p>
            <a:endParaRPr lang="fr-FR" dirty="0"/>
          </a:p>
          <a:p>
            <a:endParaRPr lang="fr-FR" dirty="0"/>
          </a:p>
          <a:p>
            <a:endParaRPr lang="fr-FR" dirty="0"/>
          </a:p>
          <a:p>
            <a:endParaRPr lang="fr-FR" dirty="0"/>
          </a:p>
          <a:p>
            <a:r>
              <a:rPr lang="fr-FR" dirty="0" err="1">
                <a:solidFill>
                  <a:srgbClr val="8FBCBB"/>
                </a:solidFill>
                <a:effectLst/>
              </a:rPr>
              <a:t>RequesterControllerTest</a:t>
            </a:r>
            <a:endParaRPr lang="fr-FR" dirty="0">
              <a:solidFill>
                <a:srgbClr val="D8DEE9"/>
              </a:solidFill>
              <a:effectLst/>
            </a:endParaRPr>
          </a:p>
          <a:p>
            <a:endParaRPr lang="fr-FR" dirty="0"/>
          </a:p>
          <a:p>
            <a:endParaRPr lang="fr-FR" dirty="0"/>
          </a:p>
          <a:p>
            <a:r>
              <a:rPr lang="fr-FR" dirty="0" err="1">
                <a:solidFill>
                  <a:srgbClr val="8FBCBB"/>
                </a:solidFill>
                <a:effectLst/>
              </a:rPr>
              <a:t>StoreKeeperControllerTest</a:t>
            </a:r>
            <a:endParaRPr lang="fr-FR" dirty="0">
              <a:solidFill>
                <a:srgbClr val="D8DEE9"/>
              </a:solidFill>
              <a:effectLst/>
            </a:endParaRPr>
          </a:p>
          <a:p>
            <a:endParaRPr lang="fr-FR" dirty="0"/>
          </a:p>
          <a:p>
            <a:endParaRPr lang="fr-FR" dirty="0"/>
          </a:p>
        </p:txBody>
      </p:sp>
      <p:pic>
        <p:nvPicPr>
          <p:cNvPr id="8" name="Image 7">
            <a:extLst>
              <a:ext uri="{FF2B5EF4-FFF2-40B4-BE49-F238E27FC236}">
                <a16:creationId xmlns:a16="http://schemas.microsoft.com/office/drawing/2014/main" id="{165C8A16-EF53-66B3-E4EF-CF457980A51D}"/>
              </a:ext>
            </a:extLst>
          </p:cNvPr>
          <p:cNvPicPr>
            <a:picLocks noChangeAspect="1"/>
          </p:cNvPicPr>
          <p:nvPr/>
        </p:nvPicPr>
        <p:blipFill>
          <a:blip r:embed="rId3"/>
          <a:stretch>
            <a:fillRect/>
          </a:stretch>
        </p:blipFill>
        <p:spPr>
          <a:xfrm>
            <a:off x="3575785" y="3222156"/>
            <a:ext cx="7772400" cy="872196"/>
          </a:xfrm>
          <a:prstGeom prst="rect">
            <a:avLst/>
          </a:prstGeom>
        </p:spPr>
      </p:pic>
      <p:pic>
        <p:nvPicPr>
          <p:cNvPr id="9" name="Image 8">
            <a:extLst>
              <a:ext uri="{FF2B5EF4-FFF2-40B4-BE49-F238E27FC236}">
                <a16:creationId xmlns:a16="http://schemas.microsoft.com/office/drawing/2014/main" id="{124F45E1-423E-E210-F0FD-ABB3C02FFEB4}"/>
              </a:ext>
            </a:extLst>
          </p:cNvPr>
          <p:cNvPicPr>
            <a:picLocks noChangeAspect="1"/>
          </p:cNvPicPr>
          <p:nvPr/>
        </p:nvPicPr>
        <p:blipFill>
          <a:blip r:embed="rId4"/>
          <a:stretch>
            <a:fillRect/>
          </a:stretch>
        </p:blipFill>
        <p:spPr>
          <a:xfrm>
            <a:off x="3801980" y="4177609"/>
            <a:ext cx="7546204" cy="1082351"/>
          </a:xfrm>
          <a:prstGeom prst="rect">
            <a:avLst/>
          </a:prstGeom>
        </p:spPr>
      </p:pic>
    </p:spTree>
    <p:extLst>
      <p:ext uri="{BB962C8B-B14F-4D97-AF65-F5344CB8AC3E}">
        <p14:creationId xmlns:p14="http://schemas.microsoft.com/office/powerpoint/2010/main" val="3788175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31F7ED-83FE-A5DF-D764-C2F771A1578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FF91D3C-46D8-688B-2946-F784248EBC7B}"/>
              </a:ext>
            </a:extLst>
          </p:cNvPr>
          <p:cNvSpPr>
            <a:spLocks noGrp="1"/>
          </p:cNvSpPr>
          <p:nvPr>
            <p:ph idx="1"/>
          </p:nvPr>
        </p:nvSpPr>
        <p:spPr/>
        <p:txBody>
          <a:bodyPr/>
          <a:lstStyle/>
          <a:p>
            <a:r>
              <a:rPr lang="fr-FR" dirty="0"/>
              <a:t>Tests instrumentalises:</a:t>
            </a:r>
          </a:p>
          <a:p>
            <a:r>
              <a:rPr lang="fr-FR" dirty="0" err="1">
                <a:solidFill>
                  <a:srgbClr val="8FBCBB"/>
                </a:solidFill>
                <a:effectLst/>
              </a:rPr>
              <a:t>RegisterActivityTest</a:t>
            </a:r>
            <a:r>
              <a:rPr lang="fr-FR" dirty="0">
                <a:solidFill>
                  <a:srgbClr val="8FBCBB"/>
                </a:solidFill>
                <a:effectLst/>
              </a:rPr>
              <a:t>: </a:t>
            </a:r>
            <a:endParaRPr lang="fr-FR" dirty="0">
              <a:solidFill>
                <a:srgbClr val="D8DEE9"/>
              </a:solidFill>
              <a:effectLst/>
            </a:endParaRPr>
          </a:p>
          <a:p>
            <a:endParaRPr lang="fr-FR" dirty="0"/>
          </a:p>
          <a:p>
            <a:r>
              <a:rPr lang="fr-FR" dirty="0" err="1">
                <a:solidFill>
                  <a:srgbClr val="8FBCBB"/>
                </a:solidFill>
                <a:effectLst/>
              </a:rPr>
              <a:t>RequesterActivityTest</a:t>
            </a:r>
            <a:r>
              <a:rPr lang="fr-FR" dirty="0">
                <a:solidFill>
                  <a:srgbClr val="8FBCBB"/>
                </a:solidFill>
                <a:effectLst/>
              </a:rPr>
              <a:t>:</a:t>
            </a:r>
          </a:p>
          <a:p>
            <a:endParaRPr lang="fr-FR" dirty="0">
              <a:solidFill>
                <a:srgbClr val="8FBCBB"/>
              </a:solidFill>
            </a:endParaRPr>
          </a:p>
          <a:p>
            <a:r>
              <a:rPr lang="fr-FR" dirty="0" err="1">
                <a:solidFill>
                  <a:srgbClr val="8FBCBB"/>
                </a:solidFill>
                <a:effectLst/>
              </a:rPr>
              <a:t>StorekeeperActivityTest</a:t>
            </a:r>
            <a:r>
              <a:rPr lang="fr-FR" dirty="0">
                <a:solidFill>
                  <a:srgbClr val="8FBCBB"/>
                </a:solidFill>
                <a:effectLst/>
              </a:rPr>
              <a:t>:</a:t>
            </a:r>
          </a:p>
          <a:p>
            <a:endParaRPr lang="fr-FR" dirty="0">
              <a:solidFill>
                <a:srgbClr val="8FBCBB"/>
              </a:solidFill>
            </a:endParaRPr>
          </a:p>
          <a:p>
            <a:endParaRPr lang="fr-FR" dirty="0">
              <a:solidFill>
                <a:srgbClr val="D8DEE9"/>
              </a:solidFill>
              <a:effectLst/>
            </a:endParaRPr>
          </a:p>
          <a:p>
            <a:endParaRPr lang="fr-FR" dirty="0"/>
          </a:p>
        </p:txBody>
      </p:sp>
      <p:pic>
        <p:nvPicPr>
          <p:cNvPr id="4" name="Image 3">
            <a:extLst>
              <a:ext uri="{FF2B5EF4-FFF2-40B4-BE49-F238E27FC236}">
                <a16:creationId xmlns:a16="http://schemas.microsoft.com/office/drawing/2014/main" id="{EDC42CB7-73AA-0019-ED6F-82AB1529A550}"/>
              </a:ext>
            </a:extLst>
          </p:cNvPr>
          <p:cNvPicPr>
            <a:picLocks noChangeAspect="1"/>
          </p:cNvPicPr>
          <p:nvPr/>
        </p:nvPicPr>
        <p:blipFill>
          <a:blip r:embed="rId2"/>
          <a:stretch>
            <a:fillRect/>
          </a:stretch>
        </p:blipFill>
        <p:spPr>
          <a:xfrm>
            <a:off x="3865346" y="2676833"/>
            <a:ext cx="7772400" cy="752167"/>
          </a:xfrm>
          <a:prstGeom prst="rect">
            <a:avLst/>
          </a:prstGeom>
        </p:spPr>
      </p:pic>
      <p:pic>
        <p:nvPicPr>
          <p:cNvPr id="5" name="Image 4">
            <a:extLst>
              <a:ext uri="{FF2B5EF4-FFF2-40B4-BE49-F238E27FC236}">
                <a16:creationId xmlns:a16="http://schemas.microsoft.com/office/drawing/2014/main" id="{B1AD901E-65A1-70A7-AD50-958F2D122563}"/>
              </a:ext>
            </a:extLst>
          </p:cNvPr>
          <p:cNvPicPr>
            <a:picLocks noChangeAspect="1"/>
          </p:cNvPicPr>
          <p:nvPr/>
        </p:nvPicPr>
        <p:blipFill>
          <a:blip r:embed="rId3"/>
          <a:stretch>
            <a:fillRect/>
          </a:stretch>
        </p:blipFill>
        <p:spPr>
          <a:xfrm>
            <a:off x="4107982" y="3590978"/>
            <a:ext cx="7287127" cy="855566"/>
          </a:xfrm>
          <a:prstGeom prst="rect">
            <a:avLst/>
          </a:prstGeom>
        </p:spPr>
      </p:pic>
      <p:pic>
        <p:nvPicPr>
          <p:cNvPr id="6" name="Image 5">
            <a:extLst>
              <a:ext uri="{FF2B5EF4-FFF2-40B4-BE49-F238E27FC236}">
                <a16:creationId xmlns:a16="http://schemas.microsoft.com/office/drawing/2014/main" id="{1FDA608D-E973-0051-D79C-885D20BC775F}"/>
              </a:ext>
            </a:extLst>
          </p:cNvPr>
          <p:cNvPicPr>
            <a:picLocks noChangeAspect="1"/>
          </p:cNvPicPr>
          <p:nvPr/>
        </p:nvPicPr>
        <p:blipFill>
          <a:blip r:embed="rId4"/>
          <a:stretch>
            <a:fillRect/>
          </a:stretch>
        </p:blipFill>
        <p:spPr>
          <a:xfrm>
            <a:off x="4292867" y="4448950"/>
            <a:ext cx="6632608" cy="851939"/>
          </a:xfrm>
          <a:prstGeom prst="rect">
            <a:avLst/>
          </a:prstGeom>
        </p:spPr>
      </p:pic>
    </p:spTree>
    <p:extLst>
      <p:ext uri="{BB962C8B-B14F-4D97-AF65-F5344CB8AC3E}">
        <p14:creationId xmlns:p14="http://schemas.microsoft.com/office/powerpoint/2010/main" val="3887077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A3EA6-10EE-025C-18A9-23AFAD35AF81}"/>
              </a:ext>
            </a:extLst>
          </p:cNvPr>
          <p:cNvSpPr>
            <a:spLocks noGrp="1"/>
          </p:cNvSpPr>
          <p:nvPr>
            <p:ph type="title"/>
          </p:nvPr>
        </p:nvSpPr>
        <p:spPr/>
        <p:txBody>
          <a:bodyPr/>
          <a:lstStyle/>
          <a:p>
            <a:r>
              <a:rPr lang="fr-FR" dirty="0"/>
              <a:t>Points forts</a:t>
            </a:r>
          </a:p>
        </p:txBody>
      </p:sp>
      <p:sp>
        <p:nvSpPr>
          <p:cNvPr id="3" name="Espace réservé du contenu 2">
            <a:extLst>
              <a:ext uri="{FF2B5EF4-FFF2-40B4-BE49-F238E27FC236}">
                <a16:creationId xmlns:a16="http://schemas.microsoft.com/office/drawing/2014/main" id="{F66C9D1A-E9AF-1879-09E5-F5B578DF348F}"/>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293327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C0DAB9-29BD-409A-68C1-AC47C30A28AF}"/>
              </a:ext>
            </a:extLst>
          </p:cNvPr>
          <p:cNvSpPr>
            <a:spLocks noGrp="1"/>
          </p:cNvSpPr>
          <p:nvPr>
            <p:ph type="title"/>
          </p:nvPr>
        </p:nvSpPr>
        <p:spPr/>
        <p:txBody>
          <a:bodyPr/>
          <a:lstStyle/>
          <a:p>
            <a:r>
              <a:rPr lang="fr-FR" dirty="0"/>
              <a:t>Limites et améliorations futures</a:t>
            </a:r>
          </a:p>
        </p:txBody>
      </p:sp>
      <p:sp>
        <p:nvSpPr>
          <p:cNvPr id="3" name="Espace réservé du contenu 2">
            <a:extLst>
              <a:ext uri="{FF2B5EF4-FFF2-40B4-BE49-F238E27FC236}">
                <a16:creationId xmlns:a16="http://schemas.microsoft.com/office/drawing/2014/main" id="{8627FD44-5E61-C6F7-091A-7989BBAE6382}"/>
              </a:ext>
            </a:extLst>
          </p:cNvPr>
          <p:cNvSpPr>
            <a:spLocks noGrp="1"/>
          </p:cNvSpPr>
          <p:nvPr>
            <p:ph idx="1"/>
          </p:nvPr>
        </p:nvSpPr>
        <p:spPr/>
        <p:txBody>
          <a:bodyPr/>
          <a:lstStyle/>
          <a:p>
            <a:r>
              <a:rPr lang="fr-FR" dirty="0"/>
              <a:t>Le </a:t>
            </a:r>
            <a:r>
              <a:rPr lang="fr-FR" dirty="0" err="1"/>
              <a:t>role</a:t>
            </a:r>
            <a:r>
              <a:rPr lang="fr-FR" dirty="0"/>
              <a:t> assembleur n’affiche pas la liste des </a:t>
            </a:r>
            <a:r>
              <a:rPr lang="fr-FR" dirty="0" err="1"/>
              <a:t>commades</a:t>
            </a:r>
            <a:r>
              <a:rPr lang="fr-FR" dirty="0"/>
              <a:t>, </a:t>
            </a:r>
            <a:r>
              <a:rPr lang="fr-FR" dirty="0" err="1"/>
              <a:t>malgres</a:t>
            </a:r>
            <a:r>
              <a:rPr lang="fr-FR" dirty="0"/>
              <a:t> une </a:t>
            </a:r>
            <a:r>
              <a:rPr lang="fr-FR" dirty="0" err="1"/>
              <a:t>implementation</a:t>
            </a:r>
            <a:r>
              <a:rPr lang="fr-FR" dirty="0"/>
              <a:t> backend </a:t>
            </a:r>
            <a:r>
              <a:rPr lang="fr-FR" dirty="0" err="1"/>
              <a:t>complete</a:t>
            </a:r>
            <a:r>
              <a:rPr lang="fr-FR" dirty="0"/>
              <a:t> de ce dernier, il y a un </a:t>
            </a:r>
            <a:r>
              <a:rPr lang="fr-FR" dirty="0" err="1"/>
              <a:t>probleme</a:t>
            </a:r>
            <a:r>
              <a:rPr lang="fr-FR" dirty="0"/>
              <a:t> avec l’envoi des information du </a:t>
            </a:r>
            <a:r>
              <a:rPr lang="fr-FR" dirty="0" err="1"/>
              <a:t>RequesterControlleur</a:t>
            </a:r>
            <a:r>
              <a:rPr lang="fr-FR" dirty="0"/>
              <a:t> vers l’assembleur. Ce </a:t>
            </a:r>
            <a:r>
              <a:rPr lang="fr-FR" dirty="0" err="1"/>
              <a:t>probleme</a:t>
            </a:r>
            <a:r>
              <a:rPr lang="fr-FR" dirty="0"/>
              <a:t> sera </a:t>
            </a:r>
            <a:r>
              <a:rPr lang="fr-FR" dirty="0" err="1"/>
              <a:t>regle</a:t>
            </a:r>
            <a:r>
              <a:rPr lang="fr-FR" dirty="0"/>
              <a:t> aujourd’hui.</a:t>
            </a:r>
          </a:p>
          <a:p>
            <a:r>
              <a:rPr lang="fr-FR" dirty="0"/>
              <a:t>La modification dans Administrateur</a:t>
            </a:r>
          </a:p>
        </p:txBody>
      </p:sp>
    </p:spTree>
    <p:extLst>
      <p:ext uri="{BB962C8B-B14F-4D97-AF65-F5344CB8AC3E}">
        <p14:creationId xmlns:p14="http://schemas.microsoft.com/office/powerpoint/2010/main" val="3101738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8D02F6-EBBD-7978-1379-371F29645C53}"/>
              </a:ext>
            </a:extLst>
          </p:cNvPr>
          <p:cNvSpPr>
            <a:spLocks noGrp="1"/>
          </p:cNvSpPr>
          <p:nvPr>
            <p:ph type="title"/>
          </p:nvPr>
        </p:nvSpPr>
        <p:spPr/>
        <p:txBody>
          <a:bodyPr>
            <a:normAutofit fontScale="90000"/>
          </a:bodyPr>
          <a:lstStyle/>
          <a:p>
            <a:r>
              <a:rPr lang="fr-FR" dirty="0"/>
              <a:t>Bref résume du fichier </a:t>
            </a:r>
            <a:r>
              <a:rPr lang="fr-FR" dirty="0" err="1"/>
              <a:t>readme</a:t>
            </a:r>
            <a:r>
              <a:rPr lang="fr-FR" dirty="0"/>
              <a:t> </a:t>
            </a:r>
            <a:r>
              <a:rPr lang="fr-FR" dirty="0" err="1"/>
              <a:t>presentant</a:t>
            </a:r>
            <a:r>
              <a:rPr lang="fr-FR" dirty="0"/>
              <a:t> les principales </a:t>
            </a:r>
            <a:r>
              <a:rPr lang="fr-FR" dirty="0" err="1"/>
              <a:t>caracteristiques</a:t>
            </a:r>
            <a:r>
              <a:rPr lang="fr-FR" dirty="0"/>
              <a:t> de l’application</a:t>
            </a:r>
          </a:p>
        </p:txBody>
      </p:sp>
      <p:sp>
        <p:nvSpPr>
          <p:cNvPr id="3" name="Espace réservé du contenu 2">
            <a:extLst>
              <a:ext uri="{FF2B5EF4-FFF2-40B4-BE49-F238E27FC236}">
                <a16:creationId xmlns:a16="http://schemas.microsoft.com/office/drawing/2014/main" id="{5888AD19-7AFD-56C5-8E64-6B21F79A028D}"/>
              </a:ext>
            </a:extLst>
          </p:cNvPr>
          <p:cNvSpPr>
            <a:spLocks noGrp="1"/>
          </p:cNvSpPr>
          <p:nvPr>
            <p:ph idx="1"/>
          </p:nvPr>
        </p:nvSpPr>
        <p:spPr/>
        <p:txBody>
          <a:bodyPr/>
          <a:lstStyle/>
          <a:p>
            <a:pPr algn="ctr"/>
            <a:r>
              <a:rPr lang="fr-FR" sz="2400" dirty="0"/>
              <a:t>Introduction</a:t>
            </a:r>
          </a:p>
          <a:p>
            <a:r>
              <a:rPr lang="fr-FR" b="0" i="0" u="none" strike="noStrike" dirty="0" err="1">
                <a:solidFill>
                  <a:srgbClr val="000000"/>
                </a:solidFill>
                <a:effectLst/>
                <a:latin typeface="-webkit-standard"/>
              </a:rPr>
              <a:t>PCOrderApplication</a:t>
            </a:r>
            <a:r>
              <a:rPr lang="fr-FR" b="0" i="0" u="none" strike="noStrike" dirty="0">
                <a:solidFill>
                  <a:srgbClr val="000000"/>
                </a:solidFill>
                <a:effectLst/>
                <a:latin typeface="-webkit-standard"/>
              </a:rPr>
              <a:t> est une solution de gestion des commandes destinée à améliorer la gestion des stocks et la coordination entre divers rôles dans une entreprise technologique. L'application centralise les tâches de gestion d'inventaire, de commandes et d'utilisateurs, tout en garantissant sécurité, traçabilité et accessibilité adaptées aux rôles d'utilisateur.</a:t>
            </a:r>
            <a:endParaRPr lang="fr-FR" dirty="0"/>
          </a:p>
        </p:txBody>
      </p:sp>
    </p:spTree>
    <p:extLst>
      <p:ext uri="{BB962C8B-B14F-4D97-AF65-F5344CB8AC3E}">
        <p14:creationId xmlns:p14="http://schemas.microsoft.com/office/powerpoint/2010/main" val="3022014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A4DA10-68D3-BF63-C190-CEAC08942A1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0F806E8A-CA68-3C1C-5B28-CE2BFB001ABB}"/>
              </a:ext>
            </a:extLst>
          </p:cNvPr>
          <p:cNvSpPr>
            <a:spLocks noGrp="1"/>
          </p:cNvSpPr>
          <p:nvPr>
            <p:ph idx="1"/>
          </p:nvPr>
        </p:nvSpPr>
        <p:spPr/>
        <p:txBody>
          <a:bodyPr>
            <a:normAutofit fontScale="62500" lnSpcReduction="20000"/>
          </a:bodyPr>
          <a:lstStyle/>
          <a:p>
            <a:pPr algn="ctr"/>
            <a:r>
              <a:rPr lang="fr-FR" sz="3800" dirty="0" err="1"/>
              <a:t>Fonctionnalites</a:t>
            </a:r>
            <a:r>
              <a:rPr lang="fr-FR" sz="3800" dirty="0"/>
              <a:t> principales:</a:t>
            </a:r>
          </a:p>
          <a:p>
            <a:pPr marL="0" indent="0">
              <a:buNone/>
            </a:pPr>
            <a:r>
              <a:rPr lang="fr-FR" b="1" dirty="0"/>
              <a:t>Gestion des rôles et permissions :</a:t>
            </a:r>
            <a:r>
              <a:rPr lang="fr-FR" dirty="0"/>
              <a:t> Les utilisateurs (Administrateur, Magasinier, Assembleur, Demandeur) ont accès uniquement aux fonctionnalités correspondant à leur rôle.</a:t>
            </a:r>
          </a:p>
          <a:p>
            <a:pPr marL="0" indent="0">
              <a:buNone/>
            </a:pPr>
            <a:r>
              <a:rPr lang="fr-FR" b="1" dirty="0"/>
              <a:t>Gestion des erreurs :</a:t>
            </a:r>
            <a:r>
              <a:rPr lang="fr-FR" dirty="0"/>
              <a:t> Détection robuste des anomalies avec des messages clairs pour les utilisateurs.</a:t>
            </a:r>
          </a:p>
          <a:p>
            <a:pPr marL="0" indent="0">
              <a:buNone/>
            </a:pPr>
            <a:r>
              <a:rPr lang="fr-FR" b="1" dirty="0"/>
              <a:t>Sécurité des données :</a:t>
            </a:r>
            <a:r>
              <a:rPr lang="fr-FR" dirty="0"/>
              <a:t> Authentification </a:t>
            </a:r>
            <a:r>
              <a:rPr lang="fr-FR" dirty="0" err="1"/>
              <a:t>Firebase</a:t>
            </a:r>
            <a:r>
              <a:rPr lang="fr-FR" dirty="0"/>
              <a:t> et vérifications côté serveur pour protéger les informations.</a:t>
            </a:r>
          </a:p>
          <a:p>
            <a:pPr marL="0" indent="0">
              <a:buNone/>
            </a:pPr>
            <a:r>
              <a:rPr lang="fr-FR" b="1" dirty="0"/>
              <a:t>Traçabilité :</a:t>
            </a:r>
            <a:r>
              <a:rPr lang="fr-FR" dirty="0"/>
              <a:t> Toutes les actions sont loguées avec des métadonnées (dates de création et modification).</a:t>
            </a:r>
          </a:p>
          <a:p>
            <a:pPr marL="0" indent="0">
              <a:buNone/>
            </a:pPr>
            <a:r>
              <a:rPr lang="fr-FR" b="1" dirty="0"/>
              <a:t>Flux des commandes :</a:t>
            </a:r>
            <a:r>
              <a:rPr lang="fr-FR" dirty="0"/>
              <a:t> Les statuts (</a:t>
            </a:r>
            <a:r>
              <a:rPr lang="fr-FR" dirty="0" err="1"/>
              <a:t>Pending</a:t>
            </a:r>
            <a:r>
              <a:rPr lang="fr-FR" dirty="0"/>
              <a:t>, Accepted, </a:t>
            </a:r>
            <a:r>
              <a:rPr lang="fr-FR" dirty="0" err="1"/>
              <a:t>Rejected</a:t>
            </a:r>
            <a:r>
              <a:rPr lang="fr-FR" dirty="0"/>
              <a:t>, </a:t>
            </a:r>
            <a:r>
              <a:rPr lang="fr-FR" dirty="0" err="1"/>
              <a:t>Completed</a:t>
            </a:r>
            <a:r>
              <a:rPr lang="fr-FR" dirty="0"/>
              <a:t>) suivent un processus validé.</a:t>
            </a:r>
          </a:p>
          <a:p>
            <a:pPr marL="0" indent="0">
              <a:buNone/>
            </a:pPr>
            <a:r>
              <a:rPr lang="fr-FR" b="1" dirty="0"/>
              <a:t>Expérience utilisateur en temps réel :</a:t>
            </a:r>
            <a:r>
              <a:rPr lang="fr-FR" dirty="0"/>
              <a:t> Synchronisation des données via </a:t>
            </a:r>
            <a:r>
              <a:rPr lang="fr-FR" dirty="0" err="1"/>
              <a:t>Firebase</a:t>
            </a:r>
            <a:r>
              <a:rPr lang="fr-FR" dirty="0"/>
              <a:t>.</a:t>
            </a:r>
          </a:p>
          <a:p>
            <a:pPr marL="0" indent="0">
              <a:buNone/>
            </a:pPr>
            <a:r>
              <a:rPr lang="fr-FR" b="1" dirty="0"/>
              <a:t>Interface adaptative :</a:t>
            </a:r>
            <a:r>
              <a:rPr lang="fr-FR" dirty="0"/>
              <a:t> Ajustement des fonctionnalités visibles en fonction du rôle.</a:t>
            </a:r>
          </a:p>
          <a:p>
            <a:pPr marL="0" indent="0">
              <a:buNone/>
            </a:pPr>
            <a:r>
              <a:rPr lang="fr-FR" b="1" dirty="0"/>
              <a:t>Conditions minimales pour commandes :</a:t>
            </a:r>
            <a:r>
              <a:rPr lang="fr-FR" dirty="0"/>
              <a:t> Vérification des composants requis (CPU, RAM, etc.) avant création d’une commande.</a:t>
            </a:r>
          </a:p>
        </p:txBody>
      </p:sp>
    </p:spTree>
    <p:extLst>
      <p:ext uri="{BB962C8B-B14F-4D97-AF65-F5344CB8AC3E}">
        <p14:creationId xmlns:p14="http://schemas.microsoft.com/office/powerpoint/2010/main" val="304621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0D584F-6462-50FF-B6FC-F8B441FE617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12A5E17-8E3B-FEC3-2348-7C02B538985C}"/>
              </a:ext>
            </a:extLst>
          </p:cNvPr>
          <p:cNvSpPr>
            <a:spLocks noGrp="1"/>
          </p:cNvSpPr>
          <p:nvPr>
            <p:ph idx="1"/>
          </p:nvPr>
        </p:nvSpPr>
        <p:spPr/>
        <p:txBody>
          <a:bodyPr/>
          <a:lstStyle/>
          <a:p>
            <a:pPr algn="ctr"/>
            <a:r>
              <a:rPr lang="fr-FR" b="0" i="0" u="none" strike="noStrike" dirty="0">
                <a:solidFill>
                  <a:srgbClr val="000000"/>
                </a:solidFill>
                <a:effectLst/>
                <a:latin typeface="-webkit-standard"/>
              </a:rPr>
              <a:t>Hypothèses </a:t>
            </a:r>
            <a:r>
              <a:rPr lang="fr-FR" b="0" i="0" u="none" strike="noStrike" dirty="0" err="1">
                <a:solidFill>
                  <a:srgbClr val="000000"/>
                </a:solidFill>
                <a:effectLst/>
                <a:latin typeface="-webkit-standard"/>
              </a:rPr>
              <a:t>cles</a:t>
            </a:r>
            <a:endParaRPr lang="fr-FR" b="0" i="0" u="none" strike="noStrike" dirty="0">
              <a:solidFill>
                <a:srgbClr val="000000"/>
              </a:solidFill>
              <a:effectLst/>
              <a:latin typeface="-webkit-standard"/>
            </a:endParaRPr>
          </a:p>
          <a:p>
            <a:r>
              <a:rPr lang="fr-FR" dirty="0"/>
              <a:t>Chaque utilisateur a un rôle unique et des identifiants sécurisés.</a:t>
            </a:r>
          </a:p>
          <a:p>
            <a:r>
              <a:rPr lang="fr-FR" dirty="0"/>
              <a:t>Les actions sont limitées aux données pertinentes pour chaque rôle (ex. : un demandeur voit uniquement ses commandes).</a:t>
            </a:r>
          </a:p>
          <a:p>
            <a:r>
              <a:rPr lang="fr-FR" dirty="0"/>
              <a:t>Les données invalides ou actions interdites déclenchent des messages explicites pour guider l'utilisateur.</a:t>
            </a:r>
            <a:endParaRPr lang="fr-FR" b="0" i="0" u="none" strike="noStrike" dirty="0">
              <a:solidFill>
                <a:srgbClr val="000000"/>
              </a:solidFill>
              <a:effectLst/>
              <a:latin typeface="-webkit-standard"/>
            </a:endParaRPr>
          </a:p>
        </p:txBody>
      </p:sp>
    </p:spTree>
    <p:extLst>
      <p:ext uri="{BB962C8B-B14F-4D97-AF65-F5344CB8AC3E}">
        <p14:creationId xmlns:p14="http://schemas.microsoft.com/office/powerpoint/2010/main" val="197321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26B0E0-E737-DE2F-C2D0-5CBC402C28AD}"/>
              </a:ext>
            </a:extLst>
          </p:cNvPr>
          <p:cNvSpPr>
            <a:spLocks noGrp="1"/>
          </p:cNvSpPr>
          <p:nvPr>
            <p:ph type="title"/>
          </p:nvPr>
        </p:nvSpPr>
        <p:spPr/>
        <p:txBody>
          <a:bodyPr/>
          <a:lstStyle/>
          <a:p>
            <a:r>
              <a:rPr lang="fr-FR" dirty="0"/>
              <a:t>Diagrammes </a:t>
            </a:r>
          </a:p>
        </p:txBody>
      </p:sp>
      <p:sp>
        <p:nvSpPr>
          <p:cNvPr id="3" name="Espace réservé du contenu 2">
            <a:extLst>
              <a:ext uri="{FF2B5EF4-FFF2-40B4-BE49-F238E27FC236}">
                <a16:creationId xmlns:a16="http://schemas.microsoft.com/office/drawing/2014/main" id="{F56AF18B-82E3-BBD1-9CC4-B4822A07E138}"/>
              </a:ext>
            </a:extLst>
          </p:cNvPr>
          <p:cNvSpPr>
            <a:spLocks noGrp="1"/>
          </p:cNvSpPr>
          <p:nvPr>
            <p:ph idx="1"/>
          </p:nvPr>
        </p:nvSpPr>
        <p:spPr/>
        <p:txBody>
          <a:bodyPr/>
          <a:lstStyle/>
          <a:p>
            <a:r>
              <a:rPr lang="fr-FR" dirty="0"/>
              <a:t>1.Diagramme de classe</a:t>
            </a:r>
          </a:p>
          <a:p>
            <a:endParaRPr lang="fr-FR" dirty="0"/>
          </a:p>
        </p:txBody>
      </p:sp>
      <p:sp>
        <p:nvSpPr>
          <p:cNvPr id="4" name="AutoShape 2">
            <a:extLst>
              <a:ext uri="{FF2B5EF4-FFF2-40B4-BE49-F238E27FC236}">
                <a16:creationId xmlns:a16="http://schemas.microsoft.com/office/drawing/2014/main" id="{C805D366-7356-F770-A3A2-D44D0EEECF78}"/>
              </a:ext>
            </a:extLst>
          </p:cNvPr>
          <p:cNvSpPr>
            <a:spLocks noChangeAspect="1" noChangeArrowheads="1"/>
          </p:cNvSpPr>
          <p:nvPr/>
        </p:nvSpPr>
        <p:spPr bwMode="auto">
          <a:xfrm>
            <a:off x="3667125" y="0"/>
            <a:ext cx="4857750"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966289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4A051E-1E44-DD12-8BBE-EA2ACFA2FB82}"/>
              </a:ext>
            </a:extLst>
          </p:cNvPr>
          <p:cNvSpPr>
            <a:spLocks noGrp="1"/>
          </p:cNvSpPr>
          <p:nvPr>
            <p:ph type="title"/>
          </p:nvPr>
        </p:nvSpPr>
        <p:spPr/>
        <p:txBody>
          <a:bodyPr/>
          <a:lstStyle/>
          <a:p>
            <a:endParaRPr lang="fr-FR"/>
          </a:p>
        </p:txBody>
      </p:sp>
      <p:sp>
        <p:nvSpPr>
          <p:cNvPr id="4" name="AutoShape 2">
            <a:extLst>
              <a:ext uri="{FF2B5EF4-FFF2-40B4-BE49-F238E27FC236}">
                <a16:creationId xmlns:a16="http://schemas.microsoft.com/office/drawing/2014/main" id="{FC9E8489-FC3E-15D8-69BD-A74E9A45A774}"/>
              </a:ext>
            </a:extLst>
          </p:cNvPr>
          <p:cNvSpPr>
            <a:spLocks noChangeAspect="1" noChangeArrowheads="1"/>
          </p:cNvSpPr>
          <p:nvPr/>
        </p:nvSpPr>
        <p:spPr bwMode="auto">
          <a:xfrm>
            <a:off x="123568" y="-5002669"/>
            <a:ext cx="10478529" cy="147932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a:extLst>
              <a:ext uri="{FF2B5EF4-FFF2-40B4-BE49-F238E27FC236}">
                <a16:creationId xmlns:a16="http://schemas.microsoft.com/office/drawing/2014/main" id="{CD07D714-1182-044A-E35C-10A024654CDE}"/>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 name="Image 5">
            <a:extLst>
              <a:ext uri="{FF2B5EF4-FFF2-40B4-BE49-F238E27FC236}">
                <a16:creationId xmlns:a16="http://schemas.microsoft.com/office/drawing/2014/main" id="{001F15F1-41AD-A27D-3828-BD771C5E5BAA}"/>
              </a:ext>
            </a:extLst>
          </p:cNvPr>
          <p:cNvPicPr>
            <a:picLocks noChangeAspect="1"/>
          </p:cNvPicPr>
          <p:nvPr/>
        </p:nvPicPr>
        <p:blipFill>
          <a:blip r:embed="rId2"/>
          <a:stretch>
            <a:fillRect/>
          </a:stretch>
        </p:blipFill>
        <p:spPr>
          <a:xfrm>
            <a:off x="0" y="0"/>
            <a:ext cx="12068432" cy="6858000"/>
          </a:xfrm>
          <a:prstGeom prst="rect">
            <a:avLst/>
          </a:prstGeom>
        </p:spPr>
      </p:pic>
    </p:spTree>
    <p:extLst>
      <p:ext uri="{BB962C8B-B14F-4D97-AF65-F5344CB8AC3E}">
        <p14:creationId xmlns:p14="http://schemas.microsoft.com/office/powerpoint/2010/main" val="2164851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24DDA4-7EBE-3D04-AB54-5A8C4F852754}"/>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AE02FA0B-80B3-8810-AFF9-90335F192381}"/>
              </a:ext>
            </a:extLst>
          </p:cNvPr>
          <p:cNvSpPr>
            <a:spLocks noGrp="1"/>
          </p:cNvSpPr>
          <p:nvPr>
            <p:ph idx="1"/>
          </p:nvPr>
        </p:nvSpPr>
        <p:spPr/>
        <p:txBody>
          <a:bodyPr/>
          <a:lstStyle/>
          <a:p>
            <a:r>
              <a:rPr lang="fr-FR" dirty="0"/>
              <a:t>1.Diagramme d’utilisation</a:t>
            </a:r>
          </a:p>
          <a:p>
            <a:endParaRPr lang="fr-FR" dirty="0"/>
          </a:p>
        </p:txBody>
      </p:sp>
    </p:spTree>
    <p:extLst>
      <p:ext uri="{BB962C8B-B14F-4D97-AF65-F5344CB8AC3E}">
        <p14:creationId xmlns:p14="http://schemas.microsoft.com/office/powerpoint/2010/main" val="1927821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62DF07-FB5A-E441-527A-9FAE78CA1B43}"/>
              </a:ext>
            </a:extLst>
          </p:cNvPr>
          <p:cNvSpPr>
            <a:spLocks noGrp="1"/>
          </p:cNvSpPr>
          <p:nvPr>
            <p:ph type="title"/>
          </p:nvPr>
        </p:nvSpPr>
        <p:spPr/>
        <p:txBody>
          <a:bodyPr/>
          <a:lstStyle/>
          <a:p>
            <a:endParaRPr lang="fr-FR"/>
          </a:p>
        </p:txBody>
      </p:sp>
      <p:sp>
        <p:nvSpPr>
          <p:cNvPr id="6" name="Espace réservé du contenu 5">
            <a:extLst>
              <a:ext uri="{FF2B5EF4-FFF2-40B4-BE49-F238E27FC236}">
                <a16:creationId xmlns:a16="http://schemas.microsoft.com/office/drawing/2014/main" id="{5F355B52-FD88-EA35-A6AA-F80B00A2F33C}"/>
              </a:ext>
            </a:extLst>
          </p:cNvPr>
          <p:cNvSpPr>
            <a:spLocks noGrp="1"/>
          </p:cNvSpPr>
          <p:nvPr>
            <p:ph idx="1"/>
          </p:nvPr>
        </p:nvSpPr>
        <p:spPr/>
        <p:txBody>
          <a:bodyPr/>
          <a:lstStyle/>
          <a:p>
            <a:endParaRPr lang="fr-FR"/>
          </a:p>
        </p:txBody>
      </p:sp>
      <p:pic>
        <p:nvPicPr>
          <p:cNvPr id="8" name="Image 7">
            <a:extLst>
              <a:ext uri="{FF2B5EF4-FFF2-40B4-BE49-F238E27FC236}">
                <a16:creationId xmlns:a16="http://schemas.microsoft.com/office/drawing/2014/main" id="{206AC10D-6FB3-A994-D528-58C0746F9AE7}"/>
              </a:ext>
            </a:extLst>
          </p:cNvPr>
          <p:cNvPicPr>
            <a:picLocks noChangeAspect="1"/>
          </p:cNvPicPr>
          <p:nvPr/>
        </p:nvPicPr>
        <p:blipFill>
          <a:blip r:embed="rId2"/>
          <a:stretch>
            <a:fillRect/>
          </a:stretch>
        </p:blipFill>
        <p:spPr>
          <a:xfrm>
            <a:off x="0" y="0"/>
            <a:ext cx="12192000" cy="3450613"/>
          </a:xfrm>
          <a:prstGeom prst="rect">
            <a:avLst/>
          </a:prstGeom>
        </p:spPr>
      </p:pic>
    </p:spTree>
    <p:extLst>
      <p:ext uri="{BB962C8B-B14F-4D97-AF65-F5344CB8AC3E}">
        <p14:creationId xmlns:p14="http://schemas.microsoft.com/office/powerpoint/2010/main" val="2425216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A61C3A-0758-9B0C-3688-F48DBA4909BF}"/>
              </a:ext>
            </a:extLst>
          </p:cNvPr>
          <p:cNvSpPr>
            <a:spLocks noGrp="1"/>
          </p:cNvSpPr>
          <p:nvPr>
            <p:ph type="title"/>
          </p:nvPr>
        </p:nvSpPr>
        <p:spPr/>
        <p:txBody>
          <a:bodyPr/>
          <a:lstStyle/>
          <a:p>
            <a:r>
              <a:rPr lang="fr-FR" dirty="0"/>
              <a:t>Scenario d’utilisation</a:t>
            </a:r>
          </a:p>
        </p:txBody>
      </p:sp>
      <p:sp>
        <p:nvSpPr>
          <p:cNvPr id="3" name="Espace réservé du contenu 2">
            <a:extLst>
              <a:ext uri="{FF2B5EF4-FFF2-40B4-BE49-F238E27FC236}">
                <a16:creationId xmlns:a16="http://schemas.microsoft.com/office/drawing/2014/main" id="{3EF7E3F5-D46D-4C78-3B80-0180F241CC67}"/>
              </a:ext>
            </a:extLst>
          </p:cNvPr>
          <p:cNvSpPr>
            <a:spLocks noGrp="1"/>
          </p:cNvSpPr>
          <p:nvPr>
            <p:ph idx="1"/>
          </p:nvPr>
        </p:nvSpPr>
        <p:spPr/>
        <p:txBody>
          <a:bodyPr/>
          <a:lstStyle/>
          <a:p>
            <a:r>
              <a:rPr lang="fr-FR" dirty="0"/>
              <a:t>Ici Lance la </a:t>
            </a:r>
            <a:r>
              <a:rPr lang="fr-FR" dirty="0" err="1"/>
              <a:t>video</a:t>
            </a:r>
            <a:endParaRPr lang="fr-FR" dirty="0"/>
          </a:p>
        </p:txBody>
      </p:sp>
    </p:spTree>
    <p:extLst>
      <p:ext uri="{BB962C8B-B14F-4D97-AF65-F5344CB8AC3E}">
        <p14:creationId xmlns:p14="http://schemas.microsoft.com/office/powerpoint/2010/main" val="3917109308"/>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Galerie</Template>
  <TotalTime>241</TotalTime>
  <Words>359</Words>
  <Application>Microsoft Macintosh PowerPoint</Application>
  <PresentationFormat>Grand écran</PresentationFormat>
  <Paragraphs>52</Paragraphs>
  <Slides>15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-webkit-standard</vt:lpstr>
      <vt:lpstr>Arial</vt:lpstr>
      <vt:lpstr>Gill Sans MT</vt:lpstr>
      <vt:lpstr>Galerie</vt:lpstr>
      <vt:lpstr>Demonstration de PCOrderapplication Groupe 47</vt:lpstr>
      <vt:lpstr>Bref résume du fichier readme presentant les principales caracteristiques de l’application</vt:lpstr>
      <vt:lpstr>Présentation PowerPoint</vt:lpstr>
      <vt:lpstr>Présentation PowerPoint</vt:lpstr>
      <vt:lpstr>Diagrammes </vt:lpstr>
      <vt:lpstr>Présentation PowerPoint</vt:lpstr>
      <vt:lpstr>Présentation PowerPoint</vt:lpstr>
      <vt:lpstr>Présentation PowerPoint</vt:lpstr>
      <vt:lpstr>Scenario d’utilisation</vt:lpstr>
      <vt:lpstr>Fichier APK</vt:lpstr>
      <vt:lpstr>Tests instrumentalises et tests unitaires</vt:lpstr>
      <vt:lpstr>Présentation PowerPoint</vt:lpstr>
      <vt:lpstr>Présentation PowerPoint</vt:lpstr>
      <vt:lpstr>Points forts</vt:lpstr>
      <vt:lpstr>Limites et améliorations futures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Boudabbous</dc:creator>
  <cp:lastModifiedBy>Mohamed Boudabbous</cp:lastModifiedBy>
  <cp:revision>7</cp:revision>
  <dcterms:created xsi:type="dcterms:W3CDTF">2024-12-01T07:17:14Z</dcterms:created>
  <dcterms:modified xsi:type="dcterms:W3CDTF">2024-12-01T17:05:57Z</dcterms:modified>
</cp:coreProperties>
</file>