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7" r:id="rId3"/>
    <p:sldId id="265" r:id="rId4"/>
    <p:sldId id="266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3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7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3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109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103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70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6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4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27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987636"/>
            <a:ext cx="8991600" cy="1645920"/>
          </a:xfrm>
        </p:spPr>
        <p:txBody>
          <a:bodyPr>
            <a:normAutofit/>
          </a:bodyPr>
          <a:lstStyle/>
          <a:p>
            <a:r>
              <a:rPr lang="fr-FR" dirty="0" smtClean="0"/>
              <a:t>Prédiction du prix d’une cryptomonaie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0200" y="5000152"/>
            <a:ext cx="3431286" cy="14920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b="1" u="sng" dirty="0" smtClean="0"/>
              <a:t>Réalisé par :</a:t>
            </a:r>
          </a:p>
          <a:p>
            <a:pPr algn="l"/>
            <a:r>
              <a:rPr lang="fr-FR" dirty="0" smtClean="0"/>
              <a:t>Mohamed B Traoré</a:t>
            </a:r>
          </a:p>
          <a:p>
            <a:pPr algn="l"/>
            <a:r>
              <a:rPr lang="fr-FR" dirty="0" smtClean="0"/>
              <a:t>Youssef  M’</a:t>
            </a:r>
            <a:r>
              <a:rPr lang="fr-FR" dirty="0" err="1" smtClean="0"/>
              <a:t>hasni</a:t>
            </a:r>
            <a:endParaRPr lang="fr-FR" dirty="0" smtClean="0"/>
          </a:p>
          <a:p>
            <a:pPr algn="l"/>
            <a:r>
              <a:rPr lang="fr-FR" dirty="0" smtClean="0"/>
              <a:t>Khalil </a:t>
            </a:r>
            <a:r>
              <a:rPr lang="fr-FR" dirty="0" err="1" smtClean="0"/>
              <a:t>Benlamaalam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246909" y="4924653"/>
            <a:ext cx="3431286" cy="1492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smtClean="0"/>
              <a:t>Encadré par </a:t>
            </a:r>
            <a:r>
              <a:rPr lang="fr-FR" dirty="0" smtClean="0"/>
              <a:t>:</a:t>
            </a:r>
          </a:p>
          <a:p>
            <a:pPr algn="l"/>
            <a:r>
              <a:rPr lang="fr-FR" dirty="0" err="1" smtClean="0"/>
              <a:t>Laazar</a:t>
            </a:r>
            <a:r>
              <a:rPr lang="fr-FR" dirty="0" smtClean="0"/>
              <a:t> Mohammed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315843" y="2279561"/>
            <a:ext cx="6335486" cy="7080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/>
              <a:t>Projet du module Data Pre-processing :</a:t>
            </a:r>
            <a:endParaRPr lang="fr-FR" sz="28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279680" y="6242584"/>
            <a:ext cx="3431286" cy="1492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2021-2022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478106"/>
            <a:ext cx="1463040" cy="126709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128760" y="402607"/>
            <a:ext cx="1463040" cy="12670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401667" y="1888450"/>
            <a:ext cx="3819650" cy="3605348"/>
          </a:xfrm>
          <a:custGeom>
            <a:avLst/>
            <a:gdLst>
              <a:gd name="connsiteX0" fmla="*/ 1899410 w 3819650"/>
              <a:gd name="connsiteY0" fmla="*/ 0 h 3605348"/>
              <a:gd name="connsiteX1" fmla="*/ 3120861 w 3819650"/>
              <a:gd name="connsiteY1" fmla="*/ 411643 h 3605348"/>
              <a:gd name="connsiteX2" fmla="*/ 3185865 w 3819650"/>
              <a:gd name="connsiteY2" fmla="*/ 467105 h 3605348"/>
              <a:gd name="connsiteX3" fmla="*/ 3051119 w 3819650"/>
              <a:gd name="connsiteY3" fmla="*/ 467105 h 3605348"/>
              <a:gd name="connsiteX4" fmla="*/ 2639639 w 3819650"/>
              <a:gd name="connsiteY4" fmla="*/ 878585 h 3605348"/>
              <a:gd name="connsiteX5" fmla="*/ 3051119 w 3819650"/>
              <a:gd name="connsiteY5" fmla="*/ 1290065 h 3605348"/>
              <a:gd name="connsiteX6" fmla="*/ 3739743 w 3819650"/>
              <a:gd name="connsiteY6" fmla="*/ 1290065 h 3605348"/>
              <a:gd name="connsiteX7" fmla="*/ 3780638 w 3819650"/>
              <a:gd name="connsiteY7" fmla="*/ 1439372 h 3605348"/>
              <a:gd name="connsiteX8" fmla="*/ 3819650 w 3819650"/>
              <a:gd name="connsiteY8" fmla="*/ 1802674 h 3605348"/>
              <a:gd name="connsiteX9" fmla="*/ 3780638 w 3819650"/>
              <a:gd name="connsiteY9" fmla="*/ 2165976 h 3605348"/>
              <a:gd name="connsiteX10" fmla="*/ 3765057 w 3819650"/>
              <a:gd name="connsiteY10" fmla="*/ 2222862 h 3605348"/>
              <a:gd name="connsiteX11" fmla="*/ 3051119 w 3819650"/>
              <a:gd name="connsiteY11" fmla="*/ 2222862 h 3605348"/>
              <a:gd name="connsiteX12" fmla="*/ 2639639 w 3819650"/>
              <a:gd name="connsiteY12" fmla="*/ 2634342 h 3605348"/>
              <a:gd name="connsiteX13" fmla="*/ 3051119 w 3819650"/>
              <a:gd name="connsiteY13" fmla="*/ 3045822 h 3605348"/>
              <a:gd name="connsiteX14" fmla="*/ 3287755 w 3819650"/>
              <a:gd name="connsiteY14" fmla="*/ 3045822 h 3605348"/>
              <a:gd name="connsiteX15" fmla="*/ 3257225 w 3819650"/>
              <a:gd name="connsiteY15" fmla="*/ 3077357 h 3605348"/>
              <a:gd name="connsiteX16" fmla="*/ 1899410 w 3819650"/>
              <a:gd name="connsiteY16" fmla="*/ 3605348 h 3605348"/>
              <a:gd name="connsiteX17" fmla="*/ 1328389 w 3819650"/>
              <a:gd name="connsiteY17" fmla="*/ 3524303 h 3605348"/>
              <a:gd name="connsiteX18" fmla="*/ 1194322 w 3819650"/>
              <a:gd name="connsiteY18" fmla="*/ 3478239 h 3605348"/>
              <a:gd name="connsiteX19" fmla="*/ 1239131 w 3819650"/>
              <a:gd name="connsiteY19" fmla="*/ 3423930 h 3605348"/>
              <a:gd name="connsiteX20" fmla="*/ 1309405 w 3819650"/>
              <a:gd name="connsiteY20" fmla="*/ 3193868 h 3605348"/>
              <a:gd name="connsiteX21" fmla="*/ 897925 w 3819650"/>
              <a:gd name="connsiteY21" fmla="*/ 2782388 h 3605348"/>
              <a:gd name="connsiteX22" fmla="*/ 288882 w 3819650"/>
              <a:gd name="connsiteY22" fmla="*/ 2782388 h 3605348"/>
              <a:gd name="connsiteX23" fmla="*/ 210933 w 3819650"/>
              <a:gd name="connsiteY23" fmla="*/ 2661935 h 3605348"/>
              <a:gd name="connsiteX24" fmla="*/ 130072 w 3819650"/>
              <a:gd name="connsiteY24" fmla="*/ 2504356 h 3605348"/>
              <a:gd name="connsiteX25" fmla="*/ 79317 w 3819650"/>
              <a:gd name="connsiteY25" fmla="*/ 2374174 h 3605348"/>
              <a:gd name="connsiteX26" fmla="*/ 483831 w 3819650"/>
              <a:gd name="connsiteY26" fmla="*/ 2374174 h 3605348"/>
              <a:gd name="connsiteX27" fmla="*/ 895311 w 3819650"/>
              <a:gd name="connsiteY27" fmla="*/ 1962694 h 3605348"/>
              <a:gd name="connsiteX28" fmla="*/ 483831 w 3819650"/>
              <a:gd name="connsiteY28" fmla="*/ 1551214 h 3605348"/>
              <a:gd name="connsiteX29" fmla="*/ 0 w 3819650"/>
              <a:gd name="connsiteY29" fmla="*/ 1551214 h 3605348"/>
              <a:gd name="connsiteX30" fmla="*/ 18182 w 3819650"/>
              <a:gd name="connsiteY30" fmla="*/ 1439372 h 3605348"/>
              <a:gd name="connsiteX31" fmla="*/ 65500 w 3819650"/>
              <a:gd name="connsiteY31" fmla="*/ 1266614 h 3605348"/>
              <a:gd name="connsiteX32" fmla="*/ 113694 w 3819650"/>
              <a:gd name="connsiteY32" fmla="*/ 1143000 h 3605348"/>
              <a:gd name="connsiteX33" fmla="*/ 747701 w 3819650"/>
              <a:gd name="connsiteY33" fmla="*/ 1143000 h 3605348"/>
              <a:gd name="connsiteX34" fmla="*/ 1159181 w 3819650"/>
              <a:gd name="connsiteY34" fmla="*/ 731520 h 3605348"/>
              <a:gd name="connsiteX35" fmla="*/ 830629 w 3819650"/>
              <a:gd name="connsiteY35" fmla="*/ 328400 h 3605348"/>
              <a:gd name="connsiteX36" fmla="*/ 800820 w 3819650"/>
              <a:gd name="connsiteY36" fmla="*/ 325395 h 3605348"/>
              <a:gd name="connsiteX37" fmla="*/ 825786 w 3819650"/>
              <a:gd name="connsiteY37" fmla="*/ 307869 h 3605348"/>
              <a:gd name="connsiteX38" fmla="*/ 1899410 w 3819650"/>
              <a:gd name="connsiteY38" fmla="*/ 0 h 360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19650" h="3605348">
                <a:moveTo>
                  <a:pt x="1899410" y="0"/>
                </a:moveTo>
                <a:cubicBezTo>
                  <a:pt x="2363387" y="0"/>
                  <a:pt x="2788930" y="154481"/>
                  <a:pt x="3120861" y="411643"/>
                </a:cubicBezTo>
                <a:lnTo>
                  <a:pt x="3185865" y="467105"/>
                </a:lnTo>
                <a:lnTo>
                  <a:pt x="3051119" y="467105"/>
                </a:lnTo>
                <a:cubicBezTo>
                  <a:pt x="2823865" y="467105"/>
                  <a:pt x="2639639" y="651331"/>
                  <a:pt x="2639639" y="878585"/>
                </a:cubicBezTo>
                <a:cubicBezTo>
                  <a:pt x="2639639" y="1105839"/>
                  <a:pt x="2823865" y="1290065"/>
                  <a:pt x="3051119" y="1290065"/>
                </a:cubicBezTo>
                <a:lnTo>
                  <a:pt x="3739743" y="1290065"/>
                </a:lnTo>
                <a:lnTo>
                  <a:pt x="3780638" y="1439372"/>
                </a:lnTo>
                <a:cubicBezTo>
                  <a:pt x="3806217" y="1556722"/>
                  <a:pt x="3819650" y="1678226"/>
                  <a:pt x="3819650" y="1802674"/>
                </a:cubicBezTo>
                <a:cubicBezTo>
                  <a:pt x="3819650" y="1927123"/>
                  <a:pt x="3806217" y="2048626"/>
                  <a:pt x="3780638" y="2165976"/>
                </a:cubicBezTo>
                <a:lnTo>
                  <a:pt x="3765057" y="2222862"/>
                </a:lnTo>
                <a:lnTo>
                  <a:pt x="3051119" y="2222862"/>
                </a:lnTo>
                <a:cubicBezTo>
                  <a:pt x="2823865" y="2222862"/>
                  <a:pt x="2639639" y="2407088"/>
                  <a:pt x="2639639" y="2634342"/>
                </a:cubicBezTo>
                <a:cubicBezTo>
                  <a:pt x="2639639" y="2861596"/>
                  <a:pt x="2823865" y="3045822"/>
                  <a:pt x="3051119" y="3045822"/>
                </a:cubicBezTo>
                <a:lnTo>
                  <a:pt x="3287755" y="3045822"/>
                </a:lnTo>
                <a:lnTo>
                  <a:pt x="3257225" y="3077357"/>
                </a:lnTo>
                <a:cubicBezTo>
                  <a:pt x="2909730" y="3403577"/>
                  <a:pt x="2429669" y="3605348"/>
                  <a:pt x="1899410" y="3605348"/>
                </a:cubicBezTo>
                <a:cubicBezTo>
                  <a:pt x="1700562" y="3605348"/>
                  <a:pt x="1508774" y="3576974"/>
                  <a:pt x="1328389" y="3524303"/>
                </a:cubicBezTo>
                <a:lnTo>
                  <a:pt x="1194322" y="3478239"/>
                </a:lnTo>
                <a:lnTo>
                  <a:pt x="1239131" y="3423930"/>
                </a:lnTo>
                <a:cubicBezTo>
                  <a:pt x="1283498" y="3358258"/>
                  <a:pt x="1309405" y="3279088"/>
                  <a:pt x="1309405" y="3193868"/>
                </a:cubicBezTo>
                <a:cubicBezTo>
                  <a:pt x="1309405" y="2966614"/>
                  <a:pt x="1125179" y="2782388"/>
                  <a:pt x="897925" y="2782388"/>
                </a:cubicBezTo>
                <a:lnTo>
                  <a:pt x="288882" y="2782388"/>
                </a:lnTo>
                <a:lnTo>
                  <a:pt x="210933" y="2661935"/>
                </a:lnTo>
                <a:cubicBezTo>
                  <a:pt x="181371" y="2610850"/>
                  <a:pt x="154364" y="2558273"/>
                  <a:pt x="130072" y="2504356"/>
                </a:cubicBezTo>
                <a:lnTo>
                  <a:pt x="79317" y="2374174"/>
                </a:lnTo>
                <a:lnTo>
                  <a:pt x="483831" y="2374174"/>
                </a:lnTo>
                <a:cubicBezTo>
                  <a:pt x="711085" y="2374174"/>
                  <a:pt x="895311" y="2189948"/>
                  <a:pt x="895311" y="1962694"/>
                </a:cubicBezTo>
                <a:cubicBezTo>
                  <a:pt x="895311" y="1735440"/>
                  <a:pt x="711085" y="1551214"/>
                  <a:pt x="483831" y="1551214"/>
                </a:cubicBezTo>
                <a:lnTo>
                  <a:pt x="0" y="1551214"/>
                </a:lnTo>
                <a:lnTo>
                  <a:pt x="18182" y="1439372"/>
                </a:lnTo>
                <a:cubicBezTo>
                  <a:pt x="30972" y="1380698"/>
                  <a:pt x="46798" y="1323061"/>
                  <a:pt x="65500" y="1266614"/>
                </a:cubicBezTo>
                <a:lnTo>
                  <a:pt x="113694" y="1143000"/>
                </a:lnTo>
                <a:lnTo>
                  <a:pt x="747701" y="1143000"/>
                </a:lnTo>
                <a:cubicBezTo>
                  <a:pt x="974955" y="1143000"/>
                  <a:pt x="1159181" y="958774"/>
                  <a:pt x="1159181" y="731520"/>
                </a:cubicBezTo>
                <a:cubicBezTo>
                  <a:pt x="1159181" y="532673"/>
                  <a:pt x="1018133" y="366769"/>
                  <a:pt x="830629" y="328400"/>
                </a:cubicBezTo>
                <a:lnTo>
                  <a:pt x="800820" y="325395"/>
                </a:lnTo>
                <a:lnTo>
                  <a:pt x="825786" y="307869"/>
                </a:lnTo>
                <a:cubicBezTo>
                  <a:pt x="1132258" y="113496"/>
                  <a:pt x="1501715" y="0"/>
                  <a:pt x="189941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481944" y="1946366"/>
            <a:ext cx="2873828" cy="822961"/>
            <a:chOff x="2481944" y="1946366"/>
            <a:chExt cx="2873828" cy="822961"/>
          </a:xfrm>
        </p:grpSpPr>
        <p:sp>
          <p:nvSpPr>
            <p:cNvPr id="21" name="Freeform 20"/>
            <p:cNvSpPr/>
            <p:nvPr/>
          </p:nvSpPr>
          <p:spPr>
            <a:xfrm>
              <a:off x="4310285" y="1951722"/>
              <a:ext cx="1045487" cy="817605"/>
            </a:xfrm>
            <a:custGeom>
              <a:avLst/>
              <a:gdLst>
                <a:gd name="connsiteX0" fmla="*/ 687126 w 1045487"/>
                <a:gd name="connsiteY0" fmla="*/ 0 h 817605"/>
                <a:gd name="connsiteX1" fmla="*/ 716935 w 1045487"/>
                <a:gd name="connsiteY1" fmla="*/ 3005 h 817605"/>
                <a:gd name="connsiteX2" fmla="*/ 1045487 w 1045487"/>
                <a:gd name="connsiteY2" fmla="*/ 406125 h 817605"/>
                <a:gd name="connsiteX3" fmla="*/ 634007 w 1045487"/>
                <a:gd name="connsiteY3" fmla="*/ 817605 h 817605"/>
                <a:gd name="connsiteX4" fmla="*/ 0 w 1045487"/>
                <a:gd name="connsiteY4" fmla="*/ 817605 h 817605"/>
                <a:gd name="connsiteX5" fmla="*/ 16378 w 1045487"/>
                <a:gd name="connsiteY5" fmla="*/ 775597 h 817605"/>
                <a:gd name="connsiteX6" fmla="*/ 564265 w 1045487"/>
                <a:gd name="connsiteY6" fmla="*/ 86248 h 817605"/>
                <a:gd name="connsiteX7" fmla="*/ 687126 w 1045487"/>
                <a:gd name="connsiteY7" fmla="*/ 0 h 81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5487" h="817605">
                  <a:moveTo>
                    <a:pt x="687126" y="0"/>
                  </a:moveTo>
                  <a:lnTo>
                    <a:pt x="716935" y="3005"/>
                  </a:lnTo>
                  <a:cubicBezTo>
                    <a:pt x="904439" y="41374"/>
                    <a:pt x="1045487" y="207278"/>
                    <a:pt x="1045487" y="406125"/>
                  </a:cubicBezTo>
                  <a:cubicBezTo>
                    <a:pt x="1045487" y="633379"/>
                    <a:pt x="861261" y="817605"/>
                    <a:pt x="634007" y="817605"/>
                  </a:cubicBezTo>
                  <a:lnTo>
                    <a:pt x="0" y="817605"/>
                  </a:lnTo>
                  <a:lnTo>
                    <a:pt x="16378" y="775597"/>
                  </a:lnTo>
                  <a:cubicBezTo>
                    <a:pt x="137840" y="506011"/>
                    <a:pt x="327172" y="269936"/>
                    <a:pt x="564265" y="86248"/>
                  </a:cubicBezTo>
                  <a:lnTo>
                    <a:pt x="687126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481944" y="1946366"/>
              <a:ext cx="2515467" cy="822960"/>
            </a:xfrm>
            <a:custGeom>
              <a:avLst/>
              <a:gdLst>
                <a:gd name="connsiteX0" fmla="*/ 411480 w 2515467"/>
                <a:gd name="connsiteY0" fmla="*/ 0 h 822960"/>
                <a:gd name="connsiteX1" fmla="*/ 2462348 w 2515467"/>
                <a:gd name="connsiteY1" fmla="*/ 0 h 822960"/>
                <a:gd name="connsiteX2" fmla="*/ 2515467 w 2515467"/>
                <a:gd name="connsiteY2" fmla="*/ 5355 h 822960"/>
                <a:gd name="connsiteX3" fmla="*/ 2392606 w 2515467"/>
                <a:gd name="connsiteY3" fmla="*/ 91603 h 822960"/>
                <a:gd name="connsiteX4" fmla="*/ 1844719 w 2515467"/>
                <a:gd name="connsiteY4" fmla="*/ 780952 h 822960"/>
                <a:gd name="connsiteX5" fmla="*/ 1828341 w 2515467"/>
                <a:gd name="connsiteY5" fmla="*/ 822960 h 822960"/>
                <a:gd name="connsiteX6" fmla="*/ 411480 w 2515467"/>
                <a:gd name="connsiteY6" fmla="*/ 822960 h 822960"/>
                <a:gd name="connsiteX7" fmla="*/ 0 w 2515467"/>
                <a:gd name="connsiteY7" fmla="*/ 411480 h 822960"/>
                <a:gd name="connsiteX8" fmla="*/ 411480 w 2515467"/>
                <a:gd name="connsiteY8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5467" h="822960">
                  <a:moveTo>
                    <a:pt x="411480" y="0"/>
                  </a:moveTo>
                  <a:lnTo>
                    <a:pt x="2462348" y="0"/>
                  </a:lnTo>
                  <a:lnTo>
                    <a:pt x="2515467" y="5355"/>
                  </a:lnTo>
                  <a:lnTo>
                    <a:pt x="2392606" y="91603"/>
                  </a:lnTo>
                  <a:cubicBezTo>
                    <a:pt x="2155513" y="275291"/>
                    <a:pt x="1966181" y="511366"/>
                    <a:pt x="1844719" y="780952"/>
                  </a:cubicBezTo>
                  <a:lnTo>
                    <a:pt x="1828341" y="822960"/>
                  </a:lnTo>
                  <a:lnTo>
                    <a:pt x="411480" y="822960"/>
                  </a:lnTo>
                  <a:cubicBezTo>
                    <a:pt x="184226" y="822960"/>
                    <a:pt x="0" y="638734"/>
                    <a:pt x="0" y="411480"/>
                  </a:cubicBezTo>
                  <a:cubicBezTo>
                    <a:pt x="0" y="184226"/>
                    <a:pt x="184226" y="0"/>
                    <a:pt x="411480" y="0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rgbClr val="A7A7A7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2921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818" y="2096236"/>
              <a:ext cx="344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68" y="2370198"/>
              <a:ext cx="465890" cy="360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077158" y="2038257"/>
              <a:ext cx="1720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Introduction</a:t>
              </a:r>
            </a:p>
            <a:p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18073" y="3177540"/>
            <a:ext cx="2873829" cy="975249"/>
            <a:chOff x="2218073" y="3177540"/>
            <a:chExt cx="2873829" cy="975249"/>
          </a:xfrm>
        </p:grpSpPr>
        <p:sp>
          <p:nvSpPr>
            <p:cNvPr id="19" name="Freeform 18"/>
            <p:cNvSpPr/>
            <p:nvPr/>
          </p:nvSpPr>
          <p:spPr>
            <a:xfrm>
              <a:off x="4175761" y="3177540"/>
              <a:ext cx="916141" cy="822960"/>
            </a:xfrm>
            <a:custGeom>
              <a:avLst/>
              <a:gdLst>
                <a:gd name="connsiteX0" fmla="*/ 20830 w 916141"/>
                <a:gd name="connsiteY0" fmla="*/ 0 h 822960"/>
                <a:gd name="connsiteX1" fmla="*/ 504661 w 916141"/>
                <a:gd name="connsiteY1" fmla="*/ 0 h 822960"/>
                <a:gd name="connsiteX2" fmla="*/ 916141 w 916141"/>
                <a:gd name="connsiteY2" fmla="*/ 411480 h 822960"/>
                <a:gd name="connsiteX3" fmla="*/ 504661 w 916141"/>
                <a:gd name="connsiteY3" fmla="*/ 822960 h 822960"/>
                <a:gd name="connsiteX4" fmla="*/ 100147 w 916141"/>
                <a:gd name="connsiteY4" fmla="*/ 822960 h 822960"/>
                <a:gd name="connsiteX5" fmla="*/ 86330 w 916141"/>
                <a:gd name="connsiteY5" fmla="*/ 787520 h 822960"/>
                <a:gd name="connsiteX6" fmla="*/ 0 w 916141"/>
                <a:gd name="connsiteY6" fmla="*/ 251460 h 822960"/>
                <a:gd name="connsiteX7" fmla="*/ 9914 w 916141"/>
                <a:gd name="connsiteY7" fmla="*/ 67147 h 822960"/>
                <a:gd name="connsiteX8" fmla="*/ 20830 w 916141"/>
                <a:gd name="connsiteY8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6141" h="822960">
                  <a:moveTo>
                    <a:pt x="20830" y="0"/>
                  </a:moveTo>
                  <a:lnTo>
                    <a:pt x="504661" y="0"/>
                  </a:lnTo>
                  <a:cubicBezTo>
                    <a:pt x="731915" y="0"/>
                    <a:pt x="916141" y="184226"/>
                    <a:pt x="916141" y="411480"/>
                  </a:cubicBezTo>
                  <a:cubicBezTo>
                    <a:pt x="916141" y="638734"/>
                    <a:pt x="731915" y="822960"/>
                    <a:pt x="504661" y="822960"/>
                  </a:cubicBezTo>
                  <a:lnTo>
                    <a:pt x="100147" y="822960"/>
                  </a:lnTo>
                  <a:lnTo>
                    <a:pt x="86330" y="787520"/>
                  </a:lnTo>
                  <a:cubicBezTo>
                    <a:pt x="30224" y="618179"/>
                    <a:pt x="0" y="438133"/>
                    <a:pt x="0" y="251460"/>
                  </a:cubicBezTo>
                  <a:cubicBezTo>
                    <a:pt x="0" y="189236"/>
                    <a:pt x="3358" y="127748"/>
                    <a:pt x="9914" y="67147"/>
                  </a:cubicBezTo>
                  <a:lnTo>
                    <a:pt x="2083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18073" y="3177540"/>
              <a:ext cx="2057834" cy="822960"/>
            </a:xfrm>
            <a:custGeom>
              <a:avLst/>
              <a:gdLst>
                <a:gd name="connsiteX0" fmla="*/ 411480 w 2057834"/>
                <a:gd name="connsiteY0" fmla="*/ 0 h 822960"/>
                <a:gd name="connsiteX1" fmla="*/ 1978517 w 2057834"/>
                <a:gd name="connsiteY1" fmla="*/ 0 h 822960"/>
                <a:gd name="connsiteX2" fmla="*/ 1967601 w 2057834"/>
                <a:gd name="connsiteY2" fmla="*/ 67147 h 822960"/>
                <a:gd name="connsiteX3" fmla="*/ 1957687 w 2057834"/>
                <a:gd name="connsiteY3" fmla="*/ 251460 h 822960"/>
                <a:gd name="connsiteX4" fmla="*/ 2044017 w 2057834"/>
                <a:gd name="connsiteY4" fmla="*/ 787520 h 822960"/>
                <a:gd name="connsiteX5" fmla="*/ 2057834 w 2057834"/>
                <a:gd name="connsiteY5" fmla="*/ 822960 h 822960"/>
                <a:gd name="connsiteX6" fmla="*/ 411480 w 2057834"/>
                <a:gd name="connsiteY6" fmla="*/ 822960 h 822960"/>
                <a:gd name="connsiteX7" fmla="*/ 0 w 2057834"/>
                <a:gd name="connsiteY7" fmla="*/ 411480 h 822960"/>
                <a:gd name="connsiteX8" fmla="*/ 411480 w 2057834"/>
                <a:gd name="connsiteY8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7834" h="822960">
                  <a:moveTo>
                    <a:pt x="411480" y="0"/>
                  </a:moveTo>
                  <a:lnTo>
                    <a:pt x="1978517" y="0"/>
                  </a:lnTo>
                  <a:lnTo>
                    <a:pt x="1967601" y="67147"/>
                  </a:lnTo>
                  <a:cubicBezTo>
                    <a:pt x="1961045" y="127748"/>
                    <a:pt x="1957687" y="189236"/>
                    <a:pt x="1957687" y="251460"/>
                  </a:cubicBezTo>
                  <a:cubicBezTo>
                    <a:pt x="1957687" y="438133"/>
                    <a:pt x="1987911" y="618179"/>
                    <a:pt x="2044017" y="787520"/>
                  </a:cubicBezTo>
                  <a:lnTo>
                    <a:pt x="2057834" y="822960"/>
                  </a:lnTo>
                  <a:lnTo>
                    <a:pt x="411480" y="822960"/>
                  </a:lnTo>
                  <a:cubicBezTo>
                    <a:pt x="184226" y="822960"/>
                    <a:pt x="0" y="638734"/>
                    <a:pt x="0" y="411480"/>
                  </a:cubicBezTo>
                  <a:cubicBezTo>
                    <a:pt x="0" y="184226"/>
                    <a:pt x="184226" y="0"/>
                    <a:pt x="411480" y="0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rgbClr val="A7A7A7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2921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7692" y="3279224"/>
              <a:ext cx="332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2800" dirty="0" smtClean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339" y="3556607"/>
              <a:ext cx="432000" cy="4320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380793" y="3229459"/>
              <a:ext cx="2006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Scraping</a:t>
              </a:r>
              <a:r>
                <a:rPr lang="fr-FR" dirty="0" smtClean="0"/>
                <a:t> des données</a:t>
              </a:r>
              <a:endParaRPr lang="fr-FR" dirty="0"/>
            </a:p>
            <a:p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2168" y="4408713"/>
            <a:ext cx="3049865" cy="822961"/>
            <a:chOff x="2632168" y="4408713"/>
            <a:chExt cx="3049865" cy="822961"/>
          </a:xfrm>
        </p:grpSpPr>
        <p:sp>
          <p:nvSpPr>
            <p:cNvPr id="17" name="Freeform 16"/>
            <p:cNvSpPr/>
            <p:nvPr/>
          </p:nvSpPr>
          <p:spPr>
            <a:xfrm>
              <a:off x="4485473" y="4408715"/>
              <a:ext cx="1020523" cy="695851"/>
            </a:xfrm>
            <a:custGeom>
              <a:avLst/>
              <a:gdLst>
                <a:gd name="connsiteX0" fmla="*/ 0 w 1020523"/>
                <a:gd name="connsiteY0" fmla="*/ 0 h 695851"/>
                <a:gd name="connsiteX1" fmla="*/ 609043 w 1020523"/>
                <a:gd name="connsiteY1" fmla="*/ 0 h 695851"/>
                <a:gd name="connsiteX2" fmla="*/ 1020523 w 1020523"/>
                <a:gd name="connsiteY2" fmla="*/ 411480 h 695851"/>
                <a:gd name="connsiteX3" fmla="*/ 950249 w 1020523"/>
                <a:gd name="connsiteY3" fmla="*/ 641542 h 695851"/>
                <a:gd name="connsiteX4" fmla="*/ 905440 w 1020523"/>
                <a:gd name="connsiteY4" fmla="*/ 695851 h 695851"/>
                <a:gd name="connsiteX5" fmla="*/ 863084 w 1020523"/>
                <a:gd name="connsiteY5" fmla="*/ 681297 h 695851"/>
                <a:gd name="connsiteX6" fmla="*/ 18235 w 1020523"/>
                <a:gd name="connsiteY6" fmla="*/ 28178 h 695851"/>
                <a:gd name="connsiteX7" fmla="*/ 0 w 1020523"/>
                <a:gd name="connsiteY7" fmla="*/ 0 h 6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523" h="695851">
                  <a:moveTo>
                    <a:pt x="0" y="0"/>
                  </a:moveTo>
                  <a:lnTo>
                    <a:pt x="609043" y="0"/>
                  </a:lnTo>
                  <a:cubicBezTo>
                    <a:pt x="836297" y="0"/>
                    <a:pt x="1020523" y="184226"/>
                    <a:pt x="1020523" y="411480"/>
                  </a:cubicBezTo>
                  <a:cubicBezTo>
                    <a:pt x="1020523" y="496700"/>
                    <a:pt x="994616" y="575870"/>
                    <a:pt x="950249" y="641542"/>
                  </a:cubicBezTo>
                  <a:lnTo>
                    <a:pt x="905440" y="695851"/>
                  </a:lnTo>
                  <a:lnTo>
                    <a:pt x="863084" y="681297"/>
                  </a:lnTo>
                  <a:cubicBezTo>
                    <a:pt x="518482" y="544467"/>
                    <a:pt x="225283" y="315887"/>
                    <a:pt x="18235" y="28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632168" y="4408714"/>
              <a:ext cx="2758745" cy="822960"/>
            </a:xfrm>
            <a:custGeom>
              <a:avLst/>
              <a:gdLst>
                <a:gd name="connsiteX0" fmla="*/ 411480 w 2758745"/>
                <a:gd name="connsiteY0" fmla="*/ 0 h 822960"/>
                <a:gd name="connsiteX1" fmla="*/ 1853305 w 2758745"/>
                <a:gd name="connsiteY1" fmla="*/ 0 h 822960"/>
                <a:gd name="connsiteX2" fmla="*/ 1871540 w 2758745"/>
                <a:gd name="connsiteY2" fmla="*/ 28178 h 822960"/>
                <a:gd name="connsiteX3" fmla="*/ 2716389 w 2758745"/>
                <a:gd name="connsiteY3" fmla="*/ 681297 h 822960"/>
                <a:gd name="connsiteX4" fmla="*/ 2758745 w 2758745"/>
                <a:gd name="connsiteY4" fmla="*/ 695851 h 822960"/>
                <a:gd name="connsiteX5" fmla="*/ 2753308 w 2758745"/>
                <a:gd name="connsiteY5" fmla="*/ 702440 h 822960"/>
                <a:gd name="connsiteX6" fmla="*/ 2462348 w 2758745"/>
                <a:gd name="connsiteY6" fmla="*/ 822960 h 822960"/>
                <a:gd name="connsiteX7" fmla="*/ 411480 w 2758745"/>
                <a:gd name="connsiteY7" fmla="*/ 822960 h 822960"/>
                <a:gd name="connsiteX8" fmla="*/ 0 w 2758745"/>
                <a:gd name="connsiteY8" fmla="*/ 411480 h 822960"/>
                <a:gd name="connsiteX9" fmla="*/ 411480 w 2758745"/>
                <a:gd name="connsiteY9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8745" h="822960">
                  <a:moveTo>
                    <a:pt x="411480" y="0"/>
                  </a:moveTo>
                  <a:lnTo>
                    <a:pt x="1853305" y="0"/>
                  </a:lnTo>
                  <a:lnTo>
                    <a:pt x="1871540" y="28178"/>
                  </a:lnTo>
                  <a:cubicBezTo>
                    <a:pt x="2078588" y="315887"/>
                    <a:pt x="2371787" y="544467"/>
                    <a:pt x="2716389" y="681297"/>
                  </a:cubicBezTo>
                  <a:lnTo>
                    <a:pt x="2758745" y="695851"/>
                  </a:lnTo>
                  <a:lnTo>
                    <a:pt x="2753308" y="702440"/>
                  </a:lnTo>
                  <a:cubicBezTo>
                    <a:pt x="2678845" y="776904"/>
                    <a:pt x="2575975" y="822960"/>
                    <a:pt x="2462348" y="822960"/>
                  </a:cubicBezTo>
                  <a:lnTo>
                    <a:pt x="411480" y="822960"/>
                  </a:lnTo>
                  <a:cubicBezTo>
                    <a:pt x="184226" y="822960"/>
                    <a:pt x="0" y="638734"/>
                    <a:pt x="0" y="411480"/>
                  </a:cubicBezTo>
                  <a:cubicBezTo>
                    <a:pt x="0" y="184226"/>
                    <a:pt x="184226" y="0"/>
                    <a:pt x="411480" y="0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rgbClr val="A7A7A7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2921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8310" y="4408713"/>
              <a:ext cx="773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2800" dirty="0" smtClean="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87" y="4820194"/>
              <a:ext cx="465890" cy="360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967282" y="4483975"/>
              <a:ext cx="1666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Outils de travail</a:t>
              </a:r>
            </a:p>
            <a:p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36229" y="2093431"/>
            <a:ext cx="2873828" cy="822960"/>
            <a:chOff x="6836229" y="2093431"/>
            <a:chExt cx="2873828" cy="822960"/>
          </a:xfrm>
        </p:grpSpPr>
        <p:sp>
          <p:nvSpPr>
            <p:cNvPr id="20" name="Freeform 19"/>
            <p:cNvSpPr/>
            <p:nvPr/>
          </p:nvSpPr>
          <p:spPr>
            <a:xfrm>
              <a:off x="6836229" y="2093431"/>
              <a:ext cx="1100104" cy="822960"/>
            </a:xfrm>
            <a:custGeom>
              <a:avLst/>
              <a:gdLst>
                <a:gd name="connsiteX0" fmla="*/ 411480 w 1100104"/>
                <a:gd name="connsiteY0" fmla="*/ 0 h 822960"/>
                <a:gd name="connsiteX1" fmla="*/ 546226 w 1100104"/>
                <a:gd name="connsiteY1" fmla="*/ 0 h 822960"/>
                <a:gd name="connsiteX2" fmla="*/ 617586 w 1100104"/>
                <a:gd name="connsiteY2" fmla="*/ 60886 h 822960"/>
                <a:gd name="connsiteX3" fmla="*/ 1093681 w 1100104"/>
                <a:gd name="connsiteY3" fmla="*/ 799509 h 822960"/>
                <a:gd name="connsiteX4" fmla="*/ 1100104 w 1100104"/>
                <a:gd name="connsiteY4" fmla="*/ 822960 h 822960"/>
                <a:gd name="connsiteX5" fmla="*/ 411480 w 1100104"/>
                <a:gd name="connsiteY5" fmla="*/ 822960 h 822960"/>
                <a:gd name="connsiteX6" fmla="*/ 0 w 1100104"/>
                <a:gd name="connsiteY6" fmla="*/ 411480 h 822960"/>
                <a:gd name="connsiteX7" fmla="*/ 411480 w 1100104"/>
                <a:gd name="connsiteY7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0104" h="822960">
                  <a:moveTo>
                    <a:pt x="411480" y="0"/>
                  </a:moveTo>
                  <a:lnTo>
                    <a:pt x="546226" y="0"/>
                  </a:lnTo>
                  <a:lnTo>
                    <a:pt x="617586" y="60886"/>
                  </a:lnTo>
                  <a:cubicBezTo>
                    <a:pt x="834770" y="264774"/>
                    <a:pt x="1000172" y="517274"/>
                    <a:pt x="1093681" y="799509"/>
                  </a:cubicBezTo>
                  <a:lnTo>
                    <a:pt x="1100104" y="822960"/>
                  </a:lnTo>
                  <a:lnTo>
                    <a:pt x="411480" y="822960"/>
                  </a:lnTo>
                  <a:cubicBezTo>
                    <a:pt x="184226" y="822960"/>
                    <a:pt x="0" y="638734"/>
                    <a:pt x="0" y="411480"/>
                  </a:cubicBezTo>
                  <a:cubicBezTo>
                    <a:pt x="0" y="184226"/>
                    <a:pt x="184226" y="0"/>
                    <a:pt x="411480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382455" y="2093431"/>
              <a:ext cx="2327602" cy="822960"/>
            </a:xfrm>
            <a:custGeom>
              <a:avLst/>
              <a:gdLst>
                <a:gd name="connsiteX0" fmla="*/ 0 w 2327602"/>
                <a:gd name="connsiteY0" fmla="*/ 0 h 822960"/>
                <a:gd name="connsiteX1" fmla="*/ 1916122 w 2327602"/>
                <a:gd name="connsiteY1" fmla="*/ 0 h 822960"/>
                <a:gd name="connsiteX2" fmla="*/ 2327602 w 2327602"/>
                <a:gd name="connsiteY2" fmla="*/ 411480 h 822960"/>
                <a:gd name="connsiteX3" fmla="*/ 1916122 w 2327602"/>
                <a:gd name="connsiteY3" fmla="*/ 822960 h 822960"/>
                <a:gd name="connsiteX4" fmla="*/ 553878 w 2327602"/>
                <a:gd name="connsiteY4" fmla="*/ 822960 h 822960"/>
                <a:gd name="connsiteX5" fmla="*/ 547455 w 2327602"/>
                <a:gd name="connsiteY5" fmla="*/ 799509 h 822960"/>
                <a:gd name="connsiteX6" fmla="*/ 71360 w 2327602"/>
                <a:gd name="connsiteY6" fmla="*/ 60886 h 822960"/>
                <a:gd name="connsiteX7" fmla="*/ 0 w 2327602"/>
                <a:gd name="connsiteY7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7602" h="822960">
                  <a:moveTo>
                    <a:pt x="0" y="0"/>
                  </a:moveTo>
                  <a:lnTo>
                    <a:pt x="1916122" y="0"/>
                  </a:lnTo>
                  <a:cubicBezTo>
                    <a:pt x="2143376" y="0"/>
                    <a:pt x="2327602" y="184226"/>
                    <a:pt x="2327602" y="411480"/>
                  </a:cubicBezTo>
                  <a:cubicBezTo>
                    <a:pt x="2327602" y="638734"/>
                    <a:pt x="2143376" y="822960"/>
                    <a:pt x="1916122" y="822960"/>
                  </a:cubicBezTo>
                  <a:lnTo>
                    <a:pt x="553878" y="822960"/>
                  </a:lnTo>
                  <a:lnTo>
                    <a:pt x="547455" y="799509"/>
                  </a:lnTo>
                  <a:cubicBezTo>
                    <a:pt x="453946" y="517274"/>
                    <a:pt x="288544" y="264774"/>
                    <a:pt x="71360" y="6088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rgbClr val="A7A7A7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2921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41529" y="2206978"/>
              <a:ext cx="894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2800" dirty="0" smtClean="0">
                  <a:solidFill>
                    <a:schemeClr val="bg1"/>
                  </a:solidFill>
                </a:rPr>
                <a:t>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474" y="2468588"/>
              <a:ext cx="432000" cy="4320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890803" y="2181745"/>
              <a:ext cx="1599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Démonstration</a:t>
              </a:r>
            </a:p>
            <a:p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6229" y="3849188"/>
            <a:ext cx="3111572" cy="822960"/>
            <a:chOff x="6836229" y="3849188"/>
            <a:chExt cx="3111572" cy="822960"/>
          </a:xfrm>
        </p:grpSpPr>
        <p:sp>
          <p:nvSpPr>
            <p:cNvPr id="18" name="Freeform 17"/>
            <p:cNvSpPr/>
            <p:nvPr/>
          </p:nvSpPr>
          <p:spPr>
            <a:xfrm>
              <a:off x="6836229" y="3849188"/>
              <a:ext cx="1125418" cy="822960"/>
            </a:xfrm>
            <a:custGeom>
              <a:avLst/>
              <a:gdLst>
                <a:gd name="connsiteX0" fmla="*/ 411480 w 1125418"/>
                <a:gd name="connsiteY0" fmla="*/ 0 h 822960"/>
                <a:gd name="connsiteX1" fmla="*/ 1125418 w 1125418"/>
                <a:gd name="connsiteY1" fmla="*/ 0 h 822960"/>
                <a:gd name="connsiteX2" fmla="*/ 1093681 w 1125418"/>
                <a:gd name="connsiteY2" fmla="*/ 115872 h 822960"/>
                <a:gd name="connsiteX3" fmla="*/ 741521 w 1125418"/>
                <a:gd name="connsiteY3" fmla="*/ 726480 h 822960"/>
                <a:gd name="connsiteX4" fmla="*/ 648116 w 1125418"/>
                <a:gd name="connsiteY4" fmla="*/ 822960 h 822960"/>
                <a:gd name="connsiteX5" fmla="*/ 411480 w 1125418"/>
                <a:gd name="connsiteY5" fmla="*/ 822960 h 822960"/>
                <a:gd name="connsiteX6" fmla="*/ 0 w 1125418"/>
                <a:gd name="connsiteY6" fmla="*/ 411480 h 822960"/>
                <a:gd name="connsiteX7" fmla="*/ 411480 w 1125418"/>
                <a:gd name="connsiteY7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418" h="822960">
                  <a:moveTo>
                    <a:pt x="411480" y="0"/>
                  </a:moveTo>
                  <a:lnTo>
                    <a:pt x="1125418" y="0"/>
                  </a:lnTo>
                  <a:lnTo>
                    <a:pt x="1093681" y="115872"/>
                  </a:lnTo>
                  <a:cubicBezTo>
                    <a:pt x="1018874" y="341660"/>
                    <a:pt x="898055" y="548418"/>
                    <a:pt x="741521" y="726480"/>
                  </a:cubicBezTo>
                  <a:lnTo>
                    <a:pt x="648116" y="822960"/>
                  </a:lnTo>
                  <a:lnTo>
                    <a:pt x="411480" y="822960"/>
                  </a:lnTo>
                  <a:cubicBezTo>
                    <a:pt x="184226" y="822960"/>
                    <a:pt x="0" y="638734"/>
                    <a:pt x="0" y="411480"/>
                  </a:cubicBezTo>
                  <a:cubicBezTo>
                    <a:pt x="0" y="184226"/>
                    <a:pt x="184226" y="0"/>
                    <a:pt x="411480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84345" y="3849188"/>
              <a:ext cx="2463456" cy="822960"/>
            </a:xfrm>
            <a:custGeom>
              <a:avLst/>
              <a:gdLst>
                <a:gd name="connsiteX0" fmla="*/ 477302 w 2463456"/>
                <a:gd name="connsiteY0" fmla="*/ 0 h 822960"/>
                <a:gd name="connsiteX1" fmla="*/ 2051976 w 2463456"/>
                <a:gd name="connsiteY1" fmla="*/ 0 h 822960"/>
                <a:gd name="connsiteX2" fmla="*/ 2463456 w 2463456"/>
                <a:gd name="connsiteY2" fmla="*/ 411480 h 822960"/>
                <a:gd name="connsiteX3" fmla="*/ 2051976 w 2463456"/>
                <a:gd name="connsiteY3" fmla="*/ 822960 h 822960"/>
                <a:gd name="connsiteX4" fmla="*/ 0 w 2463456"/>
                <a:gd name="connsiteY4" fmla="*/ 822960 h 822960"/>
                <a:gd name="connsiteX5" fmla="*/ 93405 w 2463456"/>
                <a:gd name="connsiteY5" fmla="*/ 726480 h 822960"/>
                <a:gd name="connsiteX6" fmla="*/ 445565 w 2463456"/>
                <a:gd name="connsiteY6" fmla="*/ 115872 h 822960"/>
                <a:gd name="connsiteX7" fmla="*/ 477302 w 2463456"/>
                <a:gd name="connsiteY7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3456" h="822960">
                  <a:moveTo>
                    <a:pt x="477302" y="0"/>
                  </a:moveTo>
                  <a:lnTo>
                    <a:pt x="2051976" y="0"/>
                  </a:lnTo>
                  <a:cubicBezTo>
                    <a:pt x="2279230" y="0"/>
                    <a:pt x="2463456" y="184226"/>
                    <a:pt x="2463456" y="411480"/>
                  </a:cubicBezTo>
                  <a:cubicBezTo>
                    <a:pt x="2463456" y="638734"/>
                    <a:pt x="2279230" y="822960"/>
                    <a:pt x="2051976" y="822960"/>
                  </a:cubicBezTo>
                  <a:lnTo>
                    <a:pt x="0" y="822960"/>
                  </a:lnTo>
                  <a:lnTo>
                    <a:pt x="93405" y="726480"/>
                  </a:lnTo>
                  <a:cubicBezTo>
                    <a:pt x="249939" y="548418"/>
                    <a:pt x="370758" y="341660"/>
                    <a:pt x="445565" y="115872"/>
                  </a:cubicBezTo>
                  <a:lnTo>
                    <a:pt x="477302" y="0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100000">
                  <a:srgbClr val="A7A7A7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2921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0416" y="3999058"/>
              <a:ext cx="1063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2800" dirty="0" smtClean="0">
                  <a:solidFill>
                    <a:schemeClr val="bg1"/>
                  </a:solidFill>
                </a:rPr>
                <a:t>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4662" y="4238323"/>
              <a:ext cx="432000" cy="4320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988944" y="4039381"/>
              <a:ext cx="1748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Conclusion</a:t>
              </a:r>
              <a:endParaRPr lang="en-US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23" y="2107375"/>
            <a:ext cx="2196393" cy="175188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30898" y="3817088"/>
            <a:ext cx="166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>
                <a:solidFill>
                  <a:schemeClr val="bg1"/>
                </a:solidFill>
              </a:rPr>
              <a:t>PLAN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L’objectif est de prédire le prix d’une cryptomonaie : Le Bitcoin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Qu’est ce que le Bitcoin ?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Scraper les données sur le site : ADVFN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Scraping des données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39634"/>
            <a:ext cx="6065519" cy="6074229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variables sont : Date,  Close, Open, High,  Low,  Volume</a:t>
            </a:r>
          </a:p>
        </p:txBody>
      </p:sp>
    </p:spTree>
    <p:extLst>
      <p:ext uri="{BB962C8B-B14F-4D97-AF65-F5344CB8AC3E}">
        <p14:creationId xmlns:p14="http://schemas.microsoft.com/office/powerpoint/2010/main" val="24081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9513" y="246235"/>
            <a:ext cx="7729728" cy="1188720"/>
          </a:xfrm>
        </p:spPr>
        <p:txBody>
          <a:bodyPr/>
          <a:lstStyle/>
          <a:p>
            <a:r>
              <a:rPr lang="fr-FR" dirty="0" smtClean="0"/>
              <a:t>OUTILS de travail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451102" y="3158663"/>
            <a:ext cx="1881052" cy="862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387" y="3389682"/>
            <a:ext cx="171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dirty="0" err="1" smtClean="0"/>
              <a:t>Scraping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93742" y="3158663"/>
            <a:ext cx="1822705" cy="862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0629" y="3389682"/>
            <a:ext cx="152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dirty="0" smtClean="0"/>
              <a:t>Visualisation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6728623" y="3158663"/>
            <a:ext cx="1822705" cy="862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91047" y="3201411"/>
            <a:ext cx="1881051" cy="8368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7164" y="3272136"/>
            <a:ext cx="220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dirty="0" smtClean="0"/>
              <a:t>Traitement de données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798013" y="3331733"/>
            <a:ext cx="1881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 err="1" smtClean="0"/>
              <a:t>Maching</a:t>
            </a:r>
            <a:r>
              <a:rPr lang="fr-MA" dirty="0"/>
              <a:t> </a:t>
            </a:r>
            <a:r>
              <a:rPr lang="fr-MA" dirty="0" smtClean="0"/>
              <a:t>Learning modèle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1" y="5531464"/>
            <a:ext cx="1677380" cy="938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1" y="4194735"/>
            <a:ext cx="1677380" cy="10319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64" y="4194735"/>
            <a:ext cx="1608424" cy="10319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7" y="4452711"/>
            <a:ext cx="2116183" cy="11838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09" y="5531464"/>
            <a:ext cx="1654579" cy="9384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97" y="4452711"/>
            <a:ext cx="2053482" cy="15479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41" y="1833375"/>
            <a:ext cx="1972491" cy="9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7262" y="2741241"/>
            <a:ext cx="7729728" cy="118872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29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8537" y="2638044"/>
            <a:ext cx="9562011" cy="310198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Grâce à ce </a:t>
            </a:r>
            <a:r>
              <a:rPr lang="fr-FR" dirty="0" smtClean="0"/>
              <a:t>projet</a:t>
            </a:r>
            <a:r>
              <a:rPr lang="fr-FR" dirty="0"/>
              <a:t>, nous avons pu comprendre et </a:t>
            </a:r>
            <a:r>
              <a:rPr lang="fr-FR" dirty="0" smtClean="0"/>
              <a:t>expérimenter les </a:t>
            </a:r>
            <a:r>
              <a:rPr lang="fr-FR" dirty="0"/>
              <a:t>différentes étapes de création d'un système de prédiction. Nous avons traité les </a:t>
            </a:r>
            <a:r>
              <a:rPr lang="fr-FR" dirty="0" smtClean="0"/>
              <a:t>données </a:t>
            </a:r>
            <a:r>
              <a:rPr lang="fr-FR" dirty="0" smtClean="0"/>
              <a:t>qui so</a:t>
            </a:r>
            <a:r>
              <a:rPr lang="fr-FR" dirty="0" smtClean="0"/>
              <a:t>nt </a:t>
            </a:r>
            <a:r>
              <a:rPr lang="fr-FR" dirty="0" err="1" smtClean="0"/>
              <a:t>scrrapées</a:t>
            </a:r>
            <a:r>
              <a:rPr lang="fr-FR" dirty="0" smtClean="0"/>
              <a:t> a partir d’un site-web</a:t>
            </a:r>
            <a:r>
              <a:rPr lang="fr-FR" dirty="0" smtClean="0"/>
              <a:t>, ensuite on </a:t>
            </a:r>
            <a:r>
              <a:rPr lang="fr-FR" dirty="0"/>
              <a:t>a fait les visualisations nécessaire </a:t>
            </a:r>
            <a:r>
              <a:rPr lang="fr-FR" dirty="0" smtClean="0"/>
              <a:t>de ces données, puis </a:t>
            </a:r>
            <a:r>
              <a:rPr lang="fr-FR" dirty="0" smtClean="0"/>
              <a:t>on </a:t>
            </a:r>
            <a:r>
              <a:rPr lang="fr-FR" dirty="0"/>
              <a:t>a crée un modèle de prédiction qui est basé sur l'apprentissage </a:t>
            </a:r>
            <a:r>
              <a:rPr lang="fr-FR" dirty="0" smtClean="0"/>
              <a:t>profond présenté </a:t>
            </a:r>
            <a:r>
              <a:rPr lang="fr-FR" dirty="0"/>
              <a:t>par un réseau de </a:t>
            </a:r>
            <a:r>
              <a:rPr lang="fr-FR" dirty="0" smtClean="0"/>
              <a:t>neurones </a:t>
            </a:r>
            <a:r>
              <a:rPr lang="fr-FR" dirty="0"/>
              <a:t>multi -</a:t>
            </a:r>
            <a:r>
              <a:rPr lang="fr-FR" dirty="0" smtClean="0"/>
              <a:t>couches</a:t>
            </a:r>
            <a:r>
              <a:rPr lang="fr-FR" dirty="0" smtClean="0"/>
              <a:t>. </a:t>
            </a:r>
            <a:r>
              <a:rPr lang="fr-FR" dirty="0" smtClean="0"/>
              <a:t>Finalement, </a:t>
            </a:r>
            <a:r>
              <a:rPr lang="fr-FR" dirty="0"/>
              <a:t>on a déployé ce modèle en basant sur </a:t>
            </a:r>
            <a:r>
              <a:rPr lang="fr-FR" dirty="0" smtClean="0"/>
              <a:t>la bibliothèque </a:t>
            </a:r>
            <a:r>
              <a:rPr lang="fr-FR" dirty="0" err="1"/>
              <a:t>S</a:t>
            </a:r>
            <a:r>
              <a:rPr lang="fr-FR" dirty="0" err="1" smtClean="0"/>
              <a:t>treamlit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416</TotalTime>
  <Words>182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Prédiction du prix d’une cryptomonaie</vt:lpstr>
      <vt:lpstr>PowerPoint Presentation</vt:lpstr>
      <vt:lpstr>Introduction</vt:lpstr>
      <vt:lpstr>Scraping des données</vt:lpstr>
      <vt:lpstr>OUTILS de travail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du prix d’une cryptomonaie</dc:title>
  <dc:creator>Mohamed</dc:creator>
  <cp:lastModifiedBy>ADMIN</cp:lastModifiedBy>
  <cp:revision>27</cp:revision>
  <dcterms:created xsi:type="dcterms:W3CDTF">2022-02-14T20:42:14Z</dcterms:created>
  <dcterms:modified xsi:type="dcterms:W3CDTF">2022-02-16T00:05:29Z</dcterms:modified>
</cp:coreProperties>
</file>