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737" r:id="rId5"/>
  </p:sldMasterIdLst>
  <p:notesMasterIdLst>
    <p:notesMasterId r:id="rId11"/>
  </p:notesMasterIdLst>
  <p:sldIdLst>
    <p:sldId id="256" r:id="rId6"/>
    <p:sldId id="278" r:id="rId7"/>
    <p:sldId id="282" r:id="rId8"/>
    <p:sldId id="280" r:id="rId9"/>
    <p:sldId id="28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8/15/2022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05E26E-BCB2-4FD5-8FD5-81A5EAE94C21}"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67075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E424C-FCA3-4EDD-B274-8E055D649B7D}"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056301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61056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E424C-FCA3-4EDD-B274-8E055D649B7D}" type="datetime1">
              <a:rPr lang="en-US" smtClean="0"/>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8021153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EE424C-FCA3-4EDD-B274-8E055D649B7D}" type="datetime1">
              <a:rPr lang="en-US" smtClean="0"/>
              <a:t>8/15/2022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7861798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8/15/2022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494275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F01ECED-6ECE-4989-B917-9D4D7E6D3C76}" type="datetime1">
              <a:rPr lang="en-US" smtClean="0"/>
              <a:t>8/15/2022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37716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EE424C-FCA3-4EDD-B274-8E055D649B7D}" type="datetime1">
              <a:rPr lang="en-US" smtClean="0"/>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7521874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4211449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EE424C-FCA3-4EDD-B274-8E055D649B7D}" type="datetime1">
              <a:rPr lang="en-US" smtClean="0"/>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05706822"/>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EE424C-FCA3-4EDD-B274-8E055D649B7D}" type="datetime1">
              <a:rPr lang="en-US" smtClean="0"/>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50553886"/>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EE424C-FCA3-4EDD-B274-8E055D649B7D}" type="datetime1">
              <a:rPr lang="en-US" smtClean="0"/>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16142564"/>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EE424C-FCA3-4EDD-B274-8E055D649B7D}" type="datetime1">
              <a:rPr lang="en-US" smtClean="0"/>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5261915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EE424C-FCA3-4EDD-B274-8E055D649B7D}" type="datetime1">
              <a:rPr lang="en-US" smtClean="0"/>
              <a:t>8/15/2022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02488217"/>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EE424C-FCA3-4EDD-B274-8E055D649B7D}" type="datetime1">
              <a:rPr lang="en-US" smtClean="0"/>
              <a:t>8/15/2022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63942770"/>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E424C-FCA3-4EDD-B274-8E055D649B7D}"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23361340"/>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EE424C-FCA3-4EDD-B274-8E055D649B7D}"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9876942"/>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91172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8/15/2022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8/15/2022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8/15/2022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8/15/2022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8/15/2022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8/15/2022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7EE424C-FCA3-4EDD-B274-8E055D649B7D}" type="datetime1">
              <a:rPr lang="en-US" smtClean="0"/>
              <a:t>8/15/2022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8916717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Autofit/>
          </a:bodyPr>
          <a:lstStyle/>
          <a:p>
            <a:pPr algn="ctr"/>
            <a:br>
              <a:rPr lang="en-US" sz="4800" dirty="0">
                <a:solidFill>
                  <a:srgbClr val="FFFFFF"/>
                </a:solidFill>
              </a:rPr>
            </a:br>
            <a:r>
              <a:rPr lang="en-US" sz="4800" dirty="0">
                <a:solidFill>
                  <a:srgbClr val="FFFFFF"/>
                </a:solidFill>
              </a:rPr>
              <a:t>Ci/cd  -  Give Applications </a:t>
            </a:r>
            <a:br>
              <a:rPr lang="en-US" sz="4800" dirty="0">
                <a:solidFill>
                  <a:srgbClr val="FFFFFF"/>
                </a:solidFill>
              </a:rPr>
            </a:br>
            <a:r>
              <a:rPr lang="en-US" sz="4800" dirty="0">
                <a:solidFill>
                  <a:srgbClr val="FFFFFF"/>
                </a:solidFill>
              </a:rPr>
              <a:t>Auto-DEPLOY SUPERPOWERS</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3893512" y="4779312"/>
            <a:ext cx="8295214" cy="774181"/>
          </a:xfrm>
        </p:spPr>
        <p:txBody>
          <a:bodyPr anchor="t">
            <a:normAutofit fontScale="85000" lnSpcReduction="10000"/>
          </a:bodyPr>
          <a:lstStyle/>
          <a:p>
            <a:pPr algn="ctr"/>
            <a:r>
              <a:rPr lang="en-US" sz="2400" b="1" i="0" dirty="0">
                <a:solidFill>
                  <a:schemeClr val="bg1"/>
                </a:solidFill>
                <a:effectLst/>
                <a:latin typeface="Open Sans" panose="020B0606030504020204" pitchFamily="34" charset="0"/>
              </a:rPr>
              <a:t>Fundamentals and Benefits of CI/CD to Achieve, Build, and Deploy Automation for Cloud-Based Software Products</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376B6-A3CE-6413-A90E-F6172FD947A9}"/>
              </a:ext>
            </a:extLst>
          </p:cNvPr>
          <p:cNvSpPr>
            <a:spLocks noGrp="1"/>
          </p:cNvSpPr>
          <p:nvPr>
            <p:ph type="title"/>
          </p:nvPr>
        </p:nvSpPr>
        <p:spPr>
          <a:xfrm>
            <a:off x="913775" y="119271"/>
            <a:ext cx="10364451" cy="1126433"/>
          </a:xfrm>
        </p:spPr>
        <p:txBody>
          <a:bodyPr/>
          <a:lstStyle/>
          <a:p>
            <a:r>
              <a:rPr lang="en-US" dirty="0"/>
              <a:t>Ci - </a:t>
            </a:r>
            <a:r>
              <a:rPr lang="en-US" b="0" i="0" dirty="0">
                <a:solidFill>
                  <a:srgbClr val="171321"/>
                </a:solidFill>
                <a:effectLst/>
                <a:latin typeface="Inter"/>
              </a:rPr>
              <a:t>continuous integration</a:t>
            </a:r>
            <a:endParaRPr lang="en-US" dirty="0"/>
          </a:p>
        </p:txBody>
      </p:sp>
      <p:sp>
        <p:nvSpPr>
          <p:cNvPr id="3" name="Content Placeholder 2">
            <a:extLst>
              <a:ext uri="{FF2B5EF4-FFF2-40B4-BE49-F238E27FC236}">
                <a16:creationId xmlns:a16="http://schemas.microsoft.com/office/drawing/2014/main" id="{FFCFC76B-5EE7-2D7A-688D-107A0DFC8C17}"/>
              </a:ext>
            </a:extLst>
          </p:cNvPr>
          <p:cNvSpPr>
            <a:spLocks noGrp="1"/>
          </p:cNvSpPr>
          <p:nvPr>
            <p:ph idx="1"/>
          </p:nvPr>
        </p:nvSpPr>
        <p:spPr>
          <a:xfrm>
            <a:off x="424070" y="1245705"/>
            <a:ext cx="11357113" cy="5493024"/>
          </a:xfrm>
        </p:spPr>
        <p:txBody>
          <a:bodyPr>
            <a:normAutofit/>
          </a:bodyPr>
          <a:lstStyle/>
          <a:p>
            <a:pPr algn="l"/>
            <a:r>
              <a:rPr lang="en-US" i="0" dirty="0">
                <a:solidFill>
                  <a:srgbClr val="151515"/>
                </a:solidFill>
                <a:effectLst/>
                <a:latin typeface="RedHatText"/>
              </a:rPr>
              <a:t>In modern application development, the goal is to have multiple developers working simultaneously on different features of the same app. However, if an organization is set up to merge all branching source code together on one day, the resulting work can be tedious. That’s because when a developer working in isolation makes a change to an application, there’s a chance it will conflict with different changes being simultaneously made by other developers. </a:t>
            </a:r>
          </a:p>
          <a:p>
            <a:pPr algn="l"/>
            <a:r>
              <a:rPr lang="en-US" i="0" dirty="0">
                <a:solidFill>
                  <a:srgbClr val="151515"/>
                </a:solidFill>
                <a:effectLst/>
                <a:latin typeface="RedHatText"/>
              </a:rPr>
              <a:t>Continuous integration (CI) helps developers merge their code changes back to a shared branch, more frequently. Once a developer’s changes to an application are merged, those changes are validated by automatically building the application and running different levels of automated testing, to ensure the changes haven’t broken the app. If automated testing discovers a conflict between new and existing code, CI makes it easier to fix those bugs quickly and often.</a:t>
            </a:r>
          </a:p>
          <a:p>
            <a:endParaRPr lang="en-US" dirty="0"/>
          </a:p>
        </p:txBody>
      </p:sp>
    </p:spTree>
    <p:extLst>
      <p:ext uri="{BB962C8B-B14F-4D97-AF65-F5344CB8AC3E}">
        <p14:creationId xmlns:p14="http://schemas.microsoft.com/office/powerpoint/2010/main" val="559643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376B6-A3CE-6413-A90E-F6172FD947A9}"/>
              </a:ext>
            </a:extLst>
          </p:cNvPr>
          <p:cNvSpPr>
            <a:spLocks noGrp="1"/>
          </p:cNvSpPr>
          <p:nvPr>
            <p:ph type="title"/>
          </p:nvPr>
        </p:nvSpPr>
        <p:spPr>
          <a:xfrm>
            <a:off x="913775" y="119271"/>
            <a:ext cx="10364451" cy="1126433"/>
          </a:xfrm>
        </p:spPr>
        <p:txBody>
          <a:bodyPr>
            <a:normAutofit/>
          </a:bodyPr>
          <a:lstStyle/>
          <a:p>
            <a:r>
              <a:rPr lang="en-US" sz="3200" b="0" i="0" dirty="0">
                <a:solidFill>
                  <a:srgbClr val="515151"/>
                </a:solidFill>
                <a:effectLst/>
                <a:latin typeface="Lato" panose="020B0604020202020204" pitchFamily="34" charset="0"/>
              </a:rPr>
              <a:t>benefits of continuous integration</a:t>
            </a:r>
          </a:p>
        </p:txBody>
      </p:sp>
      <p:sp>
        <p:nvSpPr>
          <p:cNvPr id="3" name="Content Placeholder 2">
            <a:extLst>
              <a:ext uri="{FF2B5EF4-FFF2-40B4-BE49-F238E27FC236}">
                <a16:creationId xmlns:a16="http://schemas.microsoft.com/office/drawing/2014/main" id="{FFCFC76B-5EE7-2D7A-688D-107A0DFC8C17}"/>
              </a:ext>
            </a:extLst>
          </p:cNvPr>
          <p:cNvSpPr>
            <a:spLocks noGrp="1"/>
          </p:cNvSpPr>
          <p:nvPr>
            <p:ph idx="1"/>
          </p:nvPr>
        </p:nvSpPr>
        <p:spPr>
          <a:xfrm>
            <a:off x="424070" y="1245705"/>
            <a:ext cx="11357113" cy="5493024"/>
          </a:xfrm>
        </p:spPr>
        <p:txBody>
          <a:bodyPr>
            <a:normAutofit/>
          </a:bodyPr>
          <a:lstStyle/>
          <a:p>
            <a:r>
              <a:rPr lang="en-US" b="0" i="0" dirty="0">
                <a:solidFill>
                  <a:srgbClr val="222222"/>
                </a:solidFill>
                <a:effectLst/>
                <a:latin typeface="Lato" panose="020F0502020204030203" pitchFamily="34" charset="0"/>
              </a:rPr>
              <a:t>Prevent integration problems</a:t>
            </a:r>
          </a:p>
          <a:p>
            <a:r>
              <a:rPr lang="en-US" b="0" i="0" dirty="0">
                <a:solidFill>
                  <a:srgbClr val="222222"/>
                </a:solidFill>
                <a:effectLst/>
                <a:latin typeface="Lato" panose="020F0502020204030203" pitchFamily="34" charset="0"/>
              </a:rPr>
              <a:t>Integration bugs are detected early </a:t>
            </a:r>
          </a:p>
          <a:p>
            <a:r>
              <a:rPr lang="en-US" b="0" i="0" dirty="0">
                <a:solidFill>
                  <a:srgbClr val="222222"/>
                </a:solidFill>
                <a:effectLst/>
                <a:latin typeface="Lato" panose="020F0502020204030203" pitchFamily="34" charset="0"/>
              </a:rPr>
              <a:t>Enforces discipline of frequent automated testing</a:t>
            </a:r>
          </a:p>
          <a:p>
            <a:r>
              <a:rPr lang="en-US" b="0" i="0" dirty="0">
                <a:solidFill>
                  <a:srgbClr val="222222"/>
                </a:solidFill>
                <a:effectLst/>
                <a:latin typeface="Lato" panose="020F0502020204030203" pitchFamily="34" charset="0"/>
              </a:rPr>
              <a:t>Frequent code check-in pushes developers to create modular, less complex code</a:t>
            </a:r>
          </a:p>
          <a:p>
            <a:pPr algn="l">
              <a:buFont typeface="Arial" panose="020B0604020202020204" pitchFamily="34" charset="0"/>
              <a:buChar char="•"/>
            </a:pPr>
            <a:r>
              <a:rPr lang="en-US" b="0" i="0" dirty="0">
                <a:solidFill>
                  <a:srgbClr val="222222"/>
                </a:solidFill>
                <a:effectLst/>
                <a:latin typeface="Lato" panose="020F0502020204030203" pitchFamily="34" charset="0"/>
              </a:rPr>
              <a:t>Automate the build</a:t>
            </a:r>
          </a:p>
          <a:p>
            <a:pPr marL="0" indent="0">
              <a:buNone/>
            </a:pPr>
            <a:endParaRPr lang="en-US" dirty="0"/>
          </a:p>
          <a:p>
            <a:pPr algn="l"/>
            <a:r>
              <a:rPr lang="en-US" b="0" i="0" dirty="0">
                <a:solidFill>
                  <a:srgbClr val="1E252C"/>
                </a:solidFill>
                <a:effectLst/>
                <a:latin typeface="-apple-system"/>
              </a:rPr>
              <a:t>In conclusion, it’s worth investing time and money into implementing CI. It reduces the stress on your developers and allows them to focus on their core task, which is developing new features.</a:t>
            </a:r>
          </a:p>
          <a:p>
            <a:pPr marL="0" indent="0">
              <a:buNone/>
            </a:pPr>
            <a:endParaRPr lang="en-US" dirty="0"/>
          </a:p>
        </p:txBody>
      </p:sp>
    </p:spTree>
    <p:extLst>
      <p:ext uri="{BB962C8B-B14F-4D97-AF65-F5344CB8AC3E}">
        <p14:creationId xmlns:p14="http://schemas.microsoft.com/office/powerpoint/2010/main" val="3208900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376B6-A3CE-6413-A90E-F6172FD947A9}"/>
              </a:ext>
            </a:extLst>
          </p:cNvPr>
          <p:cNvSpPr>
            <a:spLocks noGrp="1"/>
          </p:cNvSpPr>
          <p:nvPr>
            <p:ph type="title"/>
          </p:nvPr>
        </p:nvSpPr>
        <p:spPr/>
        <p:txBody>
          <a:bodyPr/>
          <a:lstStyle/>
          <a:p>
            <a:r>
              <a:rPr lang="en-US" dirty="0"/>
              <a:t>Cd - </a:t>
            </a:r>
            <a:r>
              <a:rPr lang="en-US" b="0" i="0" dirty="0">
                <a:solidFill>
                  <a:srgbClr val="171321"/>
                </a:solidFill>
                <a:effectLst/>
                <a:latin typeface="Inter"/>
              </a:rPr>
              <a:t>continuous Deployment</a:t>
            </a:r>
            <a:br>
              <a:rPr lang="en-US" b="0" i="0" dirty="0">
                <a:solidFill>
                  <a:srgbClr val="171321"/>
                </a:solidFill>
                <a:effectLst/>
                <a:latin typeface="Inter"/>
              </a:rPr>
            </a:br>
            <a:br>
              <a:rPr lang="en-US" b="0" i="0" dirty="0">
                <a:solidFill>
                  <a:srgbClr val="171321"/>
                </a:solidFill>
                <a:effectLst/>
                <a:latin typeface="Inter"/>
              </a:rPr>
            </a:br>
            <a:endParaRPr lang="en-US" dirty="0"/>
          </a:p>
        </p:txBody>
      </p:sp>
      <p:sp>
        <p:nvSpPr>
          <p:cNvPr id="3" name="Content Placeholder 2">
            <a:extLst>
              <a:ext uri="{FF2B5EF4-FFF2-40B4-BE49-F238E27FC236}">
                <a16:creationId xmlns:a16="http://schemas.microsoft.com/office/drawing/2014/main" id="{FFCFC76B-5EE7-2D7A-688D-107A0DFC8C17}"/>
              </a:ext>
            </a:extLst>
          </p:cNvPr>
          <p:cNvSpPr>
            <a:spLocks noGrp="1"/>
          </p:cNvSpPr>
          <p:nvPr>
            <p:ph idx="1"/>
          </p:nvPr>
        </p:nvSpPr>
        <p:spPr/>
        <p:txBody>
          <a:bodyPr>
            <a:normAutofit lnSpcReduction="10000"/>
          </a:bodyPr>
          <a:lstStyle/>
          <a:p>
            <a:pPr algn="just"/>
            <a:r>
              <a:rPr lang="en-US" i="0" dirty="0">
                <a:solidFill>
                  <a:srgbClr val="151515"/>
                </a:solidFill>
                <a:effectLst/>
                <a:latin typeface="RedHatText"/>
              </a:rPr>
              <a:t>continuous deployment automates releasing an app to production. </a:t>
            </a:r>
          </a:p>
          <a:p>
            <a:pPr algn="just"/>
            <a:endParaRPr lang="en-US" i="0" dirty="0">
              <a:solidFill>
                <a:srgbClr val="151515"/>
              </a:solidFill>
              <a:effectLst/>
              <a:latin typeface="RedHatText"/>
            </a:endParaRPr>
          </a:p>
          <a:p>
            <a:pPr algn="just"/>
            <a:r>
              <a:rPr lang="en-US" i="0" dirty="0">
                <a:solidFill>
                  <a:srgbClr val="151515"/>
                </a:solidFill>
                <a:effectLst/>
                <a:latin typeface="RedHatText"/>
              </a:rPr>
              <a:t>In practice, continuous deployment means that a developer’s change to a cloud application could go live within minutes of writing it (assuming it passes automated testing). This makes it much easier to continuously receive and incorporate user feedback. Taken together, all of these connected CI/CD practices make deployment of an application less risky, whereby it’s easier to release changes to apps in small pieces, rather than all at once. There’s also a lot of upfront investment.</a:t>
            </a:r>
            <a:endParaRPr lang="en-US" dirty="0"/>
          </a:p>
        </p:txBody>
      </p:sp>
    </p:spTree>
    <p:extLst>
      <p:ext uri="{BB962C8B-B14F-4D97-AF65-F5344CB8AC3E}">
        <p14:creationId xmlns:p14="http://schemas.microsoft.com/office/powerpoint/2010/main" val="4010973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376B6-A3CE-6413-A90E-F6172FD947A9}"/>
              </a:ext>
            </a:extLst>
          </p:cNvPr>
          <p:cNvSpPr>
            <a:spLocks noGrp="1"/>
          </p:cNvSpPr>
          <p:nvPr>
            <p:ph type="title"/>
          </p:nvPr>
        </p:nvSpPr>
        <p:spPr/>
        <p:txBody>
          <a:bodyPr/>
          <a:lstStyle/>
          <a:p>
            <a:r>
              <a:rPr lang="en-US" sz="3600" b="0" i="0" dirty="0">
                <a:solidFill>
                  <a:srgbClr val="515151"/>
                </a:solidFill>
                <a:effectLst/>
                <a:latin typeface="Lato" panose="020B0604020202020204" pitchFamily="34" charset="0"/>
              </a:rPr>
              <a:t>benefits of continuous </a:t>
            </a:r>
            <a:r>
              <a:rPr lang="en-US" b="0" i="0" dirty="0">
                <a:solidFill>
                  <a:srgbClr val="171321"/>
                </a:solidFill>
                <a:effectLst/>
                <a:latin typeface="Inter"/>
              </a:rPr>
              <a:t>Deployment</a:t>
            </a:r>
            <a:endParaRPr lang="en-US" dirty="0"/>
          </a:p>
        </p:txBody>
      </p:sp>
      <p:sp>
        <p:nvSpPr>
          <p:cNvPr id="3" name="Content Placeholder 2">
            <a:extLst>
              <a:ext uri="{FF2B5EF4-FFF2-40B4-BE49-F238E27FC236}">
                <a16:creationId xmlns:a16="http://schemas.microsoft.com/office/drawing/2014/main" id="{FFCFC76B-5EE7-2D7A-688D-107A0DFC8C17}"/>
              </a:ext>
            </a:extLst>
          </p:cNvPr>
          <p:cNvSpPr>
            <a:spLocks noGrp="1"/>
          </p:cNvSpPr>
          <p:nvPr>
            <p:ph idx="1"/>
          </p:nvPr>
        </p:nvSpPr>
        <p:spPr/>
        <p:txBody>
          <a:bodyPr/>
          <a:lstStyle/>
          <a:p>
            <a:r>
              <a:rPr lang="en-US" b="1" i="0" dirty="0">
                <a:solidFill>
                  <a:srgbClr val="1C2021"/>
                </a:solidFill>
                <a:effectLst/>
                <a:latin typeface="Avenir Next W02"/>
              </a:rPr>
              <a:t>Deploy code fast</a:t>
            </a:r>
          </a:p>
          <a:p>
            <a:r>
              <a:rPr lang="en-US" b="1" i="0" dirty="0">
                <a:solidFill>
                  <a:srgbClr val="1C2021"/>
                </a:solidFill>
                <a:effectLst/>
                <a:latin typeface="Avenir Next W02"/>
              </a:rPr>
              <a:t>Improve quality</a:t>
            </a:r>
            <a:endParaRPr lang="en-US" b="1" dirty="0">
              <a:solidFill>
                <a:srgbClr val="1C2021"/>
              </a:solidFill>
              <a:latin typeface="Avenir Next W02"/>
            </a:endParaRPr>
          </a:p>
          <a:p>
            <a:r>
              <a:rPr lang="en-US" b="1" i="0" dirty="0">
                <a:solidFill>
                  <a:srgbClr val="1C2021"/>
                </a:solidFill>
                <a:effectLst/>
                <a:latin typeface="Avenir Next W02"/>
              </a:rPr>
              <a:t>Increase efficiency</a:t>
            </a:r>
          </a:p>
          <a:p>
            <a:r>
              <a:rPr lang="en-US" b="1" i="0" dirty="0">
                <a:solidFill>
                  <a:srgbClr val="1C2021"/>
                </a:solidFill>
                <a:effectLst/>
                <a:latin typeface="Avenir Next W02"/>
              </a:rPr>
              <a:t>Release automatically</a:t>
            </a:r>
            <a:endParaRPr lang="en-US" b="1" dirty="0">
              <a:solidFill>
                <a:srgbClr val="1C2021"/>
              </a:solidFill>
              <a:latin typeface="Avenir Next W02"/>
            </a:endParaRPr>
          </a:p>
          <a:p>
            <a:r>
              <a:rPr lang="en-US" b="1" i="0" dirty="0">
                <a:solidFill>
                  <a:srgbClr val="1C2021"/>
                </a:solidFill>
                <a:effectLst/>
                <a:latin typeface="Avenir Next W02"/>
              </a:rPr>
              <a:t>Reduce cost</a:t>
            </a:r>
            <a:endParaRPr lang="en-US" dirty="0"/>
          </a:p>
        </p:txBody>
      </p:sp>
    </p:spTree>
    <p:extLst>
      <p:ext uri="{BB962C8B-B14F-4D97-AF65-F5344CB8AC3E}">
        <p14:creationId xmlns:p14="http://schemas.microsoft.com/office/powerpoint/2010/main" val="18530093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TM04033925[[fn=Droplet]]</Template>
  <TotalTime>72</TotalTime>
  <Words>378</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5</vt:i4>
      </vt:variant>
    </vt:vector>
  </HeadingPairs>
  <TitlesOfParts>
    <vt:vector size="18" baseType="lpstr">
      <vt:lpstr>-apple-system</vt:lpstr>
      <vt:lpstr>Arial</vt:lpstr>
      <vt:lpstr>Avenir Next W02</vt:lpstr>
      <vt:lpstr>Calibri</vt:lpstr>
      <vt:lpstr>Inter</vt:lpstr>
      <vt:lpstr>Lato</vt:lpstr>
      <vt:lpstr>Open Sans</vt:lpstr>
      <vt:lpstr>RedHatText</vt:lpstr>
      <vt:lpstr>Tw Cen MT</vt:lpstr>
      <vt:lpstr>Tw Cen MT Condensed</vt:lpstr>
      <vt:lpstr>Wingdings 3</vt:lpstr>
      <vt:lpstr>Integral</vt:lpstr>
      <vt:lpstr>Droplet</vt:lpstr>
      <vt:lpstr> Ci/cd  -  Give Applications  Auto-DEPLOY SUPERPOWERS</vt:lpstr>
      <vt:lpstr>Ci - continuous integration</vt:lpstr>
      <vt:lpstr>benefits of continuous integration</vt:lpstr>
      <vt:lpstr>Cd - continuous Deployment  </vt:lpstr>
      <vt:lpstr>benefits of continuous 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Ci/cd  -  Give Applications  Auto-DEPLOY SUPERPOWERS</dc:title>
  <dc:creator>bedro</dc:creator>
  <cp:lastModifiedBy>bedro</cp:lastModifiedBy>
  <cp:revision>6</cp:revision>
  <dcterms:created xsi:type="dcterms:W3CDTF">2022-08-13T22:30:51Z</dcterms:created>
  <dcterms:modified xsi:type="dcterms:W3CDTF">2022-08-15T15:12:04Z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