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6136c24f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c6136c24f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c6136c24f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c6136c24f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c6136c24f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c6136c24f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62867f0c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62867f0c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c62867f0c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c62867f0c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c62867f0c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c62867f0c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c62867f0c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c62867f0c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62867f0c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c62867f0c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c62867f0c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c62867f0c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c6461ca56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c6461ca56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5e4504c3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5e4504c3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c724e37d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c724e37d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c6461ca56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c6461ca56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c724e37d3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c724e37d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c724e37d3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c724e37d3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5e4504c3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c5e4504c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c600e476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c600e476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2d844c3e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2d844c3e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c600e476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c600e476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600e4762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c600e4762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8008b33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8008b33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c6136c24f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c6136c24f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latin typeface="Times New Roman"/>
                <a:ea typeface="Times New Roman"/>
                <a:cs typeface="Times New Roman"/>
                <a:sym typeface="Times New Roman"/>
              </a:rPr>
              <a:t>Analysez des données de systèmes éducatifs</a:t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71" y="2797175"/>
            <a:ext cx="2599650" cy="862025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19050">
              <a:srgbClr val="000000">
                <a:alpha val="74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Accès à l’enseignement secondaire/tertiaire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25" y="1148950"/>
            <a:ext cx="839152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Pays les plus scolarisés (mesuré sur le nombre)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00" y="1017725"/>
            <a:ext cx="3717600" cy="39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Accès à Internet/PC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8425"/>
            <a:ext cx="811530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420"/>
              <a:t>Pays ayant le plus accès à Internet/PC (mesuré sur les taux)</a:t>
            </a:r>
            <a:endParaRPr sz="2320"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6625"/>
            <a:ext cx="3735175" cy="36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Puissance Économique</a:t>
            </a:r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40105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Pays les plus riches </a:t>
            </a:r>
            <a:endParaRPr/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25" y="1170125"/>
            <a:ext cx="3770550" cy="375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Puissance Démographique</a:t>
            </a:r>
            <a:endParaRPr/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842010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Pays les plus peuplés</a:t>
            </a:r>
            <a:endParaRPr/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75" y="1198425"/>
            <a:ext cx="3742250" cy="33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420"/>
              <a:t>Bilan :</a:t>
            </a:r>
            <a:r>
              <a:rPr lang="fr" sz="2220"/>
              <a:t> Pays à fort potentiel pour les services de formation en ligne</a:t>
            </a:r>
            <a:endParaRPr sz="2220"/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3050"/>
            <a:ext cx="802957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Pays les plus intéressant pour nos services</a:t>
            </a:r>
            <a:endParaRPr/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00" y="1017725"/>
            <a:ext cx="5235075" cy="40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Problématiques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271A38"/>
              </a:buClr>
              <a:buSzPts val="1800"/>
              <a:buChar char="-"/>
            </a:pPr>
            <a:r>
              <a:rPr lang="fr">
                <a:solidFill>
                  <a:srgbClr val="271A38"/>
                </a:solidFill>
                <a:highlight>
                  <a:srgbClr val="FFFFFF"/>
                </a:highlight>
              </a:rPr>
              <a:t>Quels sont les pays avec un fort potentiel de clients pour nos services ?</a:t>
            </a:r>
            <a:endParaRPr>
              <a:solidFill>
                <a:srgbClr val="271A38"/>
              </a:solidFill>
              <a:highlight>
                <a:srgbClr val="FFFFFF"/>
              </a:highlight>
            </a:endParaRPr>
          </a:p>
          <a:p>
            <a:pPr indent="-3429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71A38"/>
              </a:buClr>
              <a:buSzPts val="1800"/>
              <a:buChar char="-"/>
            </a:pPr>
            <a:r>
              <a:rPr lang="fr">
                <a:solidFill>
                  <a:srgbClr val="271A38"/>
                </a:solidFill>
                <a:highlight>
                  <a:srgbClr val="FFFFFF"/>
                </a:highlight>
              </a:rPr>
              <a:t>Pour chacun de ces pays, quelle sera l’évolution de ce potentiel de clients ?</a:t>
            </a:r>
            <a:endParaRPr>
              <a:solidFill>
                <a:srgbClr val="271A38"/>
              </a:solidFill>
              <a:highlight>
                <a:srgbClr val="FFFFFF"/>
              </a:highlight>
            </a:endParaRPr>
          </a:p>
          <a:p>
            <a:pPr indent="-3429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71A38"/>
              </a:buClr>
              <a:buSzPts val="1800"/>
              <a:buChar char="-"/>
            </a:pPr>
            <a:r>
              <a:rPr lang="fr">
                <a:solidFill>
                  <a:srgbClr val="271A38"/>
                </a:solidFill>
                <a:highlight>
                  <a:srgbClr val="FFFFFF"/>
                </a:highlight>
              </a:rPr>
              <a:t>Dans quels pays l'entreprise doit-elle opérer en priorité ?</a:t>
            </a:r>
            <a:endParaRPr>
              <a:solidFill>
                <a:srgbClr val="271A3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Bilan</a:t>
            </a:r>
            <a:r>
              <a:rPr lang="fr"/>
              <a:t> : Pays à fort potentiel</a:t>
            </a:r>
            <a:endParaRPr/>
          </a:p>
        </p:txBody>
      </p:sp>
      <p:pic>
        <p:nvPicPr>
          <p:cNvPr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571738"/>
            <a:ext cx="8601075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 txBox="1"/>
          <p:nvPr/>
        </p:nvSpPr>
        <p:spPr>
          <a:xfrm>
            <a:off x="311700" y="1123850"/>
            <a:ext cx="6813300" cy="126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Critères 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Accès à l’éducation secondaire/tertiaire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Accès à Internet/PC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Puissance Économique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Puissance Démographique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50"/>
              <a:t>Evolution des pays à fort potentiel (Wittgenstein Projection)</a:t>
            </a:r>
            <a:endParaRPr sz="2450"/>
          </a:p>
        </p:txBody>
      </p:sp>
      <p:pic>
        <p:nvPicPr>
          <p:cNvPr id="176" name="Google Shape;1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588825" cy="40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36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20"/>
              <a:t>Evolution du potentiel de clients </a:t>
            </a:r>
            <a:endParaRPr sz="2320"/>
          </a:p>
        </p:txBody>
      </p:sp>
      <p:pic>
        <p:nvPicPr>
          <p:cNvPr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22275"/>
            <a:ext cx="8839200" cy="274793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4"/>
          <p:cNvSpPr txBox="1"/>
          <p:nvPr/>
        </p:nvSpPr>
        <p:spPr>
          <a:xfrm>
            <a:off x="276325" y="939900"/>
            <a:ext cx="6813300" cy="126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Critères 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Moyennes d’années de scolarisations dans le tertiaire/secondaire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% des tranches d’ages 15-19 (resp. 20-24) scolarisée dans le secondaire (resp. tertiaire)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Population agée de 15-19 (resp. 20-24) par plus haut niveau d’éducation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Pays à choisir en priorité</a:t>
            </a:r>
            <a:endParaRPr/>
          </a:p>
        </p:txBody>
      </p:sp>
      <p:pic>
        <p:nvPicPr>
          <p:cNvPr id="189" name="Google Shape;1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5500"/>
            <a:ext cx="866775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Jeu de donnée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>
                <a:solidFill>
                  <a:srgbClr val="134F5C"/>
                </a:solidFill>
              </a:rPr>
              <a:t>EdStatsCountry-Series.csv :</a:t>
            </a:r>
            <a:r>
              <a:rPr lang="fr">
                <a:solidFill>
                  <a:schemeClr val="dk1"/>
                </a:solidFill>
              </a:rPr>
              <a:t> </a:t>
            </a:r>
            <a:r>
              <a:rPr lang="fr" sz="1600">
                <a:solidFill>
                  <a:schemeClr val="dk1"/>
                </a:solidFill>
              </a:rPr>
              <a:t>Indication sur la source/nature des données.</a:t>
            </a:r>
            <a:r>
              <a:rPr lang="f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>
                <a:solidFill>
                  <a:srgbClr val="134F5C"/>
                </a:solidFill>
              </a:rPr>
              <a:t>EdStatsCountry.csv :</a:t>
            </a:r>
            <a:r>
              <a:rPr lang="fr">
                <a:solidFill>
                  <a:schemeClr val="dk1"/>
                </a:solidFill>
              </a:rPr>
              <a:t> </a:t>
            </a:r>
            <a:r>
              <a:rPr lang="fr" sz="1500">
                <a:solidFill>
                  <a:schemeClr val="dk1"/>
                </a:solidFill>
              </a:rPr>
              <a:t>Informations très diverse (Devise, région, catégorie de prêt, données statistiques économiques/démographique, …) de chaque pays.</a:t>
            </a:r>
            <a:endParaRPr sz="1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>
                <a:solidFill>
                  <a:srgbClr val="134F5C"/>
                </a:solidFill>
              </a:rPr>
              <a:t>EdStatsData.csv : </a:t>
            </a:r>
            <a:r>
              <a:rPr lang="fr" sz="1500">
                <a:solidFill>
                  <a:schemeClr val="dk1"/>
                </a:solidFill>
              </a:rPr>
              <a:t>Données statistiques pour chaque pays et chaque indicateurs sur les années 1970 à 2100.</a:t>
            </a:r>
            <a:endParaRPr sz="1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>
                <a:solidFill>
                  <a:srgbClr val="134F5C"/>
                </a:solidFill>
              </a:rPr>
              <a:t>EdStatsFootNote.csv :</a:t>
            </a:r>
            <a:r>
              <a:rPr lang="fr">
                <a:solidFill>
                  <a:schemeClr val="dk1"/>
                </a:solidFill>
              </a:rPr>
              <a:t> </a:t>
            </a:r>
            <a:r>
              <a:rPr lang="fr" sz="1500">
                <a:solidFill>
                  <a:schemeClr val="dk1"/>
                </a:solidFill>
              </a:rPr>
              <a:t>Note</a:t>
            </a:r>
            <a:r>
              <a:rPr lang="fr" sz="1500">
                <a:solidFill>
                  <a:schemeClr val="dk1"/>
                </a:solidFill>
              </a:rPr>
              <a:t> sur la nature de certains triplets pays/indicateurs/années (Estimation, données pays, estimation Unesco…) </a:t>
            </a:r>
            <a:endParaRPr sz="1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>
                <a:solidFill>
                  <a:srgbClr val="134F5C"/>
                </a:solidFill>
              </a:rPr>
              <a:t>EdStatsSeries.csv :</a:t>
            </a:r>
            <a:r>
              <a:rPr lang="fr">
                <a:solidFill>
                  <a:schemeClr val="dk1"/>
                </a:solidFill>
              </a:rPr>
              <a:t> </a:t>
            </a:r>
            <a:r>
              <a:rPr lang="fr" sz="1500">
                <a:solidFill>
                  <a:schemeClr val="dk1"/>
                </a:solidFill>
              </a:rPr>
              <a:t>Informations sur les indicateurs (Domaine d’appartenance, unité de mesure, source, …)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Pré-analyse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425"/>
            <a:ext cx="9144000" cy="493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>
                <a:solidFill>
                  <a:schemeClr val="dk1"/>
                </a:solidFill>
              </a:rPr>
              <a:t>Sélection des variables contenues dans les Topics pertinents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>
                <a:solidFill>
                  <a:schemeClr val="dk1"/>
                </a:solidFill>
              </a:rPr>
              <a:t>Rejet des régions/zones/continents de notre jeu de donnée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>
                <a:solidFill>
                  <a:schemeClr val="dk1"/>
                </a:solidFill>
              </a:rPr>
              <a:t>Sélection des années antérieures à 2020 (analyse perspective)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>
                <a:solidFill>
                  <a:schemeClr val="dk1"/>
                </a:solidFill>
              </a:rPr>
              <a:t>Suppression des lignes totalement vide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>
                <a:solidFill>
                  <a:schemeClr val="dk1"/>
                </a:solidFill>
              </a:rPr>
              <a:t>Remplissage par les méthodes ffill et bfill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611700" y="332525"/>
            <a:ext cx="8532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Nettoyage de donnée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3" y="1067375"/>
            <a:ext cx="905827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>
            <p:ph type="title"/>
          </p:nvPr>
        </p:nvSpPr>
        <p:spPr>
          <a:xfrm>
            <a:off x="42875" y="43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Sélection des indicateurs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800256" y="0"/>
            <a:ext cx="284478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/>
        </p:nvSpPr>
        <p:spPr>
          <a:xfrm>
            <a:off x="650900" y="283000"/>
            <a:ext cx="67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Nombre de valeurs NaN avant/après le nettoyage de données 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Scoring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