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898668461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898668461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98668461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898668461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898668461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898668461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898668461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898668461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0e510b17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0e510b17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0e510b17f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0e510b17f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898668461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898668461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898668461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898668461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898668461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898668461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898668461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898668461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8668461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898668461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898668461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898668461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898668461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898668461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898668461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898668461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98668461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98668461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898668461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898668461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98668461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898668461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898668461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898668461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3.jpg"/><Relationship Id="rId8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133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944">
                <a:solidFill>
                  <a:srgbClr val="271A38"/>
                </a:solidFill>
                <a:highlight>
                  <a:srgbClr val="F5F5F5"/>
                </a:highlight>
              </a:rPr>
              <a:t>Concevez une application au service de la santé publique</a:t>
            </a:r>
            <a:endParaRPr sz="3944">
              <a:solidFill>
                <a:srgbClr val="271A38"/>
              </a:solidFill>
              <a:highlight>
                <a:srgbClr val="F5F5F5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univariée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4879822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4925" y="1152475"/>
            <a:ext cx="3297926" cy="329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bivariée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Variables quantitatives / quantitatives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675" y="1659075"/>
            <a:ext cx="3854500" cy="3446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bivariée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609700" cy="38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Variables qualitatives / qualitatives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75" y="1644200"/>
            <a:ext cx="3913949" cy="3322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4237900" y="1644200"/>
            <a:ext cx="47826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Test de Khi-2 entre ‘pnns_groups_1’ et 'nutrition_grade_fr'</a:t>
            </a:r>
            <a:endParaRPr/>
          </a:p>
        </p:txBody>
      </p:sp>
      <p:sp>
        <p:nvSpPr>
          <p:cNvPr id="137" name="Google Shape;137;p24"/>
          <p:cNvSpPr txBox="1"/>
          <p:nvPr/>
        </p:nvSpPr>
        <p:spPr>
          <a:xfrm>
            <a:off x="4244975" y="2129575"/>
            <a:ext cx="47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p-value = 0 : Il y a dépendance.</a:t>
            </a:r>
            <a:endParaRPr/>
          </a:p>
        </p:txBody>
      </p:sp>
      <p:sp>
        <p:nvSpPr>
          <p:cNvPr id="138" name="Google Shape;138;p24"/>
          <p:cNvSpPr txBox="1"/>
          <p:nvPr/>
        </p:nvSpPr>
        <p:spPr>
          <a:xfrm>
            <a:off x="4230875" y="2921950"/>
            <a:ext cx="48108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Test de Khi-2 entre ‘pnns_groups_2’ et 'nutrition_grade_fr'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4"/>
          <p:cNvSpPr txBox="1"/>
          <p:nvPr/>
        </p:nvSpPr>
        <p:spPr>
          <a:xfrm>
            <a:off x="4273275" y="3403050"/>
            <a:ext cx="481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p-value = 0 : Il y a dépendance.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Variables qualitatives / quantitatives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152475"/>
            <a:ext cx="8832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u="sng"/>
              <a:t>Anova :</a:t>
            </a:r>
            <a:endParaRPr sz="20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fr"/>
              <a:t>Énergie, lipides</a:t>
            </a:r>
            <a:r>
              <a:rPr lang="fr"/>
              <a:t> liés au </a:t>
            </a:r>
            <a:r>
              <a:rPr lang="fr"/>
              <a:t>Nutriscore</a:t>
            </a:r>
            <a:r>
              <a:rPr lang="fr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fr"/>
              <a:t>Glucides,  protéines </a:t>
            </a:r>
            <a:r>
              <a:rPr lang="fr"/>
              <a:t>indépendantes</a:t>
            </a:r>
            <a:r>
              <a:rPr lang="fr"/>
              <a:t> du </a:t>
            </a:r>
            <a:r>
              <a:rPr lang="fr"/>
              <a:t>Nutriscore.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fr"/>
              <a:t>Énergie</a:t>
            </a:r>
            <a:r>
              <a:rPr lang="fr"/>
              <a:t>, glucides, lipides et protéines liés aux catégories.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fr"/>
              <a:t>On peut donc résumer une catégorie à un individu sans perdre trop d’information.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Analyse Multivariée</a:t>
            </a:r>
            <a:r>
              <a:rPr lang="fr"/>
              <a:t> (exploration par catégories)</a:t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017725"/>
            <a:ext cx="4241722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4697775" y="2263950"/>
            <a:ext cx="433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Le premier</a:t>
            </a:r>
            <a:r>
              <a:rPr lang="fr"/>
              <a:t> axe factoriel décrit les sucres.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Le deuxième</a:t>
            </a:r>
            <a:r>
              <a:rPr lang="fr"/>
              <a:t> axe factoriel décrit les graisses.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186" y="231563"/>
            <a:ext cx="5747624" cy="468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Multivariée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Création de nouvelles variables</a:t>
            </a:r>
            <a:r>
              <a:rPr lang="fr"/>
              <a:t> 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Bons Sucres = Glucide + Fibre - Sucre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Bonnes Graisses = Lipide - Acide gras saturés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Protéiné = Protéine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736" y="0"/>
            <a:ext cx="57098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9"/>
          <p:cNvSpPr txBox="1"/>
          <p:nvPr/>
        </p:nvSpPr>
        <p:spPr>
          <a:xfrm>
            <a:off x="6755650" y="1940700"/>
            <a:ext cx="2333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2 premiers axes principaux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71% de variance expliquée par le premier plan factoriel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0"/>
            <a:ext cx="631637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0"/>
          <p:cNvSpPr txBox="1"/>
          <p:nvPr/>
        </p:nvSpPr>
        <p:spPr>
          <a:xfrm>
            <a:off x="6500700" y="1676775"/>
            <a:ext cx="2698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fr" sz="1200"/>
              <a:t>Bons sucres : </a:t>
            </a:r>
            <a:r>
              <a:rPr lang="fr" sz="1200">
                <a:solidFill>
                  <a:srgbClr val="38761D"/>
                </a:solidFill>
              </a:rPr>
              <a:t>en vert.</a:t>
            </a:r>
            <a:endParaRPr sz="1200">
              <a:solidFill>
                <a:srgbClr val="38761D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fr" sz="1200"/>
              <a:t>Protéiné : </a:t>
            </a:r>
            <a:r>
              <a:rPr lang="fr" sz="1200">
                <a:solidFill>
                  <a:srgbClr val="CC0000"/>
                </a:solidFill>
              </a:rPr>
              <a:t>en rouge.</a:t>
            </a:r>
            <a:endParaRPr sz="1200">
              <a:solidFill>
                <a:srgbClr val="CC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fr" sz="1200"/>
              <a:t>Bonnes graisses : </a:t>
            </a:r>
            <a:r>
              <a:rPr lang="fr" sz="1200">
                <a:solidFill>
                  <a:srgbClr val="999999"/>
                </a:solidFill>
              </a:rPr>
              <a:t>en gris.</a:t>
            </a:r>
            <a:endParaRPr sz="1200">
              <a:solidFill>
                <a:srgbClr val="999999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fr" sz="1200"/>
              <a:t>Pas de qualités nutritionnelles particulières : en noir.</a:t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Nécessité</a:t>
            </a:r>
            <a:r>
              <a:rPr lang="fr"/>
              <a:t> pour les clients de sélectionner des produits de bonne qualité (2/3 des produits sont mal notés).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Inégalité d’accès aux macronutriments (Plus facile d’accéder aux glucides puis lipides puis protéines).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Résultat discutable si on considère les “bonnes graisses” et “bons sucres” plus rares.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Pertinence du choix des nouvelles variables “Bons sucres”, “Bonnes graisses” et “Protéiné” car anticorrélation des 3 et apport intéressant du point de vue de la santé.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Mise en évidence des 4 clusters.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Projet pertinent et réalisable.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Appel à projet 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fr" sz="2300"/>
              <a:t>Idée d’application en lien avec l’alimentation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fr" sz="2300"/>
              <a:t>Base de données Open Food Facts (Informations générales, ensemble de tags, ingrédients et additifs, informations nutritionnelles)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Idée d’application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Le client scan le produit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L’application donne une indication sur la meilleure qualité nutritionnelle du produit parmis :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fr" sz="2000"/>
              <a:t>Protéiné !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fr" sz="2000"/>
              <a:t>Bonnes graisses !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fr" sz="2000"/>
              <a:t>Bons sucres !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fr" sz="2000"/>
              <a:t>Pas de qualités nutritionnelles spécifiques.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Suggestion de produits de toutes catégories avec de meilleures qualités nutritionnelles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63" y="1588725"/>
            <a:ext cx="1724675" cy="277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875" y="340450"/>
            <a:ext cx="1215051" cy="103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6475" y="106287"/>
            <a:ext cx="1502975" cy="15029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4261600" y="434475"/>
            <a:ext cx="3162900" cy="8466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300">
                <a:solidFill>
                  <a:srgbClr val="980000"/>
                </a:solidFill>
                <a:highlight>
                  <a:srgbClr val="FFFFFF"/>
                </a:highlight>
              </a:rPr>
              <a:t>Protéiné !</a:t>
            </a:r>
            <a:endParaRPr sz="4300">
              <a:solidFill>
                <a:srgbClr val="980000"/>
              </a:solidFill>
              <a:highlight>
                <a:srgbClr val="FFFFFF"/>
              </a:highlight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2563700" y="1588725"/>
            <a:ext cx="541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Suggestion </a:t>
            </a:r>
            <a:endParaRPr sz="2200"/>
          </a:p>
        </p:txBody>
      </p:sp>
      <p:sp>
        <p:nvSpPr>
          <p:cNvPr id="76" name="Google Shape;76;p16"/>
          <p:cNvSpPr txBox="1"/>
          <p:nvPr/>
        </p:nvSpPr>
        <p:spPr>
          <a:xfrm>
            <a:off x="2563700" y="2571750"/>
            <a:ext cx="157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Plus Protéiné !</a:t>
            </a:r>
            <a:endParaRPr b="1"/>
          </a:p>
        </p:txBody>
      </p:sp>
      <p:sp>
        <p:nvSpPr>
          <p:cNvPr id="77" name="Google Shape;77;p16"/>
          <p:cNvSpPr txBox="1"/>
          <p:nvPr/>
        </p:nvSpPr>
        <p:spPr>
          <a:xfrm>
            <a:off x="4737100" y="2571750"/>
            <a:ext cx="18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Meilleurs Sucres !</a:t>
            </a:r>
            <a:endParaRPr b="1"/>
          </a:p>
        </p:txBody>
      </p:sp>
      <p:sp>
        <p:nvSpPr>
          <p:cNvPr id="78" name="Google Shape;78;p16"/>
          <p:cNvSpPr txBox="1"/>
          <p:nvPr/>
        </p:nvSpPr>
        <p:spPr>
          <a:xfrm>
            <a:off x="7035800" y="2571750"/>
            <a:ext cx="196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Meilleures graisses !</a:t>
            </a:r>
            <a:endParaRPr b="1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00528" y="3093075"/>
            <a:ext cx="2061075" cy="13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85075" y="3193575"/>
            <a:ext cx="1270048" cy="1450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31826" y="3041176"/>
            <a:ext cx="1574700" cy="157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Information générale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fr" sz="2200"/>
              <a:t>320 772 lignes pour 162 colonnes</a:t>
            </a:r>
            <a:endParaRPr sz="2200"/>
          </a:p>
          <a:p>
            <a:pPr indent="-3683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fr" sz="2200"/>
              <a:t>106 colonnes de type float pour 56 de type objets</a:t>
            </a:r>
            <a:endParaRPr sz="2200"/>
          </a:p>
          <a:p>
            <a:pPr indent="-3683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fr" sz="2200"/>
              <a:t>76% de valeurs NaN :</a:t>
            </a:r>
            <a:endParaRPr sz="2200"/>
          </a:p>
          <a:p>
            <a:pPr indent="-34976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08"/>
              <a:buChar char="-"/>
            </a:pPr>
            <a:r>
              <a:rPr lang="fr" sz="1908"/>
              <a:t>Sélection des produits français (98 440 lignes)</a:t>
            </a:r>
            <a:endParaRPr sz="1908"/>
          </a:p>
          <a:p>
            <a:pPr indent="-34976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08"/>
              <a:buChar char="-"/>
            </a:pPr>
            <a:r>
              <a:rPr lang="fr" sz="1908"/>
              <a:t>Suppression des colonnes ayant plus de 60% de valeurs NaN (43 indicateurs restant)</a:t>
            </a:r>
            <a:endParaRPr sz="1908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	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Sélection des variables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8"/>
          </a:p>
          <a:p>
            <a:pPr indent="-322502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fr" sz="1908"/>
              <a:t>Code barre : Afin de récupérer les informations produit.</a:t>
            </a:r>
            <a:endParaRPr sz="1908"/>
          </a:p>
          <a:p>
            <a:pPr indent="-32250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1908"/>
              <a:t>Nom du produit.</a:t>
            </a:r>
            <a:endParaRPr sz="1908"/>
          </a:p>
          <a:p>
            <a:pPr indent="-32250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1908"/>
              <a:t>Variable de catégorie : Pour l’analyse exploratoire. (‘pnns_groups_1’ et ‘pnns_groups_2’)</a:t>
            </a:r>
            <a:endParaRPr sz="1908"/>
          </a:p>
          <a:p>
            <a:pPr indent="-32250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1908"/>
              <a:t>Variables nutritionnelles : Nos variables principales pour l’analyse univariée et multivariée. ('energy_100g', 'fat_100g', 'saturated-fat_100g',  'carbohydrates_100g', 'sugars_100g', 'fiber_100g', 'proteins_100g', 'salt_100g', 'sodium_100g')</a:t>
            </a:r>
            <a:endParaRPr sz="1908"/>
          </a:p>
          <a:p>
            <a:pPr indent="-32250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1908"/>
              <a:t>Nutrition Score : Pour l’analyse exploratoire ('nutrition-score-fr_100g', 'nutrition_grade_fr')</a:t>
            </a:r>
            <a:endParaRPr sz="1908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8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Nettoyage de données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0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Suppression des doublons.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Valeurs aberrantes : </a:t>
            </a:r>
            <a:endParaRPr sz="20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fr" sz="1700"/>
              <a:t>Valeurs des macronutriments &gt; 100 : On remplace par NaN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fr" sz="1700"/>
              <a:t>Lipides + Protéines + Glucides + Sel + Fibre &gt; 100 : 466 valeurs aberrantes que l’on supprime.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fr" sz="1700"/>
              <a:t>Sucre &gt; Glucides : 99 valeurs aberrantes que l’on supprime.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fr" sz="1700"/>
              <a:t>Acide gras saturés &gt; Lipides : 80 valeurs aberrantes que l’on supprime.</a:t>
            </a:r>
            <a:endParaRPr sz="17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700"/>
              <a:t>4*glucides + 4*protéines + 9*lipides + 2*fibre &gt; 3765.6 (énergie maximal en kilojoule) : 102 valeurs aberrantes que l’on supprime.</a:t>
            </a:r>
            <a:br>
              <a:rPr lang="fr" sz="1600"/>
            </a:b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Traitement des valeurs manquantes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r" sz="1900"/>
              <a:t>Suppression de 30 000 lignes totalement vides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r" sz="1900"/>
              <a:t>Sel = 2.5*Sodium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r" sz="1900"/>
              <a:t>Pour les valeurs numériques manquantes restantes (excepté l’énergie) : utilisation du KNN Imputer par sous-catégories (‘pnns_groups_2’)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r" sz="1900"/>
              <a:t>Si sucre &gt; glucides ou acide gras saturés &gt; lipide on égalise.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r" sz="1900"/>
              <a:t>Estimation de l’énergie à la main pour les valeurs NaN restantes.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univariée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260299" cy="31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625" y="1152475"/>
            <a:ext cx="3910874" cy="319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