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25E64D-39B4-4755-ACB2-10120A45C123}">
  <a:tblStyle styleId="{B125E64D-39B4-4755-ACB2-10120A45C1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bold.fntdata"/><Relationship Id="rId10" Type="http://schemas.openxmlformats.org/officeDocument/2006/relationships/slide" Target="slides/slide4.xml"/><Relationship Id="rId32" Type="http://schemas.openxmlformats.org/officeDocument/2006/relationships/font" Target="fonts/Raleway-regular.fntdata"/><Relationship Id="rId13" Type="http://schemas.openxmlformats.org/officeDocument/2006/relationships/slide" Target="slides/slide7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a986121d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a986121d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9ee8fea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9ee8fea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a986121d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a986121d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9ee8fea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9ee8fe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a986121d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a986121d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9ee8fea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9ee8fea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a986121d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a986121d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9ee8fea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9ee8fea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9ee8feaf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9ee8feaf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9ee8feaf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9ee8fea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9ee8feaf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9ee8feaf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9ee8feaf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09ee8fea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9ee8feaf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9ee8feaf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9ee8feaf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9ee8feaf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9ee8fea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9ee8fea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9ee8feaf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09ee8feaf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a986121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a986121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a986121d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a986121d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a986121d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a986121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a986121d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a986121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a986121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a986121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a986121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a986121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a986121d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a986121d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3500">
                <a:highlight>
                  <a:schemeClr val="dk1"/>
                </a:highlight>
              </a:rPr>
              <a:t>Anticipez les besoins en consommation de bâtiments</a:t>
            </a:r>
            <a:endParaRPr sz="35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HAMIDI Mohamed</a:t>
            </a:r>
            <a:r>
              <a:rPr lang="fr"/>
              <a:t> 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707" y="4174975"/>
            <a:ext cx="2406518" cy="1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chemeClr val="dk1"/>
                </a:solidFill>
                <a:highlight>
                  <a:schemeClr val="lt1"/>
                </a:highlight>
              </a:rPr>
              <a:t>Modélisation </a:t>
            </a:r>
            <a:r>
              <a:rPr lang="fr" sz="2600">
                <a:solidFill>
                  <a:schemeClr val="dk1"/>
                </a:solidFill>
                <a:highlight>
                  <a:schemeClr val="lt1"/>
                </a:highlight>
              </a:rPr>
              <a:t>(TotalGHGEmissions)</a:t>
            </a:r>
            <a:endParaRPr sz="2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410100" y="1595775"/>
            <a:ext cx="6321600" cy="333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  <a:highlight>
                  <a:schemeClr val="dk1"/>
                </a:highlight>
              </a:rPr>
              <a:t>Boucle d’évaluation afin d’évaluer le score R² de 12 modèles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600">
                <a:solidFill>
                  <a:schemeClr val="lt1"/>
                </a:solidFill>
                <a:highlight>
                  <a:schemeClr val="dk1"/>
                </a:highlight>
              </a:rPr>
              <a:t>On sélectionne 4 modèles :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>
                <a:solidFill>
                  <a:schemeClr val="lt1"/>
                </a:solidFill>
                <a:highlight>
                  <a:schemeClr val="dk1"/>
                </a:highlight>
              </a:rPr>
              <a:t>XGBoost (R² : 0.83, RMSE : 0.25)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>
                <a:solidFill>
                  <a:schemeClr val="lt1"/>
                </a:solidFill>
                <a:highlight>
                  <a:schemeClr val="dk1"/>
                </a:highlight>
              </a:rPr>
              <a:t>RandomForest (R² : 0.84, RMSE : 0.24)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>
                <a:solidFill>
                  <a:schemeClr val="lt1"/>
                </a:solidFill>
                <a:highlight>
                  <a:schemeClr val="dk1"/>
                </a:highlight>
              </a:rPr>
              <a:t>GradientBoosting (R² : 0.86, RMSE : 0.23)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>
                <a:solidFill>
                  <a:schemeClr val="lt1"/>
                </a:solidFill>
                <a:highlight>
                  <a:schemeClr val="dk1"/>
                </a:highlight>
              </a:rPr>
              <a:t>SVR (R² : 0.83, RMSE : 0.25)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fr" sz="1500">
                <a:solidFill>
                  <a:schemeClr val="lt1"/>
                </a:solidFill>
                <a:highlight>
                  <a:schemeClr val="dk1"/>
                </a:highlight>
              </a:rPr>
              <a:t>Pour comparaison, DummyRegressor (R² : 0, RMSE : 0.62)</a:t>
            </a:r>
            <a:endParaRPr sz="2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772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Optimisation des modèles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0" y="10131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{B125E64D-39B4-4755-ACB2-10120A45C123}</a:tableStyleId>
              </a:tblPr>
              <a:tblGrid>
                <a:gridCol w="1245550"/>
                <a:gridCol w="1381025"/>
                <a:gridCol w="547575"/>
                <a:gridCol w="567700"/>
              </a:tblGrid>
              <a:tr h="22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Hyperparamètre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R²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RMSE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/>
                        <a:t>XGB</a:t>
                      </a:r>
                      <a:endParaRPr i="1"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max_depth : 4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n_estimators: 100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learning_rate: 1e-1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colsample_bytree: 0.7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subsample : 0.6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0.87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0.23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16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/>
                        <a:t>Gradient Boosting</a:t>
                      </a:r>
                      <a:endParaRPr i="1"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loss : ‘squared_error'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learning_rate : 1e-1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max_depth : 3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n_estimators : 100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criterion : 'friedman_mse'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0.86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0.23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/>
                        <a:t>Random Forest</a:t>
                      </a:r>
                      <a:endParaRPr i="1"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>
                          <a:solidFill>
                            <a:schemeClr val="dk2"/>
                          </a:solidFill>
                        </a:rPr>
                        <a:t>n_estimators : [2000]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>
                          <a:solidFill>
                            <a:schemeClr val="dk2"/>
                          </a:solidFill>
                        </a:rPr>
                        <a:t>max_depth : [40]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>
                          <a:solidFill>
                            <a:schemeClr val="dk2"/>
                          </a:solidFill>
                        </a:rPr>
                        <a:t>min_samples_leaf : [1]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>
                          <a:solidFill>
                            <a:schemeClr val="dk2"/>
                          </a:solidFill>
                        </a:rPr>
                        <a:t>max_features : ['auto']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>
                          <a:solidFill>
                            <a:schemeClr val="dk2"/>
                          </a:solidFill>
                        </a:rPr>
                        <a:t>min_samples_split : [3]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0.85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0.24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SVR</a:t>
                      </a:r>
                      <a:endParaRPr i="1"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/>
                        <a:t>kernel : ['rbf']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/>
                        <a:t>gamma : ['auto']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/>
                        <a:t>tol : [1e-3]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/>
                        <a:t>C : [9]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/>
                        <a:t>epsilon : [1e-1]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0.84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0.25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175" y="1446412"/>
            <a:ext cx="5228524" cy="3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4572000" y="925175"/>
            <a:ext cx="1059000" cy="4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5786450" y="832025"/>
            <a:ext cx="30459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Utilisation de RandomizedSearchCV et de GridSearchCV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Learning Curve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5" y="1356650"/>
            <a:ext cx="4487526" cy="3039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525" y="1382737"/>
            <a:ext cx="4410476" cy="29873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Learning Curve (2)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9201"/>
            <a:ext cx="4440300" cy="302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700" y="1399200"/>
            <a:ext cx="4440300" cy="302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Features Importances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4125"/>
            <a:ext cx="4443349" cy="3026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567" y="1364125"/>
            <a:ext cx="4460433" cy="3026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Features Importances (2)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0875"/>
            <a:ext cx="4455841" cy="29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850" y="1720675"/>
            <a:ext cx="4688150" cy="25296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Intérêt de l’ENERGY STAR Score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99" name="Google Shape;199;p28"/>
          <p:cNvGraphicFramePr/>
          <p:nvPr/>
        </p:nvGraphicFramePr>
        <p:xfrm>
          <a:off x="331325" y="1332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{B125E64D-39B4-4755-ACB2-10120A45C123}</a:tableStyleId>
              </a:tblPr>
              <a:tblGrid>
                <a:gridCol w="2413000"/>
                <a:gridCol w="2413000"/>
                <a:gridCol w="2413000"/>
              </a:tblGrid>
              <a:tr h="4129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Evolution des scores R²/RMSE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</a:tr>
              <a:tr h="4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R²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RMSE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XGB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-0.04 (-4.5%)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+0.03 (+13%)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Random Forest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-0.03 (-3.5%)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+0.03 (+12.5%)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Gradient Boosting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-0.04 (-4.7%)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+0.03 (+13%)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SVR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-0.04 (-4.8%)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+0.03 (+12%)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28"/>
          <p:cNvSpPr txBox="1"/>
          <p:nvPr/>
        </p:nvSpPr>
        <p:spPr>
          <a:xfrm>
            <a:off x="320525" y="3757000"/>
            <a:ext cx="72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529500" y="4225100"/>
            <a:ext cx="1159800" cy="5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2080075" y="4253900"/>
            <a:ext cx="41727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Ces différences sont significatives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Sélection du meilleur modèle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685925" y="1372275"/>
            <a:ext cx="63216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XGB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 Variables </a:t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4572000" y="1229888"/>
            <a:ext cx="13269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² : 0.87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RMSE : 0.23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5083875" y="2236300"/>
            <a:ext cx="3444000" cy="16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Gas, Steam, PropertyGFATotal, PropertyGFABuilding(s), PrimatyPropertyType, LargestProprtyUseTypeGFA, BuildingType, Electricity, LargestPropertyUseType, ENERGYSTARScore,  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3885300" y="1372275"/>
            <a:ext cx="578100" cy="4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4380400" y="2460800"/>
            <a:ext cx="578100" cy="4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Modélisation de SiteEnergyUse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424900" y="1170325"/>
            <a:ext cx="6604500" cy="282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fr" sz="1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Boucle d’évaluation afin d’évaluer le score R² de 12 modèles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fr" sz="1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On sélectionne 4 modèles :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XGBoost (R² : 0.877, RMSE : 0.23)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RandomForest (R² : 0.81, RMSE : 0.27)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GradientBoosting (R² : 0.85, RMSE : 0.25)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Bagging (R² : 0.79, RMSE : 0.25)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fr" sz="15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Pour comparaison, DummyRegressor (R² : 0, RMSE : 0.63)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772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Optimisation des modèles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27" name="Google Shape;227;p31"/>
          <p:cNvGraphicFramePr/>
          <p:nvPr/>
        </p:nvGraphicFramePr>
        <p:xfrm>
          <a:off x="0" y="832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{B125E64D-39B4-4755-ACB2-10120A45C123}</a:tableStyleId>
              </a:tblPr>
              <a:tblGrid>
                <a:gridCol w="1245550"/>
                <a:gridCol w="1381025"/>
                <a:gridCol w="547575"/>
                <a:gridCol w="567700"/>
              </a:tblGrid>
              <a:tr h="21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Hyperparamètre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R²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RMSE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85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/>
                        <a:t>XGB</a:t>
                      </a:r>
                      <a:endParaRPr i="1"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max_depth : 10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n_estimators: 170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learning_rate: 0.07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colsample_bytree: 1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subsample : 0.2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0.89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0.21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38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/>
                        <a:t>Gradient Boosting</a:t>
                      </a:r>
                      <a:endParaRPr i="1"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loss : ‘squared_error'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learning_rate : 1e-1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max_depth : 3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n_estimators : 100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criterion : 'friedman_mse'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0.85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0.25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76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/>
                        <a:t>Random Forest</a:t>
                      </a:r>
                      <a:endParaRPr i="1"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2"/>
                          </a:solidFill>
                        </a:rPr>
                        <a:t>n_estimators : [1000]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2"/>
                          </a:solidFill>
                        </a:rPr>
                        <a:t>max_depth : [None]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2"/>
                          </a:solidFill>
                        </a:rPr>
                        <a:t>min_samples_leaf : [1]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2"/>
                          </a:solidFill>
                        </a:rPr>
                        <a:t>max_features : ['auto']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2"/>
                          </a:solidFill>
                        </a:rPr>
                        <a:t>min_samples_split : [5]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0.84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0.26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80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Bagging</a:t>
                      </a:r>
                      <a:endParaRPr i="1"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base_estimator</a:t>
                      </a:r>
                      <a:r>
                        <a:rPr lang="fr" sz="900"/>
                        <a:t> : [None]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n_estimators : [100]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max_samples : [0.75]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max_features : [0.85]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0.82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0.27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850" y="1447625"/>
            <a:ext cx="5097351" cy="360815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5786450" y="832025"/>
            <a:ext cx="30459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Utilisation de RandomizedSearchCV et de GridSearchCV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4332475" y="867588"/>
            <a:ext cx="1059000" cy="4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Ville de Seattle veut atteindre l’objectif de ville neutre 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Intérêt pour la consommation des bâtiments </a:t>
            </a:r>
            <a:r>
              <a:rPr lang="fr" sz="1500" u="sng"/>
              <a:t>non destinés </a:t>
            </a:r>
            <a:r>
              <a:rPr lang="fr" sz="1500"/>
              <a:t>à  l’habitation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Fichier .csv de l’analyse comparative énergétique des bâtiments (2016) 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Prédire les émissions de Co2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Prédire la consommation totale d’énergie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Evaluer l’intérêt de l’ENERGY STAR Score 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44050"/>
            <a:ext cx="2400550" cy="10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2573850" y="399250"/>
            <a:ext cx="3996300" cy="63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Learning Curve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4037"/>
            <a:ext cx="4487526" cy="3039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475" y="1344036"/>
            <a:ext cx="4487526" cy="30395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2233350" y="487225"/>
            <a:ext cx="4677300" cy="63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Learning Curve (2)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9201"/>
            <a:ext cx="4440300" cy="302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800" y="1427450"/>
            <a:ext cx="4398900" cy="30004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Features Importances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4125"/>
            <a:ext cx="4443349" cy="3026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567" y="1364125"/>
            <a:ext cx="4460433" cy="3026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Features Importances (2)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0875"/>
            <a:ext cx="4455841" cy="29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850" y="1720675"/>
            <a:ext cx="4688150" cy="25296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Sélection du meilleur modèle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2410100" y="1297050"/>
            <a:ext cx="63216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>
                <a:highlight>
                  <a:schemeClr val="lt1"/>
                </a:highlight>
              </a:rPr>
              <a:t>XGB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>
                <a:highlight>
                  <a:schemeClr val="lt1"/>
                </a:highlight>
              </a:rPr>
              <a:t> Variables</a:t>
            </a:r>
            <a:r>
              <a:rPr lang="fr"/>
              <a:t> </a:t>
            </a: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4572000" y="1229888"/>
            <a:ext cx="13269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R² : 0.89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RMSE : 0.21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5083875" y="2236300"/>
            <a:ext cx="3444000" cy="16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Gas, Steam, PropertyGFATotal, PropertyGFABuilding(s), PrimatyPropertyType, LargestProprtyUseTypeGFA, BuildingType, Electricity, LargestPropertyUseType, ENERGYSTARScore,  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3610800" y="1337150"/>
            <a:ext cx="802500" cy="4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4104825" y="2371200"/>
            <a:ext cx="802500" cy="4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1051050" y="1339450"/>
            <a:ext cx="21384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Meilleur modèle</a:t>
            </a:r>
            <a:r>
              <a:rPr lang="f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5937750" y="1339450"/>
            <a:ext cx="18783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XGBRegressor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3958500" y="1283200"/>
            <a:ext cx="12102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865950" y="3439050"/>
            <a:ext cx="25086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ENERGYSTARScore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3958500" y="3382800"/>
            <a:ext cx="12102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 txBox="1"/>
          <p:nvPr/>
        </p:nvSpPr>
        <p:spPr>
          <a:xfrm>
            <a:off x="5641200" y="3223650"/>
            <a:ext cx="3210600" cy="9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Score R² :  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-"/>
            </a:pPr>
            <a:r>
              <a:rPr lang="f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-4.5% (TotalGHGEmissions)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-"/>
            </a:pPr>
            <a:r>
              <a:rPr lang="f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-15% (SiteEnergyUse)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3502800" y="2389250"/>
            <a:ext cx="21384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Plus de données !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Présentation du jeu de donnée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400250" y="1416325"/>
            <a:ext cx="6321600" cy="317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highlight>
                  <a:schemeClr val="dk1"/>
                </a:highlight>
              </a:rPr>
              <a:t>‘</a:t>
            </a:r>
            <a:r>
              <a:rPr lang="fr">
                <a:solidFill>
                  <a:schemeClr val="lt1"/>
                </a:solidFill>
                <a:highlight>
                  <a:schemeClr val="dk1"/>
                </a:highlight>
              </a:rPr>
              <a:t>2016_Building_Energy_Benchmarking.csv’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fr" sz="1500">
                <a:solidFill>
                  <a:schemeClr val="lt1"/>
                </a:solidFill>
                <a:highlight>
                  <a:schemeClr val="dk1"/>
                </a:highlight>
              </a:rPr>
              <a:t>3376 lignes, 46 colonnes</a:t>
            </a:r>
            <a:endParaRPr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fr" sz="1500">
                <a:solidFill>
                  <a:schemeClr val="lt1"/>
                </a:solidFill>
                <a:highlight>
                  <a:schemeClr val="dk1"/>
                </a:highlight>
              </a:rPr>
              <a:t>Variables géographiques (City, Zipcode,  Latitude, Longitude…)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fr" sz="1500">
                <a:solidFill>
                  <a:schemeClr val="lt1"/>
                </a:solidFill>
                <a:highlight>
                  <a:schemeClr val="dk1"/>
                </a:highlight>
              </a:rPr>
              <a:t>Variables structurelles (</a:t>
            </a:r>
            <a:r>
              <a:rPr lang="fr" sz="150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BuildingType, NumberofFloors, NumberofBuildings, PropertyGFATotal…)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Variables de consommation/émission 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0 doublon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Environ 12% de valeurs NaN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Nettoyage de données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410100" y="1416325"/>
            <a:ext cx="6321600" cy="318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fr" sz="1500">
                <a:solidFill>
                  <a:schemeClr val="lt1"/>
                </a:solidFill>
              </a:rPr>
              <a:t>Valeurs aberrantes : </a:t>
            </a:r>
            <a:endParaRPr sz="15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fr" sz="1300">
                <a:solidFill>
                  <a:schemeClr val="lt1"/>
                </a:solidFill>
              </a:rPr>
              <a:t>Traitement des valeurs négatives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fr" sz="1300">
                <a:solidFill>
                  <a:schemeClr val="lt1"/>
                </a:solidFill>
              </a:rPr>
              <a:t>Nombre d’étages (0 et 99)</a:t>
            </a:r>
            <a:endParaRPr sz="13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fr" sz="1500">
                <a:solidFill>
                  <a:schemeClr val="lt1"/>
                </a:solidFill>
              </a:rPr>
              <a:t>Remplissage des valeurs NaN de :</a:t>
            </a:r>
            <a:endParaRPr sz="15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fr" sz="1300">
                <a:solidFill>
                  <a:schemeClr val="lt1"/>
                </a:solidFill>
              </a:rPr>
              <a:t>LargestPropertyUseTypeGFA par les valeurs de PropertyGFATotal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fr" sz="1300">
                <a:solidFill>
                  <a:schemeClr val="lt1"/>
                </a:solidFill>
              </a:rPr>
              <a:t>LargestPropertyUseType par les valeurs de PrimaryPropertyType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fr" sz="1300">
                <a:solidFill>
                  <a:schemeClr val="lt1"/>
                </a:solidFill>
              </a:rPr>
              <a:t>SecondLargestPropertyUseType par None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fr" sz="1300">
                <a:solidFill>
                  <a:schemeClr val="lt1"/>
                </a:solidFill>
              </a:rPr>
              <a:t>ThirdLargestPropertyUseType par None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fr" sz="1300">
                <a:solidFill>
                  <a:schemeClr val="lt1"/>
                </a:solidFill>
              </a:rPr>
              <a:t>SecondLargestPropertyUseTypeGFA par 0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fr" sz="1300">
                <a:solidFill>
                  <a:schemeClr val="lt1"/>
                </a:solidFill>
              </a:rPr>
              <a:t>ThirdLargestPropertyUseTypeGFA par 0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Nettoyage de données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410100" y="1483425"/>
            <a:ext cx="6321600" cy="311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Cleaning de la variable Neighborhood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Utilisation du KNN Imputer afin de remplir les valeurs restantes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Choix de garder les bâtiments destinés à l’habitation (Sinon le modèle sous performe avec un data frame divisé par 2 !)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Feature Engineering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Création de la variable Âge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>
                <a:solidFill>
                  <a:schemeClr val="lt1"/>
                </a:solidFill>
              </a:rPr>
              <a:t>Age = 2023 - date de création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Création de la variable NumberOfPropertyUse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>
                <a:solidFill>
                  <a:schemeClr val="lt1"/>
                </a:solidFill>
              </a:rPr>
              <a:t>Indique le nombre d’activité de la propriété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Création des variables Steam, Electricity et Gas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>
                <a:solidFill>
                  <a:schemeClr val="lt1"/>
                </a:solidFill>
              </a:rPr>
              <a:t>Indique si la propriété utilise ces énergies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Sélection de variable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lt1"/>
                </a:solidFill>
                <a:highlight>
                  <a:schemeClr val="dk1"/>
                </a:highlight>
              </a:rPr>
              <a:t>Variables catégorielles</a:t>
            </a:r>
            <a:endParaRPr sz="1600" u="sng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Neighborhood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LargestPropertyUseType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SecondLargestPropertyUseType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ThirdLargestPropertyUseType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PrimaryPropertyType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BuildingType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Steam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Electricity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Gas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lt1"/>
                </a:solidFill>
              </a:rPr>
              <a:t>Variables numériques</a:t>
            </a:r>
            <a:endParaRPr sz="1600" u="sng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NumberofFloors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PropertyGFATotal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PropertyGFAParking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PropertyGFABuilding(s)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LargestPropertyUseTypeGFA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SecondLargestPropertyUseTypeGFA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ThirdLargestPropertyUseTypeGFA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ENERGYSTARScore 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Age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" sz="1100">
                <a:solidFill>
                  <a:schemeClr val="lt1"/>
                </a:solidFill>
              </a:rPr>
              <a:t>NumberOfPropertyUse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Pre-Processing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400262" y="1595776"/>
            <a:ext cx="6321600" cy="3002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/>
              <a:t>Variable y</a:t>
            </a:r>
            <a:r>
              <a:rPr lang="fr"/>
              <a:t> 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575" y="2801013"/>
            <a:ext cx="2378625" cy="1608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600" y="2737426"/>
            <a:ext cx="2378625" cy="17358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0"/>
          <p:cNvSpPr txBox="1"/>
          <p:nvPr/>
        </p:nvSpPr>
        <p:spPr>
          <a:xfrm>
            <a:off x="4786138" y="2107975"/>
            <a:ext cx="1535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Passage au log10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5269988" y="3480425"/>
            <a:ext cx="601800" cy="4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858700" y="3004600"/>
            <a:ext cx="1424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Transformation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Pre-Processing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410113" y="1416875"/>
            <a:ext cx="6321600" cy="141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Utilisation de </a:t>
            </a:r>
            <a:r>
              <a:rPr lang="fr">
                <a:solidFill>
                  <a:schemeClr val="lt1"/>
                </a:solidFill>
              </a:rPr>
              <a:t>train_test_split afin de créer un échantillon </a:t>
            </a:r>
            <a:r>
              <a:rPr lang="fr">
                <a:solidFill>
                  <a:schemeClr val="lt1"/>
                </a:solidFill>
              </a:rPr>
              <a:t>d'entraînement</a:t>
            </a:r>
            <a:r>
              <a:rPr lang="fr">
                <a:solidFill>
                  <a:schemeClr val="lt1"/>
                </a:solidFill>
              </a:rPr>
              <a:t> et de test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On prends 10% pour le test size afin de maximiser la phase </a:t>
            </a:r>
            <a:r>
              <a:rPr lang="fr">
                <a:solidFill>
                  <a:schemeClr val="lt1"/>
                </a:solidFill>
              </a:rPr>
              <a:t>d'entraînement</a:t>
            </a:r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2569875" y="3038100"/>
            <a:ext cx="1550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StandardScaler()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463000" y="3038100"/>
            <a:ext cx="19308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numériques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595825" y="4128413"/>
            <a:ext cx="14985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TargetEncoder()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463000" y="4128425"/>
            <a:ext cx="20052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catégorielles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4967163" y="3038100"/>
            <a:ext cx="802500" cy="4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4668825" y="3583488"/>
            <a:ext cx="13992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Transformation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967163" y="4128000"/>
            <a:ext cx="802500" cy="4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