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BAAA71-B587-45C3-B12A-A4CB8CAF5DA7}">
  <a:tblStyle styleId="{CCBAAA71-B587-45C3-B12A-A4CB8CAF5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0cfd9165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0cfd9165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0cfd9165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0cfd9165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0cfd9165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0cfd9165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0cfd9165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0cfd9165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0cfd9165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0cfd9165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0cfd9165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0cfd9165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0cfd9165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0cfd9165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0cfd9165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0cfd9165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0cfd9165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0cfd9165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0cfd9165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0cfd9165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0cfd9165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0cfd9165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0cfd9165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0cfd9165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0cfd9165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0cfd9165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0cfd9165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0cfd9165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0cfd9165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0cfd9165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0cfd9165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0cfd9165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0cfd9165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0cfd9165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0cfd9165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0cfd9165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400">
                <a:solidFill>
                  <a:srgbClr val="271A38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Segmentez des clients d'un site e-commerce</a:t>
            </a:r>
            <a:endParaRPr b="1" sz="3400">
              <a:solidFill>
                <a:srgbClr val="271A38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CAH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375650"/>
            <a:ext cx="4820974" cy="36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5082763" y="4035400"/>
            <a:ext cx="3301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Echantillon de 20% du dataframe initial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DBScan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125" y="274863"/>
            <a:ext cx="4654476" cy="35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5118000" y="4059875"/>
            <a:ext cx="3308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Echantillon de 20% du dataframe initial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Cardinalité 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839913"/>
            <a:ext cx="4820975" cy="3463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Magnitude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829775"/>
            <a:ext cx="4820976" cy="348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Moyenne des clusters pour chaque variable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4537863" y="2522763"/>
            <a:ext cx="989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Cluster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4577625" y="2991375"/>
            <a:ext cx="910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Cluster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4525250" y="3457500"/>
            <a:ext cx="9981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Cluster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4559625" y="3924863"/>
            <a:ext cx="946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Cluster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4537875" y="4392250"/>
            <a:ext cx="989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Cluster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7177150" y="2510488"/>
            <a:ext cx="1480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Petite dépense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6891925" y="2968150"/>
            <a:ext cx="2044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Proche du vendeur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7357825" y="3425800"/>
            <a:ext cx="1112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Satisfait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7339600" y="3860200"/>
            <a:ext cx="11559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Dépensier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7213225" y="4294600"/>
            <a:ext cx="1401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Insatisfait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6119650" y="2650475"/>
            <a:ext cx="672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6119650" y="3073288"/>
            <a:ext cx="672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6119650" y="3545925"/>
            <a:ext cx="672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6125800" y="3976975"/>
            <a:ext cx="672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6119650" y="4408025"/>
            <a:ext cx="672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100" y="108325"/>
            <a:ext cx="4692409" cy="2205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Observation géographique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100" y="33275"/>
            <a:ext cx="4800001" cy="363221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4384975" y="3807050"/>
            <a:ext cx="475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Hétérogénéité géographique entre les clients éloignés et proches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L’activité se situe autour de Rio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Contrat de maintenance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659125" y="1651950"/>
            <a:ext cx="4166400" cy="183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Procédure :</a:t>
            </a:r>
            <a:endParaRPr sz="1400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On se fixe comme p</a:t>
            </a:r>
            <a:r>
              <a:rPr lang="fr"/>
              <a:t>ériode</a:t>
            </a:r>
            <a:r>
              <a:rPr lang="fr"/>
              <a:t> T = 1 ans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On veut observer l’évolution de l’ARI Score au cours du temps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Lorsque l’ARI Score descends en dessous du seuil, il faut faire une maintenance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Seuil = 0.8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425" y="152400"/>
            <a:ext cx="68411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425" y="152400"/>
            <a:ext cx="68411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93" name="Google Shape;193;p31"/>
          <p:cNvSpPr txBox="1"/>
          <p:nvPr/>
        </p:nvSpPr>
        <p:spPr>
          <a:xfrm>
            <a:off x="520125" y="1495375"/>
            <a:ext cx="7671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fr" sz="1500">
                <a:latin typeface="Roboto"/>
                <a:ea typeface="Roboto"/>
                <a:cs typeface="Roboto"/>
                <a:sym typeface="Roboto"/>
              </a:rPr>
              <a:t>Segmentation à 5 clusters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fr" sz="1500">
                <a:latin typeface="Roboto"/>
                <a:ea typeface="Roboto"/>
                <a:cs typeface="Roboto"/>
                <a:sym typeface="Roboto"/>
              </a:rPr>
              <a:t>Les petites dépenses, les clients proches, les satisfaits, les dépensiers et les insatisfaits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fr" sz="1500">
                <a:latin typeface="Roboto"/>
                <a:ea typeface="Roboto"/>
                <a:cs typeface="Roboto"/>
                <a:sym typeface="Roboto"/>
              </a:rPr>
              <a:t>Le clustering est très équilibré sur l’ensemble des catégories (sauf pour les dépensiers)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fr" sz="1500">
                <a:latin typeface="Roboto"/>
                <a:ea typeface="Roboto"/>
                <a:cs typeface="Roboto"/>
                <a:sym typeface="Roboto"/>
              </a:rPr>
              <a:t>Maintenance à réaliser tous les 85 jours </a:t>
            </a:r>
            <a:r>
              <a:rPr lang="fr" sz="1500" u="sng">
                <a:latin typeface="Roboto"/>
                <a:ea typeface="Roboto"/>
                <a:cs typeface="Roboto"/>
                <a:sym typeface="Roboto"/>
              </a:rPr>
              <a:t>maximum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Olist : Solution de vente sur les marketplaces en ligne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Comprendre les différents types d’utilisateurs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Segmenter les clients dans l’objectif de produire des campagnes de communication ciblées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Proposer un contrat de maintenance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données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9 fichiers .csv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Environ 100 000 observations / fichier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Caractéristique clients, vendeurs, commandes, produits, géolocalisation, paiement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96096 clients comptés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/>
              <a:t>Feature Engineering</a:t>
            </a:r>
            <a:endParaRPr sz="27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2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fr"/>
              <a:t>Recense</a:t>
            </a:r>
            <a:r>
              <a:rPr lang="fr"/>
              <a:t> : Nombre de jours passé depuis le dernier achat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fr"/>
              <a:t>Montant</a:t>
            </a:r>
            <a:r>
              <a:rPr lang="fr"/>
              <a:t> : Montant total d’achat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fr"/>
              <a:t>Frequence</a:t>
            </a:r>
            <a:r>
              <a:rPr lang="fr"/>
              <a:t> : Fréquence d’achat sur le 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fr"/>
              <a:t>R</a:t>
            </a:r>
            <a:r>
              <a:rPr i="1" lang="fr"/>
              <a:t>eview_score_mean</a:t>
            </a:r>
            <a:r>
              <a:rPr lang="fr"/>
              <a:t> : Note moyenne attribué par les clients sur le site Olist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fr"/>
              <a:t>Waiting</a:t>
            </a:r>
            <a:r>
              <a:rPr lang="fr"/>
              <a:t> : Nombre de jours passé entre la date d’achat et la date de livraison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fr"/>
              <a:t>Waiting_2</a:t>
            </a:r>
            <a:r>
              <a:rPr lang="fr"/>
              <a:t> : Nombre de jours passé entre la date d’achat et la date prévue de livraison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fr"/>
              <a:t>Coordinates</a:t>
            </a:r>
            <a:r>
              <a:rPr lang="fr"/>
              <a:t> : Coordonnées clients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fr"/>
              <a:t>Freight_by_price</a:t>
            </a:r>
            <a:r>
              <a:rPr lang="fr"/>
              <a:t> : Rapport entre le prix du frêt et le prix d’achat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fr"/>
              <a:t>Payment_type </a:t>
            </a:r>
            <a:r>
              <a:rPr lang="fr"/>
              <a:t>: Différents types de paiement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fr"/>
              <a:t>Dist_bet_cust_n_sell </a:t>
            </a:r>
            <a:r>
              <a:rPr lang="fr"/>
              <a:t>: Distance entre les clients et leurs vendeurs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i="1" lang="fr"/>
              <a:t>Mean_item_per_order</a:t>
            </a:r>
            <a:r>
              <a:rPr lang="fr"/>
              <a:t> : Nombre moyen de produits sélectionnés par commande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Multivariée 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11725" y="1408700"/>
            <a:ext cx="38433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 sz="1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Variables concernées</a:t>
            </a:r>
            <a:r>
              <a:rPr i="1" lang="f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f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f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Temps d’attentes, Distance entre clients et vendeurs, Rapport frêt par prix, Nombre de jours passés depuis le dernier achat,  Paiement total, Nombre moyen de produits sélectionné par commande, Note moyenne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875" y="151675"/>
            <a:ext cx="4014650" cy="36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572800" y="3807050"/>
            <a:ext cx="4449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1er axe principal : Investissement des clients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2ème axe principal : Qualité de livraison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Projection des individus</a:t>
            </a:r>
            <a:endParaRPr sz="2600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572000" y="3795250"/>
            <a:ext cx="43776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300"/>
              <a:buAutoNum type="arabicPeriod"/>
            </a:pPr>
            <a:r>
              <a:rPr lang="fr">
                <a:solidFill>
                  <a:srgbClr val="CC0000"/>
                </a:solidFill>
              </a:rPr>
              <a:t>Individus les plus </a:t>
            </a:r>
            <a:r>
              <a:rPr lang="fr">
                <a:solidFill>
                  <a:srgbClr val="CC0000"/>
                </a:solidFill>
              </a:rPr>
              <a:t>investis</a:t>
            </a:r>
            <a:endParaRPr>
              <a:solidFill>
                <a:srgbClr val="6AA84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00"/>
              <a:buAutoNum type="arabicPeriod"/>
            </a:pPr>
            <a:r>
              <a:rPr lang="fr">
                <a:solidFill>
                  <a:srgbClr val="6AA84F"/>
                </a:solidFill>
              </a:rPr>
              <a:t>Individus ayant eut les moins bons services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150" y="44050"/>
            <a:ext cx="4259449" cy="349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Pre-Processing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10900" y="922250"/>
            <a:ext cx="4339800" cy="3383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Procédure :</a:t>
            </a:r>
            <a:endParaRPr sz="17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Transformation des variables par 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le logarithme log(x)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la racine carrée x**(½)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l’inverse 1/x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boxcox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300"/>
              <a:t>yeojohnson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Evaluation de l’asymétrie et de l’aplatissement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Comparaison avec l’asymétrie et l’aplatissement sans transformation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Sélection de la meilleure transformation</a:t>
            </a:r>
            <a:endParaRPr sz="1500"/>
          </a:p>
        </p:txBody>
      </p:sp>
      <p:sp>
        <p:nvSpPr>
          <p:cNvPr id="105" name="Google Shape;105;p19"/>
          <p:cNvSpPr txBox="1"/>
          <p:nvPr/>
        </p:nvSpPr>
        <p:spPr>
          <a:xfrm>
            <a:off x="311725" y="1300325"/>
            <a:ext cx="370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Objectif : Réduire l’asymétrie et l’aplatissement des variables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 du Pre-Processing</a:t>
            </a:r>
            <a:endParaRPr/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227125" y="130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{CCBAAA71-B587-45C3-B12A-A4CB8CAF5DA7}</a:tableStyleId>
              </a:tblPr>
              <a:tblGrid>
                <a:gridCol w="1434200"/>
                <a:gridCol w="1434200"/>
                <a:gridCol w="1434200"/>
                <a:gridCol w="1434200"/>
                <a:gridCol w="1434200"/>
                <a:gridCol w="1434200"/>
              </a:tblGrid>
              <a:tr h="2780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EFEFEF"/>
                          </a:solidFill>
                        </a:rPr>
                        <a:t>Skewness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EFEFEF"/>
                          </a:solidFill>
                        </a:rPr>
                        <a:t>Kurtosis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 hMerge="1"/>
              </a:tr>
              <a:tr h="42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F3F3F3"/>
                          </a:solidFill>
                        </a:rPr>
                        <a:t>Nom des variables</a:t>
                      </a:r>
                      <a:endParaRPr sz="13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rgbClr val="F3F3F3"/>
                          </a:solidFill>
                        </a:rPr>
                        <a:t>Transformation choisit</a:t>
                      </a:r>
                      <a:endParaRPr sz="13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Avant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Après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Avant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Après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days_of_waiting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yeojohnson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3.8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-0.001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39.7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0.09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7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review_score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boxcox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-1.5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-0.8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0.9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-0.86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freight_by_price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yeojohnson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10.5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0.16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509.7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-0.67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42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distance_bet_cust_n_sell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yeojohnson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1.6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-0.01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2.9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-0.56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7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last_purchase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boxcox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0.45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-0.15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-0.6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-0.76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number_orders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yeojohnson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11.7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409.4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0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7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payment_total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boxcox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9.2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0.006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242.4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/>
                        <a:t>0.006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Sélections du nombre de cluster 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On veut observe le score silhouette pour k nombre de clusters en utilisant le K-Means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" sz="1500"/>
              <a:t>Silhouette score 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clusters : 0.29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 clusters : 0.30</a:t>
            </a:r>
            <a:r>
              <a:rPr lang="fr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 clusters : 0.296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 clusters : 0.299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 clusters : 0.2114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 clusters : 0.22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Char char="-"/>
            </a:pPr>
            <a:r>
              <a:rPr lang="fr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sélectionne 5 clusters (Plus grande segmentation avec un des scores silhouette les plus élevé)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