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4807403" r:id="rId2"/>
    <p:sldId id="1059" r:id="rId3"/>
    <p:sldId id="2134807412" r:id="rId4"/>
    <p:sldId id="2134807404" r:id="rId5"/>
    <p:sldId id="2134807399" r:id="rId6"/>
    <p:sldId id="2134807401" r:id="rId7"/>
    <p:sldId id="2134807402" r:id="rId8"/>
    <p:sldId id="2134807406" r:id="rId9"/>
    <p:sldId id="1082" r:id="rId10"/>
    <p:sldId id="2134807396" r:id="rId11"/>
    <p:sldId id="2134807397" r:id="rId12"/>
    <p:sldId id="2134807407" r:id="rId13"/>
    <p:sldId id="2134807409" r:id="rId14"/>
    <p:sldId id="2134807410" r:id="rId15"/>
    <p:sldId id="2134807411" r:id="rId16"/>
    <p:sldId id="21348074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00000"/>
    <a:srgbClr val="960000"/>
    <a:srgbClr val="640000"/>
    <a:srgbClr val="FE0000"/>
    <a:srgbClr val="CC1719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54716-A677-4A37-A8C0-18C1EFCCCAD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6C8C23-362E-47E4-AAF5-EB9D76FB65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b="1" dirty="0">
              <a:solidFill>
                <a:schemeClr val="bg1"/>
              </a:solidFill>
            </a:rPr>
            <a:t>Validate Data for</a:t>
          </a:r>
          <a:endParaRPr lang="en-US" sz="1600" dirty="0"/>
        </a:p>
      </dgm:t>
    </dgm:pt>
    <dgm:pt modelId="{F45240F6-199E-493B-8CD2-8469248BC3E4}" type="parTrans" cxnId="{2F5BD608-EB07-415E-8997-10A488AABBFD}">
      <dgm:prSet/>
      <dgm:spPr/>
      <dgm:t>
        <a:bodyPr/>
        <a:lstStyle/>
        <a:p>
          <a:endParaRPr lang="en-US"/>
        </a:p>
      </dgm:t>
    </dgm:pt>
    <dgm:pt modelId="{CF291E62-BB68-4A1D-8B2B-B93989947051}" type="sibTrans" cxnId="{2F5BD608-EB07-415E-8997-10A488AABBFD}">
      <dgm:prSet/>
      <dgm:spPr/>
      <dgm:t>
        <a:bodyPr/>
        <a:lstStyle/>
        <a:p>
          <a:endParaRPr lang="en-US"/>
        </a:p>
      </dgm:t>
    </dgm:pt>
    <dgm:pt modelId="{4F4BE77C-AE89-4C59-96A9-3756D85313F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dirty="0"/>
            <a:t>Missing Values</a:t>
          </a:r>
          <a:endParaRPr lang="en-US" sz="1400" dirty="0"/>
        </a:p>
      </dgm:t>
    </dgm:pt>
    <dgm:pt modelId="{C8BE1DEC-ED05-4A95-98CE-BA567AEB8CED}" type="parTrans" cxnId="{7E8E27F3-21BD-4397-9FCC-D5C042AE2C7B}">
      <dgm:prSet/>
      <dgm:spPr/>
      <dgm:t>
        <a:bodyPr/>
        <a:lstStyle/>
        <a:p>
          <a:endParaRPr lang="en-US"/>
        </a:p>
      </dgm:t>
    </dgm:pt>
    <dgm:pt modelId="{A6C043CE-F3FD-452E-B65C-F27071BC30C7}" type="sibTrans" cxnId="{7E8E27F3-21BD-4397-9FCC-D5C042AE2C7B}">
      <dgm:prSet/>
      <dgm:spPr/>
      <dgm:t>
        <a:bodyPr/>
        <a:lstStyle/>
        <a:p>
          <a:endParaRPr lang="en-US"/>
        </a:p>
      </dgm:t>
    </dgm:pt>
    <dgm:pt modelId="{B84DBD1A-E438-4945-AEB7-85DC49FF51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Duplicate rows and redundant columns</a:t>
          </a:r>
        </a:p>
      </dgm:t>
    </dgm:pt>
    <dgm:pt modelId="{E5B96FD5-F854-40BD-8E15-3464B46D166A}" type="parTrans" cxnId="{A4D76619-8C0C-4037-A376-7B2B10ED621F}">
      <dgm:prSet/>
      <dgm:spPr/>
      <dgm:t>
        <a:bodyPr/>
        <a:lstStyle/>
        <a:p>
          <a:endParaRPr lang="en-US"/>
        </a:p>
      </dgm:t>
    </dgm:pt>
    <dgm:pt modelId="{E0266B35-6382-45ED-B0B0-FC4BF9D9B9FB}" type="sibTrans" cxnId="{A4D76619-8C0C-4037-A376-7B2B10ED621F}">
      <dgm:prSet/>
      <dgm:spPr/>
      <dgm:t>
        <a:bodyPr/>
        <a:lstStyle/>
        <a:p>
          <a:endParaRPr lang="en-US"/>
        </a:p>
      </dgm:t>
    </dgm:pt>
    <dgm:pt modelId="{4F3788F1-3E8B-436B-8DF3-1A076E628C5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Outliers and illogical entries</a:t>
          </a:r>
          <a:r>
            <a:rPr lang="en-GB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endParaRPr lang="en-US" sz="14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FFC8725-3787-428C-BC4D-5C9EB8B12C7B}" type="parTrans" cxnId="{11BDF16F-960A-4BCD-9A70-13068CC47AA6}">
      <dgm:prSet/>
      <dgm:spPr/>
      <dgm:t>
        <a:bodyPr/>
        <a:lstStyle/>
        <a:p>
          <a:endParaRPr lang="en-US"/>
        </a:p>
      </dgm:t>
    </dgm:pt>
    <dgm:pt modelId="{F354A55D-0AB8-4505-A531-722AD0842238}" type="sibTrans" cxnId="{11BDF16F-960A-4BCD-9A70-13068CC47AA6}">
      <dgm:prSet/>
      <dgm:spPr/>
      <dgm:t>
        <a:bodyPr/>
        <a:lstStyle/>
        <a:p>
          <a:endParaRPr lang="en-US"/>
        </a:p>
      </dgm:t>
    </dgm:pt>
    <dgm:pt modelId="{EC919A40-0CE3-4651-9A22-CDE94B75BA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Co- correlation of the independent variables </a:t>
          </a:r>
        </a:p>
      </dgm:t>
    </dgm:pt>
    <dgm:pt modelId="{5BECEA1D-D15C-4D1B-AB67-9C752E9C4ADC}" type="parTrans" cxnId="{F6E41F00-90F6-4B41-BCD9-F7FAA6FDE2A4}">
      <dgm:prSet/>
      <dgm:spPr/>
      <dgm:t>
        <a:bodyPr/>
        <a:lstStyle/>
        <a:p>
          <a:endParaRPr lang="en-US"/>
        </a:p>
      </dgm:t>
    </dgm:pt>
    <dgm:pt modelId="{7EB23C59-3B25-45C9-BCCC-6D261DD3E747}" type="sibTrans" cxnId="{F6E41F00-90F6-4B41-BCD9-F7FAA6FDE2A4}">
      <dgm:prSet/>
      <dgm:spPr/>
      <dgm:t>
        <a:bodyPr/>
        <a:lstStyle/>
        <a:p>
          <a:endParaRPr lang="en-US"/>
        </a:p>
      </dgm:t>
    </dgm:pt>
    <dgm:pt modelId="{E976EFA6-86EA-4E21-8847-236B053961BB}" type="pres">
      <dgm:prSet presAssocID="{EA554716-A677-4A37-A8C0-18C1EFCCCAD3}" presName="root" presStyleCnt="0">
        <dgm:presLayoutVars>
          <dgm:dir/>
          <dgm:resizeHandles val="exact"/>
        </dgm:presLayoutVars>
      </dgm:prSet>
      <dgm:spPr/>
    </dgm:pt>
    <dgm:pt modelId="{47426A8A-25DF-4658-8E95-413907D442D3}" type="pres">
      <dgm:prSet presAssocID="{C06C8C23-362E-47E4-AAF5-EB9D76FB65EF}" presName="compNode" presStyleCnt="0"/>
      <dgm:spPr/>
    </dgm:pt>
    <dgm:pt modelId="{CF27EDC1-C627-4574-8C61-456386A2DA60}" type="pres">
      <dgm:prSet presAssocID="{C06C8C23-362E-47E4-AAF5-EB9D76FB65EF}" presName="iconBgRect" presStyleLbl="bgShp" presStyleIdx="0" presStyleCnt="5" custScaleX="163934" custScaleY="123575" custLinFactNeighborX="3077" custLinFactNeighborY="4252"/>
      <dgm:spPr>
        <a:prstGeom prst="homePlate">
          <a:avLst/>
        </a:prstGeom>
        <a:solidFill>
          <a:srgbClr val="C00000"/>
        </a:solidFill>
      </dgm:spPr>
    </dgm:pt>
    <dgm:pt modelId="{D705F184-698F-4664-8624-184C7009376B}" type="pres">
      <dgm:prSet presAssocID="{C06C8C23-362E-47E4-AAF5-EB9D76FB65EF}" presName="iconRect" presStyleLbl="node1" presStyleIdx="0" presStyleCnt="5" custScaleX="9219" custLinFactX="500000" custLinFactY="-137589" custLinFactNeighborX="560268" custLinFactNeighborY="-200000"/>
      <dgm:spPr/>
    </dgm:pt>
    <dgm:pt modelId="{A2E193C6-BBBA-4D8D-999C-0C92CD2B168F}" type="pres">
      <dgm:prSet presAssocID="{C06C8C23-362E-47E4-AAF5-EB9D76FB65EF}" presName="spaceRect" presStyleCnt="0"/>
      <dgm:spPr/>
    </dgm:pt>
    <dgm:pt modelId="{ACA4313E-5BD8-4CD7-9851-3961A5E27DAB}" type="pres">
      <dgm:prSet presAssocID="{C06C8C23-362E-47E4-AAF5-EB9D76FB65EF}" presName="textRect" presStyleLbl="revTx" presStyleIdx="0" presStyleCnt="5" custScaleX="87148" custScaleY="103602" custLinFactY="-66866" custLinFactNeighborX="-3497" custLinFactNeighborY="-100000">
        <dgm:presLayoutVars>
          <dgm:chMax val="1"/>
          <dgm:chPref val="1"/>
        </dgm:presLayoutVars>
      </dgm:prSet>
      <dgm:spPr/>
    </dgm:pt>
    <dgm:pt modelId="{137FBCA1-4954-439D-8A2E-C2C101534F7C}" type="pres">
      <dgm:prSet presAssocID="{CF291E62-BB68-4A1D-8B2B-B93989947051}" presName="sibTrans" presStyleCnt="0"/>
      <dgm:spPr/>
    </dgm:pt>
    <dgm:pt modelId="{3FC6F3EA-37EC-4A95-819D-AC9DAF646D38}" type="pres">
      <dgm:prSet presAssocID="{4F4BE77C-AE89-4C59-96A9-3756D85313F3}" presName="compNode" presStyleCnt="0"/>
      <dgm:spPr/>
    </dgm:pt>
    <dgm:pt modelId="{B6BD67A6-CCEE-4F03-9BF8-B623EDED7965}" type="pres">
      <dgm:prSet presAssocID="{4F4BE77C-AE89-4C59-96A9-3756D85313F3}" presName="iconBgRect" presStyleLbl="bgShp" presStyleIdx="1" presStyleCnt="5"/>
      <dgm:spPr>
        <a:solidFill>
          <a:srgbClr val="C00000"/>
        </a:solidFill>
      </dgm:spPr>
    </dgm:pt>
    <dgm:pt modelId="{9CBDF289-3232-4F00-99C4-F287B9FEB54F}" type="pres">
      <dgm:prSet presAssocID="{4F4BE77C-AE89-4C59-96A9-3756D85313F3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FADE93CD-BEE7-46F5-BE91-D8C859837F97}" type="pres">
      <dgm:prSet presAssocID="{4F4BE77C-AE89-4C59-96A9-3756D85313F3}" presName="spaceRect" presStyleCnt="0"/>
      <dgm:spPr/>
    </dgm:pt>
    <dgm:pt modelId="{EE7530BE-4A75-422D-AFEF-82B0B14A979D}" type="pres">
      <dgm:prSet presAssocID="{4F4BE77C-AE89-4C59-96A9-3756D85313F3}" presName="textRect" presStyleLbl="revTx" presStyleIdx="1" presStyleCnt="5">
        <dgm:presLayoutVars>
          <dgm:chMax val="1"/>
          <dgm:chPref val="1"/>
        </dgm:presLayoutVars>
      </dgm:prSet>
      <dgm:spPr/>
    </dgm:pt>
    <dgm:pt modelId="{0D716787-EA94-4833-8E0A-E67A1C8AF885}" type="pres">
      <dgm:prSet presAssocID="{A6C043CE-F3FD-452E-B65C-F27071BC30C7}" presName="sibTrans" presStyleCnt="0"/>
      <dgm:spPr/>
    </dgm:pt>
    <dgm:pt modelId="{4777BADB-875D-4570-9D5D-74881A2AC45D}" type="pres">
      <dgm:prSet presAssocID="{B84DBD1A-E438-4945-AEB7-85DC49FF5156}" presName="compNode" presStyleCnt="0"/>
      <dgm:spPr/>
    </dgm:pt>
    <dgm:pt modelId="{85F2BB78-DAE0-4AF9-9E53-575C21BD0219}" type="pres">
      <dgm:prSet presAssocID="{B84DBD1A-E438-4945-AEB7-85DC49FF5156}" presName="iconBgRect" presStyleLbl="bgShp" presStyleIdx="2" presStyleCnt="5"/>
      <dgm:spPr>
        <a:solidFill>
          <a:srgbClr val="C00000"/>
        </a:solidFill>
      </dgm:spPr>
    </dgm:pt>
    <dgm:pt modelId="{5B915256-7439-4067-80FE-AA94FB8350D9}" type="pres">
      <dgm:prSet presAssocID="{B84DBD1A-E438-4945-AEB7-85DC49FF515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BDEBCC92-4A82-4DD6-BCB5-C2D37C4369FF}" type="pres">
      <dgm:prSet presAssocID="{B84DBD1A-E438-4945-AEB7-85DC49FF5156}" presName="spaceRect" presStyleCnt="0"/>
      <dgm:spPr/>
    </dgm:pt>
    <dgm:pt modelId="{55FE3E2A-C77E-4B6D-A85B-A6BD351A7F20}" type="pres">
      <dgm:prSet presAssocID="{B84DBD1A-E438-4945-AEB7-85DC49FF5156}" presName="textRect" presStyleLbl="revTx" presStyleIdx="2" presStyleCnt="5">
        <dgm:presLayoutVars>
          <dgm:chMax val="1"/>
          <dgm:chPref val="1"/>
        </dgm:presLayoutVars>
      </dgm:prSet>
      <dgm:spPr/>
    </dgm:pt>
    <dgm:pt modelId="{6ECA56A1-82F6-4E5F-939F-5232F6CD8E1C}" type="pres">
      <dgm:prSet presAssocID="{E0266B35-6382-45ED-B0B0-FC4BF9D9B9FB}" presName="sibTrans" presStyleCnt="0"/>
      <dgm:spPr/>
    </dgm:pt>
    <dgm:pt modelId="{8A32819C-0BD0-4B47-8334-A04A67A5592B}" type="pres">
      <dgm:prSet presAssocID="{4F3788F1-3E8B-436B-8DF3-1A076E628C53}" presName="compNode" presStyleCnt="0"/>
      <dgm:spPr/>
    </dgm:pt>
    <dgm:pt modelId="{B15E3EC4-547A-43D0-A495-35C7DB492590}" type="pres">
      <dgm:prSet presAssocID="{4F3788F1-3E8B-436B-8DF3-1A076E628C53}" presName="iconBgRect" presStyleLbl="bgShp" presStyleIdx="3" presStyleCnt="5"/>
      <dgm:spPr>
        <a:solidFill>
          <a:srgbClr val="C00000"/>
        </a:solidFill>
      </dgm:spPr>
    </dgm:pt>
    <dgm:pt modelId="{00F6A052-C155-4EB7-A775-5D12A77895BE}" type="pres">
      <dgm:prSet presAssocID="{4F3788F1-3E8B-436B-8DF3-1A076E628C53}" presName="iconRect" presStyleLbl="node1" presStyleIdx="3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9FC5D64C-E69D-474B-9364-82C400582BE4}" type="pres">
      <dgm:prSet presAssocID="{4F3788F1-3E8B-436B-8DF3-1A076E628C53}" presName="spaceRect" presStyleCnt="0"/>
      <dgm:spPr/>
    </dgm:pt>
    <dgm:pt modelId="{8557B8F7-4554-4B2C-96FF-A4CD90C4D75F}" type="pres">
      <dgm:prSet presAssocID="{4F3788F1-3E8B-436B-8DF3-1A076E628C53}" presName="textRect" presStyleLbl="revTx" presStyleIdx="3" presStyleCnt="5">
        <dgm:presLayoutVars>
          <dgm:chMax val="1"/>
          <dgm:chPref val="1"/>
        </dgm:presLayoutVars>
      </dgm:prSet>
      <dgm:spPr/>
    </dgm:pt>
    <dgm:pt modelId="{2BD0318F-1045-4D79-8FBE-65EB8938B5F5}" type="pres">
      <dgm:prSet presAssocID="{F354A55D-0AB8-4505-A531-722AD0842238}" presName="sibTrans" presStyleCnt="0"/>
      <dgm:spPr/>
    </dgm:pt>
    <dgm:pt modelId="{86413E98-F258-43CA-BE08-4A3F04D34FEA}" type="pres">
      <dgm:prSet presAssocID="{EC919A40-0CE3-4651-9A22-CDE94B75BA5A}" presName="compNode" presStyleCnt="0"/>
      <dgm:spPr/>
    </dgm:pt>
    <dgm:pt modelId="{188C5F5F-4140-423B-B6A9-46B5BB024A43}" type="pres">
      <dgm:prSet presAssocID="{EC919A40-0CE3-4651-9A22-CDE94B75BA5A}" presName="iconBgRect" presStyleLbl="bgShp" presStyleIdx="4" presStyleCnt="5"/>
      <dgm:spPr>
        <a:solidFill>
          <a:srgbClr val="C00000"/>
        </a:solidFill>
      </dgm:spPr>
    </dgm:pt>
    <dgm:pt modelId="{836F20F6-7337-4C26-B2A3-7A8EC1936747}" type="pres">
      <dgm:prSet presAssocID="{EC919A40-0CE3-4651-9A22-CDE94B75BA5A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82496F-93E2-4847-986E-78139147CBD5}" type="pres">
      <dgm:prSet presAssocID="{EC919A40-0CE3-4651-9A22-CDE94B75BA5A}" presName="spaceRect" presStyleCnt="0"/>
      <dgm:spPr/>
    </dgm:pt>
    <dgm:pt modelId="{73255FE0-EA2D-400C-9F2F-0A674C086729}" type="pres">
      <dgm:prSet presAssocID="{EC919A40-0CE3-4651-9A22-CDE94B75BA5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6E41F00-90F6-4B41-BCD9-F7FAA6FDE2A4}" srcId="{EA554716-A677-4A37-A8C0-18C1EFCCCAD3}" destId="{EC919A40-0CE3-4651-9A22-CDE94B75BA5A}" srcOrd="4" destOrd="0" parTransId="{5BECEA1D-D15C-4D1B-AB67-9C752E9C4ADC}" sibTransId="{7EB23C59-3B25-45C9-BCCC-6D261DD3E747}"/>
    <dgm:cxn modelId="{2F5BD608-EB07-415E-8997-10A488AABBFD}" srcId="{EA554716-A677-4A37-A8C0-18C1EFCCCAD3}" destId="{C06C8C23-362E-47E4-AAF5-EB9D76FB65EF}" srcOrd="0" destOrd="0" parTransId="{F45240F6-199E-493B-8CD2-8469248BC3E4}" sibTransId="{CF291E62-BB68-4A1D-8B2B-B93989947051}"/>
    <dgm:cxn modelId="{A4D76619-8C0C-4037-A376-7B2B10ED621F}" srcId="{EA554716-A677-4A37-A8C0-18C1EFCCCAD3}" destId="{B84DBD1A-E438-4945-AEB7-85DC49FF5156}" srcOrd="2" destOrd="0" parTransId="{E5B96FD5-F854-40BD-8E15-3464B46D166A}" sibTransId="{E0266B35-6382-45ED-B0B0-FC4BF9D9B9FB}"/>
    <dgm:cxn modelId="{51E65249-6D8F-4426-BFEF-A4DE366CE1A8}" type="presOf" srcId="{4F3788F1-3E8B-436B-8DF3-1A076E628C53}" destId="{8557B8F7-4554-4B2C-96FF-A4CD90C4D75F}" srcOrd="0" destOrd="0" presId="urn:microsoft.com/office/officeart/2018/5/layout/IconCircleLabelList"/>
    <dgm:cxn modelId="{B834AE69-5759-484A-908B-89A894AA555E}" type="presOf" srcId="{4F4BE77C-AE89-4C59-96A9-3756D85313F3}" destId="{EE7530BE-4A75-422D-AFEF-82B0B14A979D}" srcOrd="0" destOrd="0" presId="urn:microsoft.com/office/officeart/2018/5/layout/IconCircleLabelList"/>
    <dgm:cxn modelId="{11BDF16F-960A-4BCD-9A70-13068CC47AA6}" srcId="{EA554716-A677-4A37-A8C0-18C1EFCCCAD3}" destId="{4F3788F1-3E8B-436B-8DF3-1A076E628C53}" srcOrd="3" destOrd="0" parTransId="{AFFC8725-3787-428C-BC4D-5C9EB8B12C7B}" sibTransId="{F354A55D-0AB8-4505-A531-722AD0842238}"/>
    <dgm:cxn modelId="{7FDCEC88-0F55-44F0-BC74-38CA7DA0E96F}" type="presOf" srcId="{EC919A40-0CE3-4651-9A22-CDE94B75BA5A}" destId="{73255FE0-EA2D-400C-9F2F-0A674C086729}" srcOrd="0" destOrd="0" presId="urn:microsoft.com/office/officeart/2018/5/layout/IconCircleLabelList"/>
    <dgm:cxn modelId="{00F9AB8B-D39F-46C0-8D91-80A88E93B72F}" type="presOf" srcId="{B84DBD1A-E438-4945-AEB7-85DC49FF5156}" destId="{55FE3E2A-C77E-4B6D-A85B-A6BD351A7F20}" srcOrd="0" destOrd="0" presId="urn:microsoft.com/office/officeart/2018/5/layout/IconCircleLabelList"/>
    <dgm:cxn modelId="{E66FE7B4-5855-4082-9939-A7AA74BA8CFB}" type="presOf" srcId="{EA554716-A677-4A37-A8C0-18C1EFCCCAD3}" destId="{E976EFA6-86EA-4E21-8847-236B053961BB}" srcOrd="0" destOrd="0" presId="urn:microsoft.com/office/officeart/2018/5/layout/IconCircleLabelList"/>
    <dgm:cxn modelId="{83C9F7E1-43CF-4B1B-8B92-97B48EE245EF}" type="presOf" srcId="{C06C8C23-362E-47E4-AAF5-EB9D76FB65EF}" destId="{ACA4313E-5BD8-4CD7-9851-3961A5E27DAB}" srcOrd="0" destOrd="0" presId="urn:microsoft.com/office/officeart/2018/5/layout/IconCircleLabelList"/>
    <dgm:cxn modelId="{7E8E27F3-21BD-4397-9FCC-D5C042AE2C7B}" srcId="{EA554716-A677-4A37-A8C0-18C1EFCCCAD3}" destId="{4F4BE77C-AE89-4C59-96A9-3756D85313F3}" srcOrd="1" destOrd="0" parTransId="{C8BE1DEC-ED05-4A95-98CE-BA567AEB8CED}" sibTransId="{A6C043CE-F3FD-452E-B65C-F27071BC30C7}"/>
    <dgm:cxn modelId="{51758B23-41AE-4E93-A7D9-F0DFE542E133}" type="presParOf" srcId="{E976EFA6-86EA-4E21-8847-236B053961BB}" destId="{47426A8A-25DF-4658-8E95-413907D442D3}" srcOrd="0" destOrd="0" presId="urn:microsoft.com/office/officeart/2018/5/layout/IconCircleLabelList"/>
    <dgm:cxn modelId="{999CF981-A027-4432-BBB4-D377F514C914}" type="presParOf" srcId="{47426A8A-25DF-4658-8E95-413907D442D3}" destId="{CF27EDC1-C627-4574-8C61-456386A2DA60}" srcOrd="0" destOrd="0" presId="urn:microsoft.com/office/officeart/2018/5/layout/IconCircleLabelList"/>
    <dgm:cxn modelId="{DF3702F9-3B6F-4C9B-931B-34A9C8B4CBF1}" type="presParOf" srcId="{47426A8A-25DF-4658-8E95-413907D442D3}" destId="{D705F184-698F-4664-8624-184C7009376B}" srcOrd="1" destOrd="0" presId="urn:microsoft.com/office/officeart/2018/5/layout/IconCircleLabelList"/>
    <dgm:cxn modelId="{79BE9E48-9207-461C-82B4-86616A90C013}" type="presParOf" srcId="{47426A8A-25DF-4658-8E95-413907D442D3}" destId="{A2E193C6-BBBA-4D8D-999C-0C92CD2B168F}" srcOrd="2" destOrd="0" presId="urn:microsoft.com/office/officeart/2018/5/layout/IconCircleLabelList"/>
    <dgm:cxn modelId="{F3BF9F91-59E6-4732-BCF7-8307AA6E7E81}" type="presParOf" srcId="{47426A8A-25DF-4658-8E95-413907D442D3}" destId="{ACA4313E-5BD8-4CD7-9851-3961A5E27DAB}" srcOrd="3" destOrd="0" presId="urn:microsoft.com/office/officeart/2018/5/layout/IconCircleLabelList"/>
    <dgm:cxn modelId="{D4077584-C1EE-4107-9847-ABFBFE024086}" type="presParOf" srcId="{E976EFA6-86EA-4E21-8847-236B053961BB}" destId="{137FBCA1-4954-439D-8A2E-C2C101534F7C}" srcOrd="1" destOrd="0" presId="urn:microsoft.com/office/officeart/2018/5/layout/IconCircleLabelList"/>
    <dgm:cxn modelId="{BE8F8AEB-A3AB-4D3E-9A58-A45013FAE453}" type="presParOf" srcId="{E976EFA6-86EA-4E21-8847-236B053961BB}" destId="{3FC6F3EA-37EC-4A95-819D-AC9DAF646D38}" srcOrd="2" destOrd="0" presId="urn:microsoft.com/office/officeart/2018/5/layout/IconCircleLabelList"/>
    <dgm:cxn modelId="{DD03664A-69D1-44AB-A12D-7C7F358A7EC5}" type="presParOf" srcId="{3FC6F3EA-37EC-4A95-819D-AC9DAF646D38}" destId="{B6BD67A6-CCEE-4F03-9BF8-B623EDED7965}" srcOrd="0" destOrd="0" presId="urn:microsoft.com/office/officeart/2018/5/layout/IconCircleLabelList"/>
    <dgm:cxn modelId="{47B4AE06-7897-4D2E-820A-1E548175A5F3}" type="presParOf" srcId="{3FC6F3EA-37EC-4A95-819D-AC9DAF646D38}" destId="{9CBDF289-3232-4F00-99C4-F287B9FEB54F}" srcOrd="1" destOrd="0" presId="urn:microsoft.com/office/officeart/2018/5/layout/IconCircleLabelList"/>
    <dgm:cxn modelId="{A4A0D70B-6853-47C4-AC82-53EE5106C0B6}" type="presParOf" srcId="{3FC6F3EA-37EC-4A95-819D-AC9DAF646D38}" destId="{FADE93CD-BEE7-46F5-BE91-D8C859837F97}" srcOrd="2" destOrd="0" presId="urn:microsoft.com/office/officeart/2018/5/layout/IconCircleLabelList"/>
    <dgm:cxn modelId="{23348E76-01CB-4661-912B-1B2DE84B9DB9}" type="presParOf" srcId="{3FC6F3EA-37EC-4A95-819D-AC9DAF646D38}" destId="{EE7530BE-4A75-422D-AFEF-82B0B14A979D}" srcOrd="3" destOrd="0" presId="urn:microsoft.com/office/officeart/2018/5/layout/IconCircleLabelList"/>
    <dgm:cxn modelId="{6133E7C5-284B-4023-A25D-6F774C8BF9B5}" type="presParOf" srcId="{E976EFA6-86EA-4E21-8847-236B053961BB}" destId="{0D716787-EA94-4833-8E0A-E67A1C8AF885}" srcOrd="3" destOrd="0" presId="urn:microsoft.com/office/officeart/2018/5/layout/IconCircleLabelList"/>
    <dgm:cxn modelId="{DB4BF683-3A46-4CA0-A66F-2A616AFF5D9F}" type="presParOf" srcId="{E976EFA6-86EA-4E21-8847-236B053961BB}" destId="{4777BADB-875D-4570-9D5D-74881A2AC45D}" srcOrd="4" destOrd="0" presId="urn:microsoft.com/office/officeart/2018/5/layout/IconCircleLabelList"/>
    <dgm:cxn modelId="{4C4998F7-48D9-4F20-9DCA-733831882C24}" type="presParOf" srcId="{4777BADB-875D-4570-9D5D-74881A2AC45D}" destId="{85F2BB78-DAE0-4AF9-9E53-575C21BD0219}" srcOrd="0" destOrd="0" presId="urn:microsoft.com/office/officeart/2018/5/layout/IconCircleLabelList"/>
    <dgm:cxn modelId="{4B033913-5D5A-46C8-8303-B1EA55741A6A}" type="presParOf" srcId="{4777BADB-875D-4570-9D5D-74881A2AC45D}" destId="{5B915256-7439-4067-80FE-AA94FB8350D9}" srcOrd="1" destOrd="0" presId="urn:microsoft.com/office/officeart/2018/5/layout/IconCircleLabelList"/>
    <dgm:cxn modelId="{6C428DE8-83C9-427D-A0BD-6691B6EC264A}" type="presParOf" srcId="{4777BADB-875D-4570-9D5D-74881A2AC45D}" destId="{BDEBCC92-4A82-4DD6-BCB5-C2D37C4369FF}" srcOrd="2" destOrd="0" presId="urn:microsoft.com/office/officeart/2018/5/layout/IconCircleLabelList"/>
    <dgm:cxn modelId="{4C7D204B-44C8-4CE9-A98E-0313F19DD2BC}" type="presParOf" srcId="{4777BADB-875D-4570-9D5D-74881A2AC45D}" destId="{55FE3E2A-C77E-4B6D-A85B-A6BD351A7F20}" srcOrd="3" destOrd="0" presId="urn:microsoft.com/office/officeart/2018/5/layout/IconCircleLabelList"/>
    <dgm:cxn modelId="{FEC7C8DE-CD7D-4FD2-9C84-0FE4493ACC12}" type="presParOf" srcId="{E976EFA6-86EA-4E21-8847-236B053961BB}" destId="{6ECA56A1-82F6-4E5F-939F-5232F6CD8E1C}" srcOrd="5" destOrd="0" presId="urn:microsoft.com/office/officeart/2018/5/layout/IconCircleLabelList"/>
    <dgm:cxn modelId="{BDEF0EE9-6C0E-44B2-90B5-952D327D2555}" type="presParOf" srcId="{E976EFA6-86EA-4E21-8847-236B053961BB}" destId="{8A32819C-0BD0-4B47-8334-A04A67A5592B}" srcOrd="6" destOrd="0" presId="urn:microsoft.com/office/officeart/2018/5/layout/IconCircleLabelList"/>
    <dgm:cxn modelId="{BE0F7ECE-95CA-4115-85C1-830AD1D37C3B}" type="presParOf" srcId="{8A32819C-0BD0-4B47-8334-A04A67A5592B}" destId="{B15E3EC4-547A-43D0-A495-35C7DB492590}" srcOrd="0" destOrd="0" presId="urn:microsoft.com/office/officeart/2018/5/layout/IconCircleLabelList"/>
    <dgm:cxn modelId="{9DA6EA13-8843-4F43-A0BA-90A7DB252F35}" type="presParOf" srcId="{8A32819C-0BD0-4B47-8334-A04A67A5592B}" destId="{00F6A052-C155-4EB7-A775-5D12A77895BE}" srcOrd="1" destOrd="0" presId="urn:microsoft.com/office/officeart/2018/5/layout/IconCircleLabelList"/>
    <dgm:cxn modelId="{603366F5-4E9C-44D5-8445-15C876A91F06}" type="presParOf" srcId="{8A32819C-0BD0-4B47-8334-A04A67A5592B}" destId="{9FC5D64C-E69D-474B-9364-82C400582BE4}" srcOrd="2" destOrd="0" presId="urn:microsoft.com/office/officeart/2018/5/layout/IconCircleLabelList"/>
    <dgm:cxn modelId="{D5143F1D-72C7-401F-9CC9-4BA2DF2A3E18}" type="presParOf" srcId="{8A32819C-0BD0-4B47-8334-A04A67A5592B}" destId="{8557B8F7-4554-4B2C-96FF-A4CD90C4D75F}" srcOrd="3" destOrd="0" presId="urn:microsoft.com/office/officeart/2018/5/layout/IconCircleLabelList"/>
    <dgm:cxn modelId="{5192977D-DE16-408C-9BAF-EB598A229162}" type="presParOf" srcId="{E976EFA6-86EA-4E21-8847-236B053961BB}" destId="{2BD0318F-1045-4D79-8FBE-65EB8938B5F5}" srcOrd="7" destOrd="0" presId="urn:microsoft.com/office/officeart/2018/5/layout/IconCircleLabelList"/>
    <dgm:cxn modelId="{AD706799-4802-489F-AD99-9361F5B602FF}" type="presParOf" srcId="{E976EFA6-86EA-4E21-8847-236B053961BB}" destId="{86413E98-F258-43CA-BE08-4A3F04D34FEA}" srcOrd="8" destOrd="0" presId="urn:microsoft.com/office/officeart/2018/5/layout/IconCircleLabelList"/>
    <dgm:cxn modelId="{358CCEEA-905D-433A-9A76-9809FB7560EC}" type="presParOf" srcId="{86413E98-F258-43CA-BE08-4A3F04D34FEA}" destId="{188C5F5F-4140-423B-B6A9-46B5BB024A43}" srcOrd="0" destOrd="0" presId="urn:microsoft.com/office/officeart/2018/5/layout/IconCircleLabelList"/>
    <dgm:cxn modelId="{31B3D590-B5BB-4075-9A4B-8FCFA4606DBF}" type="presParOf" srcId="{86413E98-F258-43CA-BE08-4A3F04D34FEA}" destId="{836F20F6-7337-4C26-B2A3-7A8EC1936747}" srcOrd="1" destOrd="0" presId="urn:microsoft.com/office/officeart/2018/5/layout/IconCircleLabelList"/>
    <dgm:cxn modelId="{5C125D00-24CC-4E5A-BF37-54F6F790D813}" type="presParOf" srcId="{86413E98-F258-43CA-BE08-4A3F04D34FEA}" destId="{8882496F-93E2-4847-986E-78139147CBD5}" srcOrd="2" destOrd="0" presId="urn:microsoft.com/office/officeart/2018/5/layout/IconCircleLabelList"/>
    <dgm:cxn modelId="{74229D6E-88F1-42E5-95F6-C807667A5C34}" type="presParOf" srcId="{86413E98-F258-43CA-BE08-4A3F04D34FEA}" destId="{73255FE0-EA2D-400C-9F2F-0A674C0867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EDC1-C627-4574-8C61-456386A2DA60}">
      <dsp:nvSpPr>
        <dsp:cNvPr id="0" name=""/>
        <dsp:cNvSpPr/>
      </dsp:nvSpPr>
      <dsp:spPr>
        <a:xfrm>
          <a:off x="35625" y="381168"/>
          <a:ext cx="1692769" cy="1276025"/>
        </a:xfrm>
        <a:prstGeom prst="homePlat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5F184-698F-4664-8624-184C7009376B}">
      <dsp:nvSpPr>
        <dsp:cNvPr id="0" name=""/>
        <dsp:cNvSpPr/>
      </dsp:nvSpPr>
      <dsp:spPr>
        <a:xfrm>
          <a:off x="1426836" y="0"/>
          <a:ext cx="5035" cy="59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4313E-5BD8-4CD7-9851-3961A5E27DAB}">
      <dsp:nvSpPr>
        <dsp:cNvPr id="0" name=""/>
        <dsp:cNvSpPr/>
      </dsp:nvSpPr>
      <dsp:spPr>
        <a:xfrm>
          <a:off x="47059" y="671138"/>
          <a:ext cx="1285623" cy="70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>
              <a:solidFill>
                <a:schemeClr val="bg1"/>
              </a:solidFill>
            </a:rPr>
            <a:t>Validate Data for</a:t>
          </a:r>
          <a:endParaRPr lang="en-US" sz="1600" kern="1200" dirty="0"/>
        </a:p>
      </dsp:txBody>
      <dsp:txXfrm>
        <a:off x="47059" y="671138"/>
        <a:ext cx="1285623" cy="701498"/>
      </dsp:txXfrm>
    </dsp:sp>
    <dsp:sp modelId="{B6BD67A6-CCEE-4F03-9BF8-B623EDED7965}">
      <dsp:nvSpPr>
        <dsp:cNvPr id="0" name=""/>
        <dsp:cNvSpPr/>
      </dsp:nvSpPr>
      <dsp:spPr>
        <a:xfrm>
          <a:off x="2322950" y="404218"/>
          <a:ext cx="1032591" cy="1032591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F289-3232-4F00-99C4-F287B9FEB54F}">
      <dsp:nvSpPr>
        <dsp:cNvPr id="0" name=""/>
        <dsp:cNvSpPr/>
      </dsp:nvSpPr>
      <dsp:spPr>
        <a:xfrm>
          <a:off x="2543010" y="624279"/>
          <a:ext cx="592470" cy="592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530BE-4A75-422D-AFEF-82B0B14A979D}">
      <dsp:nvSpPr>
        <dsp:cNvPr id="0" name=""/>
        <dsp:cNvSpPr/>
      </dsp:nvSpPr>
      <dsp:spPr>
        <a:xfrm>
          <a:off x="1992859" y="1758437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Missing Values</a:t>
          </a:r>
          <a:endParaRPr lang="en-US" sz="1400" kern="1200" dirty="0"/>
        </a:p>
      </dsp:txBody>
      <dsp:txXfrm>
        <a:off x="1992859" y="1758437"/>
        <a:ext cx="1692773" cy="677109"/>
      </dsp:txXfrm>
    </dsp:sp>
    <dsp:sp modelId="{85F2BB78-DAE0-4AF9-9E53-575C21BD0219}">
      <dsp:nvSpPr>
        <dsp:cNvPr id="0" name=""/>
        <dsp:cNvSpPr/>
      </dsp:nvSpPr>
      <dsp:spPr>
        <a:xfrm>
          <a:off x="4311959" y="404218"/>
          <a:ext cx="1032591" cy="1032591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15256-7439-4067-80FE-AA94FB8350D9}">
      <dsp:nvSpPr>
        <dsp:cNvPr id="0" name=""/>
        <dsp:cNvSpPr/>
      </dsp:nvSpPr>
      <dsp:spPr>
        <a:xfrm>
          <a:off x="4532019" y="624279"/>
          <a:ext cx="592470" cy="592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3E2A-C77E-4B6D-A85B-A6BD351A7F20}">
      <dsp:nvSpPr>
        <dsp:cNvPr id="0" name=""/>
        <dsp:cNvSpPr/>
      </dsp:nvSpPr>
      <dsp:spPr>
        <a:xfrm>
          <a:off x="3981868" y="1758437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Duplicate rows and redundant columns</a:t>
          </a:r>
        </a:p>
      </dsp:txBody>
      <dsp:txXfrm>
        <a:off x="3981868" y="1758437"/>
        <a:ext cx="1692773" cy="677109"/>
      </dsp:txXfrm>
    </dsp:sp>
    <dsp:sp modelId="{B15E3EC4-547A-43D0-A495-35C7DB492590}">
      <dsp:nvSpPr>
        <dsp:cNvPr id="0" name=""/>
        <dsp:cNvSpPr/>
      </dsp:nvSpPr>
      <dsp:spPr>
        <a:xfrm>
          <a:off x="6300967" y="404218"/>
          <a:ext cx="1032591" cy="1032591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6A052-C155-4EB7-A775-5D12A77895BE}">
      <dsp:nvSpPr>
        <dsp:cNvPr id="0" name=""/>
        <dsp:cNvSpPr/>
      </dsp:nvSpPr>
      <dsp:spPr>
        <a:xfrm>
          <a:off x="6521028" y="624279"/>
          <a:ext cx="592470" cy="59247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7B8F7-4554-4B2C-96FF-A4CD90C4D75F}">
      <dsp:nvSpPr>
        <dsp:cNvPr id="0" name=""/>
        <dsp:cNvSpPr/>
      </dsp:nvSpPr>
      <dsp:spPr>
        <a:xfrm>
          <a:off x="5970877" y="1758437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Outliers and illogical entries</a:t>
          </a:r>
          <a:r>
            <a:rPr lang="en-GB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endParaRPr lang="en-US" sz="1400" kern="1200" cap="all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970877" y="1758437"/>
        <a:ext cx="1692773" cy="677109"/>
      </dsp:txXfrm>
    </dsp:sp>
    <dsp:sp modelId="{188C5F5F-4140-423B-B6A9-46B5BB024A43}">
      <dsp:nvSpPr>
        <dsp:cNvPr id="0" name=""/>
        <dsp:cNvSpPr/>
      </dsp:nvSpPr>
      <dsp:spPr>
        <a:xfrm>
          <a:off x="8289976" y="404218"/>
          <a:ext cx="1032591" cy="1032591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F20F6-7337-4C26-B2A3-7A8EC1936747}">
      <dsp:nvSpPr>
        <dsp:cNvPr id="0" name=""/>
        <dsp:cNvSpPr/>
      </dsp:nvSpPr>
      <dsp:spPr>
        <a:xfrm>
          <a:off x="8510037" y="624279"/>
          <a:ext cx="592470" cy="5924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5FE0-EA2D-400C-9F2F-0A674C086729}">
      <dsp:nvSpPr>
        <dsp:cNvPr id="0" name=""/>
        <dsp:cNvSpPr/>
      </dsp:nvSpPr>
      <dsp:spPr>
        <a:xfrm>
          <a:off x="7959885" y="1758437"/>
          <a:ext cx="1692773" cy="6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Co- correlation of the independent variables </a:t>
          </a:r>
        </a:p>
      </dsp:txBody>
      <dsp:txXfrm>
        <a:off x="7959885" y="1758437"/>
        <a:ext cx="1692773" cy="677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CB17-F7EA-413F-AD32-FB4751423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C7A47-49A9-47A1-AD53-DAE3297F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D5B4-C34E-42D2-8222-250ABAFB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C577-9CA3-4AD2-AFA2-003D6C1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2558-3CF8-416B-979A-A533CCAA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BFE0-4C1F-4218-982C-E2A1919D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A4535-01DC-4502-861D-A7C27912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C661-02AC-46E5-8935-9594EEB7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22FA-1B11-4677-A225-BE479151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2E82-38C2-40A1-AA77-E4E5D53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9C692-9D78-469C-958D-A0DE2BFA4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D186E-8205-4E7A-947F-52FF5AC7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2D03-B08D-4CC3-A7CE-3A744D94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C5F8-FD56-4417-85BC-D51705E7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64D2-07A7-4777-8742-F7A8E614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00976" y="368121"/>
            <a:ext cx="10183491" cy="379508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FA87DE-28D5-DD4C-AF20-166D41355771}"/>
              </a:ext>
            </a:extLst>
          </p:cNvPr>
          <p:cNvGrpSpPr/>
          <p:nvPr userDrawn="1"/>
        </p:nvGrpSpPr>
        <p:grpSpPr>
          <a:xfrm>
            <a:off x="496965" y="364836"/>
            <a:ext cx="216196" cy="434547"/>
            <a:chOff x="-22274" y="1505745"/>
            <a:chExt cx="1925121" cy="3870636"/>
          </a:xfrm>
        </p:grpSpPr>
        <p:sp>
          <p:nvSpPr>
            <p:cNvPr id="8" name="Gleichschenkliges Dreieck 26">
              <a:extLst>
                <a:ext uri="{FF2B5EF4-FFF2-40B4-BE49-F238E27FC236}">
                  <a16:creationId xmlns:a16="http://schemas.microsoft.com/office/drawing/2014/main" id="{29734D31-C539-8541-9F81-8F8186F54039}"/>
                </a:ext>
              </a:extLst>
            </p:cNvPr>
            <p:cNvSpPr/>
            <p:nvPr/>
          </p:nvSpPr>
          <p:spPr>
            <a:xfrm rot="5400000">
              <a:off x="-995031" y="2478502"/>
              <a:ext cx="3870636" cy="1925121"/>
            </a:xfrm>
            <a:prstGeom prst="triangle">
              <a:avLst>
                <a:gd name="adj" fmla="val 50244"/>
              </a:avLst>
            </a:prstGeom>
            <a:solidFill>
              <a:srgbClr val="E10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1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44EEFF01-7446-0049-B86B-5A1F6B2BE1E8}"/>
                </a:ext>
              </a:extLst>
            </p:cNvPr>
            <p:cNvSpPr/>
            <p:nvPr/>
          </p:nvSpPr>
          <p:spPr>
            <a:xfrm rot="16200000" flipV="1">
              <a:off x="-25156" y="3451061"/>
              <a:ext cx="1928202" cy="1922433"/>
            </a:xfrm>
            <a:custGeom>
              <a:avLst/>
              <a:gdLst>
                <a:gd name="connsiteX0" fmla="*/ 0 w 6284026"/>
                <a:gd name="connsiteY0" fmla="*/ 2895600 h 2895600"/>
                <a:gd name="connsiteX1" fmla="*/ 3052026 w 6284026"/>
                <a:gd name="connsiteY1" fmla="*/ 0 h 2895600"/>
                <a:gd name="connsiteX2" fmla="*/ 6284026 w 6284026"/>
                <a:gd name="connsiteY2" fmla="*/ 2895600 h 2895600"/>
                <a:gd name="connsiteX3" fmla="*/ 0 w 6284026"/>
                <a:gd name="connsiteY3" fmla="*/ 2895600 h 2895600"/>
                <a:gd name="connsiteX0" fmla="*/ 0 w 3064576"/>
                <a:gd name="connsiteY0" fmla="*/ 2895600 h 2895600"/>
                <a:gd name="connsiteX1" fmla="*/ 3052026 w 3064576"/>
                <a:gd name="connsiteY1" fmla="*/ 0 h 2895600"/>
                <a:gd name="connsiteX2" fmla="*/ 3064576 w 3064576"/>
                <a:gd name="connsiteY2" fmla="*/ 2895600 h 2895600"/>
                <a:gd name="connsiteX3" fmla="*/ 0 w 3064576"/>
                <a:gd name="connsiteY3" fmla="*/ 2895600 h 2895600"/>
                <a:gd name="connsiteX0" fmla="*/ 0 w 3064576"/>
                <a:gd name="connsiteY0" fmla="*/ 2899640 h 2899640"/>
                <a:gd name="connsiteX1" fmla="*/ 3056127 w 3064576"/>
                <a:gd name="connsiteY1" fmla="*/ 0 h 2899640"/>
                <a:gd name="connsiteX2" fmla="*/ 3064576 w 3064576"/>
                <a:gd name="connsiteY2" fmla="*/ 2899640 h 2899640"/>
                <a:gd name="connsiteX3" fmla="*/ 0 w 3064576"/>
                <a:gd name="connsiteY3" fmla="*/ 2899640 h 2899640"/>
                <a:gd name="connsiteX0" fmla="*/ 0 w 3065564"/>
                <a:gd name="connsiteY0" fmla="*/ 2891556 h 2891556"/>
                <a:gd name="connsiteX1" fmla="*/ 3064327 w 3065564"/>
                <a:gd name="connsiteY1" fmla="*/ 1 h 2891556"/>
                <a:gd name="connsiteX2" fmla="*/ 3064576 w 3065564"/>
                <a:gd name="connsiteY2" fmla="*/ 2891556 h 2891556"/>
                <a:gd name="connsiteX3" fmla="*/ 0 w 3065564"/>
                <a:gd name="connsiteY3" fmla="*/ 2891556 h 289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5564" h="2891556">
                  <a:moveTo>
                    <a:pt x="0" y="2891556"/>
                  </a:moveTo>
                  <a:lnTo>
                    <a:pt x="3064327" y="1"/>
                  </a:lnTo>
                  <a:cubicBezTo>
                    <a:pt x="3068510" y="965201"/>
                    <a:pt x="3060393" y="1926356"/>
                    <a:pt x="3064576" y="2891556"/>
                  </a:cubicBezTo>
                  <a:lnTo>
                    <a:pt x="0" y="2891556"/>
                  </a:lnTo>
                  <a:close/>
                </a:path>
              </a:pathLst>
            </a:custGeom>
            <a:solidFill>
              <a:srgbClr val="AF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1"/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5EBD1321-DA9D-4540-A695-1A19CB21ADB4}"/>
              </a:ext>
            </a:extLst>
          </p:cNvPr>
          <p:cNvSpPr>
            <a:spLocks noGrp="1" noChangeArrowheads="1"/>
          </p:cNvSpPr>
          <p:nvPr>
            <p:ph type="subTitle" idx="14" hasCustomPrompt="1"/>
          </p:nvPr>
        </p:nvSpPr>
        <p:spPr>
          <a:xfrm>
            <a:off x="1000976" y="818397"/>
            <a:ext cx="10183491" cy="37950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665" b="0" i="0" cap="all" baseline="0">
                <a:solidFill>
                  <a:srgbClr val="5F697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1BD920-F17D-3A41-895A-707D6BA834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07534" y="1604434"/>
            <a:ext cx="10176933" cy="4415367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A0A7F97-D6C8-2348-8067-BB6BBE0312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03200" y="6368093"/>
            <a:ext cx="4731059" cy="1616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defRPr sz="1067" b="0" i="0" smtClean="0">
                <a:solidFill>
                  <a:srgbClr val="5F697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>
              <a:defRPr/>
            </a:pPr>
            <a:endParaRPr lang="en-US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A0240EB6-74B4-2743-93AD-13B6803F9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1392" y="6357303"/>
            <a:ext cx="1409237" cy="167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r">
              <a:defRPr lang="de-DE" sz="1067" b="0" i="0" smtClean="0">
                <a:solidFill>
                  <a:srgbClr val="5F697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3921A94-2C06-EF44-A870-A48BF422ADB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E81ECDC-3742-4C4B-AF15-B5981430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6907" y="6357303"/>
            <a:ext cx="1690365" cy="167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en-US" sz="1067" b="0" i="0" smtClean="0">
                <a:solidFill>
                  <a:srgbClr val="5F697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375F-1E16-4AAF-8F13-86B33CEB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ED74-4907-4AAE-8475-78988129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C65A-6CC0-477C-ABA9-BD6B8422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F916-0D43-486C-A4F1-5BE4B5BA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8BDF-D530-4100-AC52-E0D489B9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1ADB-905E-4ABE-B8BC-C92191B6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8A5B-04E9-40B7-ADC8-3CBFFDBC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273A-D88A-46EA-AA5C-4DA54E97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BE72-9055-4E39-A1D6-8C1A7CAB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36BF-40CA-4888-9D08-A95758B0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0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F98-9528-413A-B41D-77EDB926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956A-1428-4573-99BE-711436F1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3CC0F-0EFB-4A8B-A231-16AAD851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92C6-050C-48A1-81AC-362F6B53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F799-ABCE-4F1D-8444-2DA36E3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1494-6A72-492A-91D4-40E63A73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92F0-2E80-43B3-88FA-E1504766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C263D-B7B7-4DDA-A954-00EBDA8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B3E2-6C17-4C0E-B1EB-3DDE4FD7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72FFE-1C13-4DCC-9251-BD45E90D7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C2464-1B2E-4214-A899-4F14D3612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0ABF3-2E13-43AB-8C79-0FF65067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C6800-C0AC-4E57-80F9-6A4479B0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29338-D581-42E8-9C7C-642B897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F5C8-7338-4D5C-9B24-09455D9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47531-2326-46F7-A9C1-0FE5926F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3216-70F6-4935-BF5F-508DD4F8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F9BB5-84B1-4039-B90C-5D318923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784C4-1D3C-4365-80A2-32C56B8D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07DE5-FDD7-4B2E-AF59-E6340D92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C958-AB58-4710-920B-7D99625F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9AA6-2456-473F-98FC-CC9E83D1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B1E0-2286-48B8-8E32-A750A2735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ABF92-0F1B-4A6F-B0BB-89133FD07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090E-9D86-4AD8-A23C-67482CB6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D0E5-B5DB-49E0-A0ED-9E04DDEF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AFB40-65D2-48E2-81E5-68DE2B46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EC16-087F-487C-84F8-CCD97D06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2E6E8-ED08-4863-8DE0-7357E390C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D4F1-FC37-424B-95CD-6693FEA6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703B-A154-432B-BE95-A07938AD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83FC-D163-4E6E-B5F5-FA313B80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8B5C6-0FDD-4E91-92F6-ADAD463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820E-CE2F-41E4-B0A3-2614E8E4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28E0-9C11-4FF4-88B7-89BE0F5E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F61E-02B1-4B7C-86C1-9548BA58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07D5-982B-493C-B664-44761EAD195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00DC-D754-4DA1-8C1F-054BA849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6441-DDFC-4B49-9FF8-1902C963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F31F-A810-4102-A5B7-4B1B1B52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report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AF2-B908-407D-A424-9092EB9E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99" y="425757"/>
            <a:ext cx="5943703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D9329-3523-46A4-B992-4AD8E020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142" y="326609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Can you predict how capable each applicant is of repaying a loan?</a:t>
            </a:r>
          </a:p>
          <a:p>
            <a:pPr algn="l"/>
            <a:endParaRPr lang="en-US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9F5887-E38A-4DED-B63C-609B6B028637}"/>
              </a:ext>
            </a:extLst>
          </p:cNvPr>
          <p:cNvSpPr txBox="1">
            <a:spLocks/>
          </p:cNvSpPr>
          <p:nvPr/>
        </p:nvSpPr>
        <p:spPr>
          <a:xfrm>
            <a:off x="7150540" y="1495186"/>
            <a:ext cx="5802085" cy="2852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>
                <a:solidFill>
                  <a:srgbClr val="C00000"/>
                </a:solidFill>
              </a:rPr>
              <a:t>The</a:t>
            </a:r>
            <a:r>
              <a:rPr lang="en-US" sz="4400" dirty="0"/>
              <a:t>   </a:t>
            </a:r>
            <a:r>
              <a:rPr lang="en-US" sz="4800" i="1" dirty="0"/>
              <a:t>future</a:t>
            </a:r>
          </a:p>
          <a:p>
            <a:pPr algn="l">
              <a:spcAft>
                <a:spcPts val="600"/>
              </a:spcAft>
            </a:pPr>
            <a:r>
              <a:rPr lang="en-US" sz="4400" dirty="0"/>
              <a:t>	  is exciting</a:t>
            </a:r>
          </a:p>
          <a:p>
            <a:pPr algn="l"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60542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681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rgbClr val="C00000"/>
                </a:solidFill>
                <a:cs typeface="Segoe UI Light" panose="020B0502040204020203" pitchFamily="34" charset="0"/>
              </a:rPr>
              <a:t>Feature significance</a:t>
            </a:r>
            <a:br>
              <a:rPr lang="en-US" dirty="0">
                <a:cs typeface="Segoe UI Light" panose="020B0502040204020203" pitchFamily="34" charset="0"/>
              </a:rPr>
            </a:br>
            <a:r>
              <a:rPr lang="en-US" sz="2667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Feature importance &amp; Correlation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073094" y="1400531"/>
            <a:ext cx="10422468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b="1" dirty="0">
                <a:solidFill>
                  <a:srgbClr val="242729"/>
                </a:solidFill>
                <a:latin typeface="Arial" panose="020B0604020202020204" pitchFamily="34" charset="0"/>
              </a:rPr>
              <a:t>Feature Importance </a:t>
            </a: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is the process where automatically features are select which contribute most to the prediction variable. Redundant or irrelevant features are removed without incurring much loss of information. 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b="1" kern="0" dirty="0">
                <a:solidFill>
                  <a:srgbClr val="242729"/>
                </a:solidFill>
                <a:latin typeface="Arial" panose="020B0604020202020204" pitchFamily="34" charset="0"/>
              </a:rPr>
              <a:t>Pearson Correlations </a:t>
            </a: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capture linear relationships between two variables X and Y. It has a value between +1 and −1. A value of +1 is total positive linear correlation, 0 is no linear correlation, and −1 is total negative linear correlation. </a:t>
            </a:r>
            <a:endParaRPr lang="en-US" sz="1867" b="1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F4C11C-4233-4200-A169-F671B5B71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t="21510" r="27588" b="8959"/>
          <a:stretch/>
        </p:blipFill>
        <p:spPr bwMode="auto">
          <a:xfrm>
            <a:off x="11184467" y="5944605"/>
            <a:ext cx="959608" cy="90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681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  <a:t>Feature importance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667" noProof="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for predicting the Target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FDFD6-F8FD-4F54-8200-B08036145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7143" y="2138876"/>
            <a:ext cx="200000" cy="3503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D7545-F92D-48D3-96F8-037A8171295A}"/>
              </a:ext>
            </a:extLst>
          </p:cNvPr>
          <p:cNvSpPr txBox="1">
            <a:spLocks/>
          </p:cNvSpPr>
          <p:nvPr/>
        </p:nvSpPr>
        <p:spPr bwMode="gray">
          <a:xfrm>
            <a:off x="7257144" y="2098426"/>
            <a:ext cx="4344609" cy="38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r>
              <a:rPr lang="en-US" sz="1867" b="1" dirty="0">
                <a:solidFill>
                  <a:srgbClr val="242729"/>
                </a:solidFill>
                <a:latin typeface="Arial" panose="020B0604020202020204" pitchFamily="34" charset="0"/>
              </a:rPr>
              <a:t> Observations: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kern="0" dirty="0"/>
              <a:t>Though no feature have an overwhelming importance, it appears it was a good idea from our side to add the </a:t>
            </a:r>
            <a:r>
              <a:rPr lang="en-US" kern="0" dirty="0" err="1"/>
              <a:t>is_missing</a:t>
            </a:r>
            <a:r>
              <a:rPr lang="en-US" kern="0" dirty="0"/>
              <a:t> flag which indicate that </a:t>
            </a:r>
            <a:r>
              <a:rPr lang="en-US" i="1" kern="0" dirty="0"/>
              <a:t>the missing values are not random</a:t>
            </a: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2133" kern="0" dirty="0"/>
          </a:p>
          <a:p>
            <a:pPr>
              <a:buClr>
                <a:srgbClr val="E1000F"/>
              </a:buClr>
            </a:pPr>
            <a:endParaRPr lang="en-US" sz="2667" i="1" kern="0" dirty="0">
              <a:solidFill>
                <a:srgbClr val="55CAD3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1867" b="1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415D7-C729-4EB5-A170-58B6EB625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993" y="2111658"/>
            <a:ext cx="6419609" cy="37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2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681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rgbClr val="E1000F"/>
                </a:solidFill>
                <a:cs typeface="Segoe UI Light" panose="020B0502040204020203" pitchFamily="34" charset="0"/>
              </a:rPr>
              <a:t>Positive Correlation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667" noProof="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With predicting the Target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FDFD6-F8FD-4F54-8200-B08036145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7143" y="2138876"/>
            <a:ext cx="200000" cy="3503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D7545-F92D-48D3-96F8-037A8171295A}"/>
              </a:ext>
            </a:extLst>
          </p:cNvPr>
          <p:cNvSpPr txBox="1">
            <a:spLocks/>
          </p:cNvSpPr>
          <p:nvPr/>
        </p:nvSpPr>
        <p:spPr bwMode="gray">
          <a:xfrm>
            <a:off x="7257144" y="2098426"/>
            <a:ext cx="4344609" cy="38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r>
              <a:rPr lang="en-US" sz="1867" b="1" dirty="0">
                <a:solidFill>
                  <a:srgbClr val="242729"/>
                </a:solidFill>
                <a:latin typeface="Arial" panose="020B0604020202020204" pitchFamily="34" charset="0"/>
              </a:rPr>
              <a:t> Observations: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kern="0" dirty="0"/>
              <a:t>All positive correlations are really weak </a:t>
            </a:r>
            <a:endParaRPr lang="en-US" i="1" kern="0" dirty="0"/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2133" kern="0" dirty="0"/>
          </a:p>
          <a:p>
            <a:pPr>
              <a:buClr>
                <a:srgbClr val="E1000F"/>
              </a:buClr>
            </a:pPr>
            <a:endParaRPr lang="en-US" sz="2667" i="1" kern="0" dirty="0">
              <a:solidFill>
                <a:srgbClr val="55CAD3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1867" b="1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CB9207-4CEB-4534-B730-B9CA18E17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783609"/>
            <a:ext cx="6661855" cy="36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681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rgbClr val="E1000F"/>
                </a:solidFill>
                <a:cs typeface="Segoe UI Light" panose="020B0502040204020203" pitchFamily="34" charset="0"/>
              </a:rPr>
              <a:t>Negative Correlation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667" noProof="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With predicting the Target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FDFD6-F8FD-4F54-8200-B08036145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7143" y="2138876"/>
            <a:ext cx="200000" cy="3503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D7545-F92D-48D3-96F8-037A8171295A}"/>
              </a:ext>
            </a:extLst>
          </p:cNvPr>
          <p:cNvSpPr txBox="1">
            <a:spLocks/>
          </p:cNvSpPr>
          <p:nvPr/>
        </p:nvSpPr>
        <p:spPr bwMode="gray">
          <a:xfrm>
            <a:off x="7257144" y="2098426"/>
            <a:ext cx="4344609" cy="38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r>
              <a:rPr lang="en-US" sz="1867" b="1" dirty="0">
                <a:solidFill>
                  <a:srgbClr val="242729"/>
                </a:solidFill>
                <a:latin typeface="Arial" panose="020B0604020202020204" pitchFamily="34" charset="0"/>
              </a:rPr>
              <a:t> Observations: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kern="0" dirty="0"/>
              <a:t>All negative correlations are really weak</a:t>
            </a:r>
            <a:endParaRPr lang="en-US" i="1" kern="0" dirty="0"/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2133" kern="0" dirty="0"/>
          </a:p>
          <a:p>
            <a:pPr>
              <a:buClr>
                <a:srgbClr val="E1000F"/>
              </a:buClr>
            </a:pPr>
            <a:endParaRPr lang="en-US" sz="2667" i="1" kern="0" dirty="0">
              <a:solidFill>
                <a:srgbClr val="55CAD3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1867" b="1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392B-FF6E-4182-B424-5E1CEF2E6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1824868"/>
            <a:ext cx="6428490" cy="35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681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dirty="0">
                <a:cs typeface="Segoe UI Light" panose="020B0502040204020203" pitchFamily="34" charset="0"/>
              </a:rPr>
            </a:br>
            <a:r>
              <a:rPr lang="en-US" sz="2667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Data preparation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073094" y="1400531"/>
            <a:ext cx="10422468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b="1" dirty="0">
                <a:solidFill>
                  <a:srgbClr val="242729"/>
                </a:solidFill>
                <a:latin typeface="Arial" panose="020B0604020202020204" pitchFamily="34" charset="0"/>
              </a:rPr>
              <a:t>I prepared the data by scaling, reduction and up sampling: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I scaled the data using the minmax scaler to insure all are on the same scale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I used Principal component analysis (PCA) to reduce the data from 200 feature to only 80 while preserving almost 100% the info (explainable) of the data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I up sampled using SMOTE a method for                                                                             synthetic data creation that is used for                                                                                solving datasets with imbalance target classes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AE63DC0-9A3C-4257-878A-6A3B8F22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26" y="3284768"/>
            <a:ext cx="4450347" cy="17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5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681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dirty="0">
                <a:cs typeface="Segoe UI Light" panose="020B0502040204020203" pitchFamily="34" charset="0"/>
              </a:rPr>
            </a:br>
            <a:r>
              <a:rPr lang="en-US" sz="2667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Data modeling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073094" y="1400531"/>
            <a:ext cx="10422468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Main Metric used for evaluation : F1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Secondary Metrics: Precision, Recall and accuracy 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Baseline Model used: Logistic Regression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Model used: Random Forest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Tuning method used:  Random Search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Suggested next trials: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Try Light GBM for modeling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Try Bayesian optimization for tuning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Try down sampling</a:t>
            </a:r>
          </a:p>
        </p:txBody>
      </p:sp>
    </p:spTree>
    <p:extLst>
      <p:ext uri="{BB962C8B-B14F-4D97-AF65-F5344CB8AC3E}">
        <p14:creationId xmlns:p14="http://schemas.microsoft.com/office/powerpoint/2010/main" val="101492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FCE78-6FE6-45F7-A617-C99F4DB4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832" y="4791456"/>
            <a:ext cx="7178040" cy="1508760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688D391-6C8A-47FC-B0DD-4E7C1547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24542"/>
            <a:ext cx="11496821" cy="35640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109C83DF-7EB8-244B-B576-FFA63E8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95" y="269612"/>
            <a:ext cx="10183491" cy="757947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endParaRPr lang="en-US" sz="2667" dirty="0">
              <a:solidFill>
                <a:srgbClr val="C00000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82882FA1-3F52-D949-A6B8-591C2CD1EF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5304" y="3893608"/>
            <a:ext cx="1878934" cy="69797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33" b="1" dirty="0"/>
              <a:t>Problem understanding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BA03F8-6A78-4A41-A952-83AD406DBEE2}"/>
              </a:ext>
            </a:extLst>
          </p:cNvPr>
          <p:cNvCxnSpPr>
            <a:stCxn id="30" idx="2"/>
          </p:cNvCxnSpPr>
          <p:nvPr/>
        </p:nvCxnSpPr>
        <p:spPr bwMode="auto">
          <a:xfrm>
            <a:off x="615305" y="3556488"/>
            <a:ext cx="10697273" cy="1880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828C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B6E412-D213-844F-8BD6-B3E52E9C3136}"/>
              </a:ext>
            </a:extLst>
          </p:cNvPr>
          <p:cNvSpPr>
            <a:spLocks noChangeAspect="1"/>
          </p:cNvSpPr>
          <p:nvPr/>
        </p:nvSpPr>
        <p:spPr bwMode="auto">
          <a:xfrm>
            <a:off x="1282151" y="3486297"/>
            <a:ext cx="143956" cy="143956"/>
          </a:xfrm>
          <a:prstGeom prst="ellipse">
            <a:avLst/>
          </a:prstGeom>
          <a:solidFill>
            <a:srgbClr val="5F6973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ABD9BB-BD2F-D342-A2A3-5B5DC19CBFF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83507" y="3490590"/>
            <a:ext cx="131797" cy="131797"/>
          </a:xfrm>
          <a:prstGeom prst="ellipse">
            <a:avLst/>
          </a:prstGeom>
          <a:solidFill>
            <a:srgbClr val="E1000F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95F49B4-BDE6-0941-B62C-E993E3661F56}"/>
              </a:ext>
            </a:extLst>
          </p:cNvPr>
          <p:cNvSpPr/>
          <p:nvPr/>
        </p:nvSpPr>
        <p:spPr bwMode="auto">
          <a:xfrm>
            <a:off x="1358394" y="2461324"/>
            <a:ext cx="1215671" cy="568376"/>
          </a:xfrm>
          <a:prstGeom prst="homePlate">
            <a:avLst/>
          </a:prstGeom>
          <a:solidFill>
            <a:srgbClr val="E10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ctr" anchorCtr="0" compatLnSpc="1">
            <a:prstTxWarp prst="textNoShape">
              <a:avLst/>
            </a:prstTxWarp>
          </a:bodyPr>
          <a:lstStyle/>
          <a:p>
            <a:pPr algn="ctr" defTabSz="1218804"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en-US" sz="18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CE0114-B96B-8B40-8AD6-FEF432DE5BEF}"/>
              </a:ext>
            </a:extLst>
          </p:cNvPr>
          <p:cNvCxnSpPr/>
          <p:nvPr/>
        </p:nvCxnSpPr>
        <p:spPr bwMode="auto">
          <a:xfrm>
            <a:off x="1358393" y="2461326"/>
            <a:ext cx="0" cy="9843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3C453924-EBEC-7C41-9898-BF063CB6F336}"/>
              </a:ext>
            </a:extLst>
          </p:cNvPr>
          <p:cNvSpPr txBox="1">
            <a:spLocks/>
          </p:cNvSpPr>
          <p:nvPr/>
        </p:nvSpPr>
        <p:spPr bwMode="gray">
          <a:xfrm>
            <a:off x="2915080" y="3932492"/>
            <a:ext cx="1545708" cy="5620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6700" indent="-2667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0225" indent="-2619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806450" indent="-2746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0731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3398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970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42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14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86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33" b="1" dirty="0"/>
              <a:t>Data Validation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68CB70-F3EF-E249-9711-0236976C2679}"/>
              </a:ext>
            </a:extLst>
          </p:cNvPr>
          <p:cNvSpPr>
            <a:spLocks noChangeAspect="1"/>
          </p:cNvSpPr>
          <p:nvPr/>
        </p:nvSpPr>
        <p:spPr bwMode="auto">
          <a:xfrm>
            <a:off x="3432855" y="3486297"/>
            <a:ext cx="143956" cy="143956"/>
          </a:xfrm>
          <a:prstGeom prst="ellipse">
            <a:avLst/>
          </a:prstGeom>
          <a:solidFill>
            <a:srgbClr val="5F6973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6686425-AB08-664C-B906-E312686505BA}"/>
              </a:ext>
            </a:extLst>
          </p:cNvPr>
          <p:cNvSpPr/>
          <p:nvPr/>
        </p:nvSpPr>
        <p:spPr bwMode="auto">
          <a:xfrm>
            <a:off x="3509098" y="2461324"/>
            <a:ext cx="1215671" cy="568376"/>
          </a:xfrm>
          <a:prstGeom prst="homePlate">
            <a:avLst/>
          </a:prstGeom>
          <a:solidFill>
            <a:srgbClr val="E10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ctr" anchorCtr="0" compatLnSpc="1">
            <a:prstTxWarp prst="textNoShape">
              <a:avLst/>
            </a:prstTxWarp>
          </a:bodyPr>
          <a:lstStyle/>
          <a:p>
            <a:pPr algn="ctr" defTabSz="1218804"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en-US" sz="1867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F27533-0A47-4545-BC67-72327641338C}"/>
              </a:ext>
            </a:extLst>
          </p:cNvPr>
          <p:cNvCxnSpPr/>
          <p:nvPr/>
        </p:nvCxnSpPr>
        <p:spPr bwMode="auto">
          <a:xfrm>
            <a:off x="3509097" y="2461326"/>
            <a:ext cx="0" cy="9843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AB806348-8AE0-6C43-A8EB-2DB29E3A9F85}"/>
              </a:ext>
            </a:extLst>
          </p:cNvPr>
          <p:cNvSpPr txBox="1">
            <a:spLocks/>
          </p:cNvSpPr>
          <p:nvPr/>
        </p:nvSpPr>
        <p:spPr bwMode="gray">
          <a:xfrm>
            <a:off x="6999324" y="3854892"/>
            <a:ext cx="1401752" cy="6396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6700" indent="-2667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0225" indent="-2619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806450" indent="-2746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0731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3398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970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42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14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86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33" b="1" dirty="0"/>
              <a:t>Data Exploration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CA5D35-5A59-C94C-BAD4-E0B23DAE9C66}"/>
              </a:ext>
            </a:extLst>
          </p:cNvPr>
          <p:cNvSpPr>
            <a:spLocks noChangeAspect="1"/>
          </p:cNvSpPr>
          <p:nvPr/>
        </p:nvSpPr>
        <p:spPr bwMode="auto">
          <a:xfrm>
            <a:off x="7368953" y="3486297"/>
            <a:ext cx="143956" cy="143956"/>
          </a:xfrm>
          <a:prstGeom prst="ellipse">
            <a:avLst/>
          </a:prstGeom>
          <a:solidFill>
            <a:srgbClr val="5F6973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10C36938-6DFA-8045-B296-9A53088E2451}"/>
              </a:ext>
            </a:extLst>
          </p:cNvPr>
          <p:cNvSpPr/>
          <p:nvPr/>
        </p:nvSpPr>
        <p:spPr bwMode="auto">
          <a:xfrm>
            <a:off x="7437434" y="2461324"/>
            <a:ext cx="1215671" cy="568376"/>
          </a:xfrm>
          <a:prstGeom prst="homePlate">
            <a:avLst/>
          </a:prstGeom>
          <a:solidFill>
            <a:srgbClr val="E10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ctr" anchorCtr="0" compatLnSpc="1">
            <a:prstTxWarp prst="textNoShape">
              <a:avLst/>
            </a:prstTxWarp>
          </a:bodyPr>
          <a:lstStyle/>
          <a:p>
            <a:pPr algn="ctr" defTabSz="1218804"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en-US" sz="1867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9BBEBE-76DC-DE43-A5DC-DF3923ECB11B}"/>
              </a:ext>
            </a:extLst>
          </p:cNvPr>
          <p:cNvCxnSpPr/>
          <p:nvPr/>
        </p:nvCxnSpPr>
        <p:spPr bwMode="auto">
          <a:xfrm>
            <a:off x="7437433" y="2537542"/>
            <a:ext cx="0" cy="9843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Inhaltsplatzhalter 2">
            <a:extLst>
              <a:ext uri="{FF2B5EF4-FFF2-40B4-BE49-F238E27FC236}">
                <a16:creationId xmlns:a16="http://schemas.microsoft.com/office/drawing/2014/main" id="{C89A52B2-364A-4E4A-A490-39CD59BBC1AB}"/>
              </a:ext>
            </a:extLst>
          </p:cNvPr>
          <p:cNvSpPr txBox="1">
            <a:spLocks/>
          </p:cNvSpPr>
          <p:nvPr/>
        </p:nvSpPr>
        <p:spPr bwMode="gray">
          <a:xfrm>
            <a:off x="4866475" y="2778071"/>
            <a:ext cx="1545708" cy="5557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6700" indent="-2667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0225" indent="-2619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806450" indent="-2746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0731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3398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970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42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14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86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33" b="1" dirty="0"/>
              <a:t>Feature Engineering</a:t>
            </a:r>
          </a:p>
          <a:p>
            <a:pPr marL="0" indent="0" algn="ctr">
              <a:buNone/>
            </a:pPr>
            <a:r>
              <a:rPr lang="en-US" sz="1333" b="1" dirty="0"/>
              <a:t>&amp; Data Imputation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713181-6BAD-7444-A1EC-26E197E7A542}"/>
              </a:ext>
            </a:extLst>
          </p:cNvPr>
          <p:cNvSpPr>
            <a:spLocks noChangeAspect="1"/>
          </p:cNvSpPr>
          <p:nvPr/>
        </p:nvSpPr>
        <p:spPr bwMode="auto">
          <a:xfrm>
            <a:off x="5495373" y="3486297"/>
            <a:ext cx="143956" cy="143956"/>
          </a:xfrm>
          <a:prstGeom prst="ellipse">
            <a:avLst/>
          </a:prstGeom>
          <a:solidFill>
            <a:srgbClr val="5F6973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63" name="Pentagon 62">
            <a:extLst>
              <a:ext uri="{FF2B5EF4-FFF2-40B4-BE49-F238E27FC236}">
                <a16:creationId xmlns:a16="http://schemas.microsoft.com/office/drawing/2014/main" id="{BD9D4711-F422-124E-9D71-AB92F69D3428}"/>
              </a:ext>
            </a:extLst>
          </p:cNvPr>
          <p:cNvSpPr/>
          <p:nvPr/>
        </p:nvSpPr>
        <p:spPr bwMode="auto">
          <a:xfrm>
            <a:off x="5559682" y="4307395"/>
            <a:ext cx="1215671" cy="568376"/>
          </a:xfrm>
          <a:prstGeom prst="homePlate">
            <a:avLst/>
          </a:prstGeom>
          <a:solidFill>
            <a:srgbClr val="E10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ctr" anchorCtr="0" compatLnSpc="1">
            <a:prstTxWarp prst="textNoShape">
              <a:avLst/>
            </a:prstTxWarp>
          </a:bodyPr>
          <a:lstStyle/>
          <a:p>
            <a:pPr algn="ctr" defTabSz="1218804"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en-US" sz="18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DC164E2-73A3-6342-BD69-8B70367B47F6}"/>
              </a:ext>
            </a:extLst>
          </p:cNvPr>
          <p:cNvCxnSpPr/>
          <p:nvPr/>
        </p:nvCxnSpPr>
        <p:spPr bwMode="auto">
          <a:xfrm>
            <a:off x="5565684" y="3683686"/>
            <a:ext cx="0" cy="118546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72B8741-B336-644E-A5EE-C835D7FBE2C6}"/>
              </a:ext>
            </a:extLst>
          </p:cNvPr>
          <p:cNvSpPr>
            <a:spLocks noChangeAspect="1"/>
          </p:cNvSpPr>
          <p:nvPr/>
        </p:nvSpPr>
        <p:spPr bwMode="auto">
          <a:xfrm>
            <a:off x="10443498" y="3486297"/>
            <a:ext cx="143956" cy="143956"/>
          </a:xfrm>
          <a:prstGeom prst="ellipse">
            <a:avLst/>
          </a:prstGeom>
          <a:solidFill>
            <a:srgbClr val="E1000F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D6E920BD-C229-2949-B1F2-82D092F43832}"/>
              </a:ext>
            </a:extLst>
          </p:cNvPr>
          <p:cNvSpPr/>
          <p:nvPr/>
        </p:nvSpPr>
        <p:spPr bwMode="auto">
          <a:xfrm>
            <a:off x="9104953" y="4307395"/>
            <a:ext cx="1215671" cy="568376"/>
          </a:xfrm>
          <a:prstGeom prst="homePlate">
            <a:avLst/>
          </a:prstGeom>
          <a:solidFill>
            <a:srgbClr val="E10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ctr" anchorCtr="0" compatLnSpc="1">
            <a:prstTxWarp prst="textNoShape">
              <a:avLst/>
            </a:prstTxWarp>
          </a:bodyPr>
          <a:lstStyle/>
          <a:p>
            <a:pPr algn="ctr" defTabSz="1218804"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en-US" sz="1867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D8C920-0B3F-EC42-86BA-AECDF8B39791}"/>
              </a:ext>
            </a:extLst>
          </p:cNvPr>
          <p:cNvCxnSpPr/>
          <p:nvPr/>
        </p:nvCxnSpPr>
        <p:spPr bwMode="auto">
          <a:xfrm>
            <a:off x="9110955" y="3683686"/>
            <a:ext cx="0" cy="118546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1C32E35C-903C-CA4A-92A5-41C9957540E4}"/>
              </a:ext>
            </a:extLst>
          </p:cNvPr>
          <p:cNvSpPr txBox="1">
            <a:spLocks/>
          </p:cNvSpPr>
          <p:nvPr/>
        </p:nvSpPr>
        <p:spPr bwMode="gray">
          <a:xfrm>
            <a:off x="8664770" y="2953353"/>
            <a:ext cx="1257797" cy="5008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6700" indent="-2667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0225" indent="-2619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806450" indent="-2746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0731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3398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970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42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14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86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33" b="1" dirty="0"/>
              <a:t>Data Preparation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DA3457-4562-A443-B402-B164941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921A94-2C06-EF44-A870-A48BF422ADB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4D2F54-9BE3-4B71-90DB-043539028429}"/>
              </a:ext>
            </a:extLst>
          </p:cNvPr>
          <p:cNvSpPr>
            <a:spLocks noChangeAspect="1"/>
          </p:cNvSpPr>
          <p:nvPr/>
        </p:nvSpPr>
        <p:spPr bwMode="auto">
          <a:xfrm>
            <a:off x="9032974" y="3509198"/>
            <a:ext cx="143956" cy="143956"/>
          </a:xfrm>
          <a:prstGeom prst="ellipse">
            <a:avLst/>
          </a:prstGeom>
          <a:solidFill>
            <a:srgbClr val="5F6973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667"/>
          </a:p>
        </p:txBody>
      </p:sp>
      <p:sp>
        <p:nvSpPr>
          <p:cNvPr id="43" name="Pentagon 38">
            <a:extLst>
              <a:ext uri="{FF2B5EF4-FFF2-40B4-BE49-F238E27FC236}">
                <a16:creationId xmlns:a16="http://schemas.microsoft.com/office/drawing/2014/main" id="{1507AA56-B078-4B36-8419-37BFF3A6A3EC}"/>
              </a:ext>
            </a:extLst>
          </p:cNvPr>
          <p:cNvSpPr/>
          <p:nvPr/>
        </p:nvSpPr>
        <p:spPr bwMode="auto">
          <a:xfrm>
            <a:off x="10515477" y="2524880"/>
            <a:ext cx="1215671" cy="568376"/>
          </a:xfrm>
          <a:prstGeom prst="homePlate">
            <a:avLst/>
          </a:prstGeom>
          <a:solidFill>
            <a:srgbClr val="E10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ctr" anchorCtr="0" compatLnSpc="1">
            <a:prstTxWarp prst="textNoShape">
              <a:avLst/>
            </a:prstTxWarp>
          </a:bodyPr>
          <a:lstStyle/>
          <a:p>
            <a:pPr algn="ctr" defTabSz="1218804"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en-US" sz="18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07D69C-85C1-41B9-8AEE-D698AE17FB3B}"/>
              </a:ext>
            </a:extLst>
          </p:cNvPr>
          <p:cNvCxnSpPr/>
          <p:nvPr/>
        </p:nvCxnSpPr>
        <p:spPr bwMode="auto">
          <a:xfrm>
            <a:off x="10515476" y="2524882"/>
            <a:ext cx="0" cy="9843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3E6B3AF2-E219-413A-9B45-A833B5B0D2DF}"/>
              </a:ext>
            </a:extLst>
          </p:cNvPr>
          <p:cNvSpPr txBox="1">
            <a:spLocks/>
          </p:cNvSpPr>
          <p:nvPr/>
        </p:nvSpPr>
        <p:spPr bwMode="gray">
          <a:xfrm>
            <a:off x="10194817" y="3792889"/>
            <a:ext cx="1071717" cy="69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6700" indent="-2667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0225" indent="-2619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806450" indent="-274638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0731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3398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970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42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14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8650" indent="-26511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33" b="1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27602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4907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7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Problem understanding</a:t>
            </a:r>
            <a:br>
              <a:rPr lang="en-US" sz="27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</a:br>
            <a:endParaRPr lang="en-US" sz="2667" dirty="0">
              <a:solidFill>
                <a:srgbClr val="5F6973"/>
              </a:solidFill>
              <a:latin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082619" y="1400531"/>
            <a:ext cx="9471081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Overview: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Home Credit makes use of a variety of alternative data including telco and transactional information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to predict their clients' repayment abilities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 This </a:t>
            </a: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competition is currently hosted on Kaggle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Problem statement: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The objective of this competition is to use historical loan application data to predict to predict their clients' repayment abilities (whether an applicant will be able to repay a loan). This is a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standard supervised classification task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Scope: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Due to the computational and time constraint as well as the unavailability of a spark cluster to work on only the main dataset (</a:t>
            </a:r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application_train.csv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) will be used.</a:t>
            </a: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1867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4907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7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Data Validation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9" name="Picture Placeholder 12" descr="A picture containing indoor, table, sitting, empty&#10;&#10;Description automatically generated">
            <a:extLst>
              <a:ext uri="{FF2B5EF4-FFF2-40B4-BE49-F238E27FC236}">
                <a16:creationId xmlns:a16="http://schemas.microsoft.com/office/drawing/2014/main" id="{3EB9BCCA-423C-458D-8BEF-D1E8236C17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371" y="5030350"/>
            <a:ext cx="12243371" cy="1961213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8CA7C96-2142-4396-A04D-ACE23EECD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311061"/>
              </p:ext>
            </p:extLst>
          </p:nvPr>
        </p:nvGraphicFramePr>
        <p:xfrm>
          <a:off x="590549" y="1462354"/>
          <a:ext cx="9656510" cy="283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Gleichschenkliges Dreieck 8">
            <a:extLst>
              <a:ext uri="{FF2B5EF4-FFF2-40B4-BE49-F238E27FC236}">
                <a16:creationId xmlns:a16="http://schemas.microsoft.com/office/drawing/2014/main" id="{FFD7E37E-A4C7-425F-8317-627F27DDA922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-87961" y="5044524"/>
            <a:ext cx="909455" cy="836275"/>
          </a:xfrm>
          <a:custGeom>
            <a:avLst/>
            <a:gdLst>
              <a:gd name="connsiteX0" fmla="*/ 0 w 6284026"/>
              <a:gd name="connsiteY0" fmla="*/ 2895600 h 2895600"/>
              <a:gd name="connsiteX1" fmla="*/ 3052026 w 6284026"/>
              <a:gd name="connsiteY1" fmla="*/ 0 h 2895600"/>
              <a:gd name="connsiteX2" fmla="*/ 6284026 w 6284026"/>
              <a:gd name="connsiteY2" fmla="*/ 2895600 h 2895600"/>
              <a:gd name="connsiteX3" fmla="*/ 0 w 6284026"/>
              <a:gd name="connsiteY3" fmla="*/ 2895600 h 2895600"/>
              <a:gd name="connsiteX0" fmla="*/ 0 w 3064576"/>
              <a:gd name="connsiteY0" fmla="*/ 2895600 h 2895600"/>
              <a:gd name="connsiteX1" fmla="*/ 3052026 w 3064576"/>
              <a:gd name="connsiteY1" fmla="*/ 0 h 2895600"/>
              <a:gd name="connsiteX2" fmla="*/ 3064576 w 3064576"/>
              <a:gd name="connsiteY2" fmla="*/ 2895600 h 2895600"/>
              <a:gd name="connsiteX3" fmla="*/ 0 w 3064576"/>
              <a:gd name="connsiteY3" fmla="*/ 2895600 h 2895600"/>
              <a:gd name="connsiteX0" fmla="*/ 0 w 3064576"/>
              <a:gd name="connsiteY0" fmla="*/ 2899640 h 2899640"/>
              <a:gd name="connsiteX1" fmla="*/ 3056127 w 3064576"/>
              <a:gd name="connsiteY1" fmla="*/ 0 h 2899640"/>
              <a:gd name="connsiteX2" fmla="*/ 3064576 w 3064576"/>
              <a:gd name="connsiteY2" fmla="*/ 2899640 h 2899640"/>
              <a:gd name="connsiteX3" fmla="*/ 0 w 3064576"/>
              <a:gd name="connsiteY3" fmla="*/ 2899640 h 2899640"/>
              <a:gd name="connsiteX0" fmla="*/ 0 w 3065564"/>
              <a:gd name="connsiteY0" fmla="*/ 2891556 h 2891556"/>
              <a:gd name="connsiteX1" fmla="*/ 3064327 w 3065564"/>
              <a:gd name="connsiteY1" fmla="*/ 1 h 2891556"/>
              <a:gd name="connsiteX2" fmla="*/ 3064576 w 3065564"/>
              <a:gd name="connsiteY2" fmla="*/ 2891556 h 2891556"/>
              <a:gd name="connsiteX3" fmla="*/ 0 w 3065564"/>
              <a:gd name="connsiteY3" fmla="*/ 2891556 h 28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564" h="2891556">
                <a:moveTo>
                  <a:pt x="0" y="2891556"/>
                </a:moveTo>
                <a:lnTo>
                  <a:pt x="3064327" y="1"/>
                </a:lnTo>
                <a:cubicBezTo>
                  <a:pt x="3068510" y="965201"/>
                  <a:pt x="3060393" y="1926356"/>
                  <a:pt x="3064576" y="2891556"/>
                </a:cubicBezTo>
                <a:lnTo>
                  <a:pt x="0" y="2891556"/>
                </a:lnTo>
                <a:close/>
              </a:path>
            </a:pathLst>
          </a:custGeom>
          <a:solidFill>
            <a:srgbClr val="AF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51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Gleichschenkliges Dreieck 8">
            <a:extLst>
              <a:ext uri="{FF2B5EF4-FFF2-40B4-BE49-F238E27FC236}">
                <a16:creationId xmlns:a16="http://schemas.microsoft.com/office/drawing/2014/main" id="{E4EB838C-7636-47E9-BE0A-B41CBA598917}"/>
              </a:ext>
            </a:extLst>
          </p:cNvPr>
          <p:cNvSpPr>
            <a:spLocks noChangeAspect="1"/>
          </p:cNvSpPr>
          <p:nvPr/>
        </p:nvSpPr>
        <p:spPr>
          <a:xfrm rot="5400000">
            <a:off x="-88605" y="4156841"/>
            <a:ext cx="908659" cy="838359"/>
          </a:xfrm>
          <a:custGeom>
            <a:avLst/>
            <a:gdLst>
              <a:gd name="connsiteX0" fmla="*/ 0 w 6284026"/>
              <a:gd name="connsiteY0" fmla="*/ 2895600 h 2895600"/>
              <a:gd name="connsiteX1" fmla="*/ 3052026 w 6284026"/>
              <a:gd name="connsiteY1" fmla="*/ 0 h 2895600"/>
              <a:gd name="connsiteX2" fmla="*/ 6284026 w 6284026"/>
              <a:gd name="connsiteY2" fmla="*/ 2895600 h 2895600"/>
              <a:gd name="connsiteX3" fmla="*/ 0 w 6284026"/>
              <a:gd name="connsiteY3" fmla="*/ 2895600 h 2895600"/>
              <a:gd name="connsiteX0" fmla="*/ 0 w 3064576"/>
              <a:gd name="connsiteY0" fmla="*/ 2895600 h 2895600"/>
              <a:gd name="connsiteX1" fmla="*/ 3052026 w 3064576"/>
              <a:gd name="connsiteY1" fmla="*/ 0 h 2895600"/>
              <a:gd name="connsiteX2" fmla="*/ 3064576 w 3064576"/>
              <a:gd name="connsiteY2" fmla="*/ 2895600 h 2895600"/>
              <a:gd name="connsiteX3" fmla="*/ 0 w 3064576"/>
              <a:gd name="connsiteY3" fmla="*/ 2895600 h 2895600"/>
              <a:gd name="connsiteX0" fmla="*/ 0 w 3064576"/>
              <a:gd name="connsiteY0" fmla="*/ 2899640 h 2899640"/>
              <a:gd name="connsiteX1" fmla="*/ 3056127 w 3064576"/>
              <a:gd name="connsiteY1" fmla="*/ 0 h 2899640"/>
              <a:gd name="connsiteX2" fmla="*/ 3064576 w 3064576"/>
              <a:gd name="connsiteY2" fmla="*/ 2899640 h 2899640"/>
              <a:gd name="connsiteX3" fmla="*/ 0 w 3064576"/>
              <a:gd name="connsiteY3" fmla="*/ 2899640 h 2899640"/>
              <a:gd name="connsiteX0" fmla="*/ 0 w 3065564"/>
              <a:gd name="connsiteY0" fmla="*/ 2891556 h 2891556"/>
              <a:gd name="connsiteX1" fmla="*/ 3064327 w 3065564"/>
              <a:gd name="connsiteY1" fmla="*/ 1 h 2891556"/>
              <a:gd name="connsiteX2" fmla="*/ 3064576 w 3065564"/>
              <a:gd name="connsiteY2" fmla="*/ 2891556 h 2891556"/>
              <a:gd name="connsiteX3" fmla="*/ 0 w 3065564"/>
              <a:gd name="connsiteY3" fmla="*/ 2891556 h 28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564" h="2891556">
                <a:moveTo>
                  <a:pt x="0" y="2891556"/>
                </a:moveTo>
                <a:lnTo>
                  <a:pt x="3064327" y="1"/>
                </a:lnTo>
                <a:cubicBezTo>
                  <a:pt x="3068510" y="965201"/>
                  <a:pt x="3060393" y="1926356"/>
                  <a:pt x="3064576" y="2891556"/>
                </a:cubicBezTo>
                <a:lnTo>
                  <a:pt x="0" y="2891556"/>
                </a:lnTo>
                <a:close/>
              </a:path>
            </a:pathLst>
          </a:custGeom>
          <a:solidFill>
            <a:srgbClr val="E1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5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44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4907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7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Data Validation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082619" y="1400531"/>
            <a:ext cx="9471081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No duplications were found in the dataset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A lot of missing values were found and after observing the distributions (showed below) I decided  to make my cutoff at 50% (any column that has 50% or more missing values are cut)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Because of the computational challenge I had while                                                      running the project on my local machine I decided to                                                            get rid of some the missing values to make it easier                                                          to imputer later on (from the majority only as not to                                                                 under sample the minority class further) </a:t>
            </a: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1867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E4857-4F3B-44C7-B21D-8A93356DE4EC}"/>
              </a:ext>
            </a:extLst>
          </p:cNvPr>
          <p:cNvGrpSpPr/>
          <p:nvPr/>
        </p:nvGrpSpPr>
        <p:grpSpPr>
          <a:xfrm>
            <a:off x="6986806" y="3139084"/>
            <a:ext cx="3362648" cy="2318385"/>
            <a:chOff x="8656774" y="1641524"/>
            <a:chExt cx="3362648" cy="23183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9F0BCD-50D4-4B95-B018-05D265491745}"/>
                </a:ext>
              </a:extLst>
            </p:cNvPr>
            <p:cNvSpPr txBox="1"/>
            <p:nvPr/>
          </p:nvSpPr>
          <p:spPr>
            <a:xfrm>
              <a:off x="9118137" y="3682910"/>
              <a:ext cx="2084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Percentage of missing values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38CF4C-1C53-4B08-915C-6E6619A78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2559" y="1641524"/>
              <a:ext cx="2986863" cy="20439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7168C-AD3B-42E6-A03F-758FB46A86D6}"/>
                </a:ext>
              </a:extLst>
            </p:cNvPr>
            <p:cNvSpPr txBox="1"/>
            <p:nvPr/>
          </p:nvSpPr>
          <p:spPr>
            <a:xfrm rot="16200000">
              <a:off x="7906853" y="2524985"/>
              <a:ext cx="1776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2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4907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7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Data Validation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101669" y="1400531"/>
            <a:ext cx="9471081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A lot of outliers was observed across the dataset (please check the interactive EDA)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So a good approach is to either remove it or correct it 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My approach was a combination of the two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 removed all outliers from the majority classes for computational reasons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 changed the value of the rest to NAN to be amputated (correction) later on </a:t>
            </a:r>
          </a:p>
          <a:p>
            <a:pPr lvl="1">
              <a:lnSpc>
                <a:spcPct val="150000"/>
              </a:lnSpc>
              <a:buClr>
                <a:srgbClr val="E1000F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 observed a column that contains outliers to see the results of my transformations</a:t>
            </a: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endParaRPr lang="en-US" sz="1867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4E32B-C47F-4ECE-8D3D-1398C071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610997"/>
            <a:ext cx="3333750" cy="1720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218C83-DA81-4765-84AB-B1CF5960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81" y="4610997"/>
            <a:ext cx="3333750" cy="17204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5F878B-C30A-4BDB-8E96-088561349B39}"/>
              </a:ext>
            </a:extLst>
          </p:cNvPr>
          <p:cNvSpPr txBox="1"/>
          <p:nvPr/>
        </p:nvSpPr>
        <p:spPr>
          <a:xfrm>
            <a:off x="2268779" y="4333998"/>
            <a:ext cx="208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5BF62-7C35-45D4-8CD7-E9B07BE43F1D}"/>
              </a:ext>
            </a:extLst>
          </p:cNvPr>
          <p:cNvSpPr txBox="1"/>
          <p:nvPr/>
        </p:nvSpPr>
        <p:spPr>
          <a:xfrm>
            <a:off x="6196750" y="4333997"/>
            <a:ext cx="208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8688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82" y="470355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noProof="0" dirty="0">
                <a:solidFill>
                  <a:srgbClr val="E1000F"/>
                </a:solidFill>
                <a:cs typeface="Segoe UI Light" panose="020B0502040204020203" pitchFamily="34" charset="0"/>
              </a:rPr>
            </a:br>
            <a:r>
              <a:rPr lang="en-US" sz="22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Feature Engineering &amp; Data Imputation </a:t>
            </a:r>
            <a:br>
              <a:rPr lang="en-US" sz="2700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</a:br>
            <a:endParaRPr lang="en-US" sz="2667" dirty="0">
              <a:solidFill>
                <a:srgbClr val="5F6973"/>
              </a:solidFill>
              <a:latin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4DFDC-8ABC-864F-B344-6DAE7C2285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0" y="1410056"/>
            <a:ext cx="200000" cy="350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C5E168-AFDC-4D75-BE89-29A8166D8175}"/>
              </a:ext>
            </a:extLst>
          </p:cNvPr>
          <p:cNvSpPr txBox="1">
            <a:spLocks/>
          </p:cNvSpPr>
          <p:nvPr/>
        </p:nvSpPr>
        <p:spPr bwMode="gray">
          <a:xfrm>
            <a:off x="1101669" y="1400531"/>
            <a:ext cx="9471081" cy="458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Created two flags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is_missing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Days_Employed_anom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 </a:t>
            </a: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to capture the info lost when we amputate  them 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Tried multiple imputation methods such as KNN and MICE but again I was limited by my computational means and both those methods are expensive to compute on large datasets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So I wanted to use a less expensive technique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(without going the traditional mean or median route)</a:t>
            </a:r>
          </a:p>
          <a:p>
            <a:pPr>
              <a:lnSpc>
                <a:spcPct val="150000"/>
              </a:lnSpc>
              <a:buClr>
                <a:srgbClr val="E1000F"/>
              </a:buClr>
            </a:pP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I opted to use a clustering technique to lessen the burden while imputing</a:t>
            </a:r>
          </a:p>
        </p:txBody>
      </p:sp>
    </p:spTree>
    <p:extLst>
      <p:ext uri="{BB962C8B-B14F-4D97-AF65-F5344CB8AC3E}">
        <p14:creationId xmlns:p14="http://schemas.microsoft.com/office/powerpoint/2010/main" val="185711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86F-9DCD-3B4B-9850-23B6BCA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252007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noProof="0" dirty="0">
                <a:solidFill>
                  <a:srgbClr val="C00000"/>
                </a:solidFill>
                <a:cs typeface="Segoe UI Light" panose="020B0502040204020203" pitchFamily="34" charset="0"/>
              </a:rPr>
              <a:t>Data Imputation </a:t>
            </a:r>
            <a:br>
              <a:rPr lang="en-US" dirty="0">
                <a:cs typeface="Segoe UI Light" panose="020B0502040204020203" pitchFamily="34" charset="0"/>
              </a:rPr>
            </a:br>
            <a:r>
              <a:rPr lang="en-US" sz="2667" dirty="0">
                <a:solidFill>
                  <a:srgbClr val="5F6973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Clustering</a:t>
            </a:r>
            <a:endParaRPr lang="en-US" sz="2667" dirty="0">
              <a:solidFill>
                <a:srgbClr val="5F6973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77AD-3F6E-F84F-9E7E-A5061BA02325}"/>
              </a:ext>
            </a:extLst>
          </p:cNvPr>
          <p:cNvSpPr/>
          <p:nvPr/>
        </p:nvSpPr>
        <p:spPr>
          <a:xfrm>
            <a:off x="1390747" y="5462662"/>
            <a:ext cx="9787164" cy="35714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1218804">
              <a:buClr>
                <a:srgbClr val="AFB4B9"/>
              </a:buClr>
              <a:defRPr/>
            </a:pPr>
            <a:endParaRPr lang="en-GB" sz="2133" b="1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F398-D276-D746-8406-BB3B2550B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4836" y="6164263"/>
            <a:ext cx="1409237" cy="167165"/>
          </a:xfrm>
        </p:spPr>
        <p:txBody>
          <a:bodyPr/>
          <a:lstStyle/>
          <a:p>
            <a:fld id="{D3921A94-2C06-EF44-A870-A48BF422ADBF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FDFD6-F8FD-4F54-8200-B08036145D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1676" y="1642282"/>
            <a:ext cx="200000" cy="35030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1506ED-6B43-4B6D-B718-CC7CBE84E97A}"/>
              </a:ext>
            </a:extLst>
          </p:cNvPr>
          <p:cNvSpPr txBox="1">
            <a:spLocks/>
          </p:cNvSpPr>
          <p:nvPr/>
        </p:nvSpPr>
        <p:spPr bwMode="gray">
          <a:xfrm>
            <a:off x="7257142" y="1570589"/>
            <a:ext cx="4499431" cy="370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620" indent="-26662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30066" indent="-261859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208" indent="-274556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7282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39448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Symbol" pitchFamily="2" charset="2"/>
              <a:buChar char="-"/>
              <a:defRPr sz="16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796511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253574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710637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167699" indent="-265033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r>
              <a:rPr lang="en-US" sz="1867" b="1" dirty="0">
                <a:solidFill>
                  <a:srgbClr val="242729"/>
                </a:solidFill>
                <a:latin typeface="Arial" panose="020B0604020202020204" pitchFamily="34" charset="0"/>
              </a:rPr>
              <a:t>Clustering</a:t>
            </a:r>
            <a:r>
              <a:rPr lang="en-US" sz="1867" dirty="0">
                <a:solidFill>
                  <a:srgbClr val="242729"/>
                </a:solidFill>
                <a:latin typeface="Arial" panose="020B0604020202020204" pitchFamily="34" charset="0"/>
              </a:rPr>
              <a:t> is the task of grouping a set of objects in such a way that objects in the same group (called a cluster) are more similar (in some sense) to each other than to those in other groups (clusters). It is a main task of exploratory data mining</a:t>
            </a:r>
          </a:p>
          <a:p>
            <a:pPr marL="0" indent="0">
              <a:lnSpc>
                <a:spcPct val="150000"/>
              </a:lnSpc>
              <a:buClr>
                <a:srgbClr val="E1000F"/>
              </a:buClr>
              <a:buNone/>
            </a:pPr>
            <a:r>
              <a:rPr lang="en-US" sz="1867" b="1" kern="0" dirty="0">
                <a:solidFill>
                  <a:srgbClr val="242729"/>
                </a:solidFill>
                <a:latin typeface="Arial" panose="020B0604020202020204" pitchFamily="34" charset="0"/>
              </a:rPr>
              <a:t>Limitations: </a:t>
            </a:r>
            <a:r>
              <a:rPr lang="en-US" sz="1867" kern="0" dirty="0">
                <a:solidFill>
                  <a:srgbClr val="242729"/>
                </a:solidFill>
                <a:latin typeface="Arial" panose="020B0604020202020204" pitchFamily="34" charset="0"/>
              </a:rPr>
              <a:t>Highly dimensional data is hard to visualize and interpret  </a:t>
            </a:r>
            <a:endParaRPr lang="en-US" sz="2133" kern="0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27807-024C-4747-B888-6CBE2B9F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580522"/>
            <a:ext cx="6823479" cy="34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770-75B3-D24B-BF5F-8D8489B8FBF6}"/>
              </a:ext>
            </a:extLst>
          </p:cNvPr>
          <p:cNvSpPr/>
          <p:nvPr/>
        </p:nvSpPr>
        <p:spPr bwMode="auto">
          <a:xfrm>
            <a:off x="1015661" y="2991388"/>
            <a:ext cx="10180348" cy="11236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B4B9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tl" rotWithShape="0">
              <a:srgbClr val="5F6973">
                <a:alpha val="40000"/>
              </a:srgbClr>
            </a:outerShdw>
          </a:effectLst>
        </p:spPr>
        <p:txBody>
          <a:bodyPr vert="horz" wrap="square" lIns="2687999" tIns="240000" rIns="192000" bIns="240000" numCol="1" rtlCol="0" anchor="t" anchorCtr="0" compatLnSpc="1">
            <a:prstTxWarp prst="textNoShape">
              <a:avLst/>
            </a:prstTxWarp>
          </a:bodyPr>
          <a:lstStyle/>
          <a:p>
            <a:pPr marL="355484" indent="-355484">
              <a:lnSpc>
                <a:spcPct val="105000"/>
              </a:lnSpc>
              <a:spcAft>
                <a:spcPts val="800"/>
              </a:spcAft>
              <a:buClr>
                <a:srgbClr val="E1000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values were analyzed with respect to the target</a:t>
            </a:r>
          </a:p>
          <a:p>
            <a:pPr marL="355484" indent="-355484">
              <a:lnSpc>
                <a:spcPct val="105000"/>
              </a:lnSpc>
              <a:spcAft>
                <a:spcPts val="800"/>
              </a:spcAft>
              <a:buClr>
                <a:srgbClr val="E1000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Records with missing values were isolated and profiled using a clustering 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74300-8C61-FB49-B2F2-F7DEF4EB159E}"/>
              </a:ext>
            </a:extLst>
          </p:cNvPr>
          <p:cNvSpPr/>
          <p:nvPr/>
        </p:nvSpPr>
        <p:spPr bwMode="auto">
          <a:xfrm>
            <a:off x="1000977" y="4430342"/>
            <a:ext cx="10180348" cy="14370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B4B9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tl" rotWithShape="0">
              <a:srgbClr val="5F6973">
                <a:alpha val="40000"/>
              </a:srgbClr>
            </a:outerShdw>
          </a:effectLst>
        </p:spPr>
        <p:txBody>
          <a:bodyPr vert="horz" wrap="square" lIns="2687999" tIns="240000" rIns="192000" bIns="240000" numCol="1" rtlCol="0" anchor="t" anchorCtr="0" compatLnSpc="1">
            <a:prstTxWarp prst="textNoShape">
              <a:avLst/>
            </a:prstTxWarp>
          </a:bodyPr>
          <a:lstStyle/>
          <a:p>
            <a:pPr marL="355484" indent="-355484">
              <a:lnSpc>
                <a:spcPct val="105000"/>
              </a:lnSpc>
              <a:spcAft>
                <a:spcPts val="800"/>
              </a:spcAft>
              <a:buClr>
                <a:srgbClr val="E1000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Filled data was clustered and segmented for further analysis later on and centroid can be taken and presented to the business </a:t>
            </a:r>
          </a:p>
          <a:p>
            <a:pPr marL="355484" indent="-355484">
              <a:lnSpc>
                <a:spcPct val="105000"/>
              </a:lnSpc>
              <a:spcAft>
                <a:spcPts val="800"/>
              </a:spcAft>
              <a:buClr>
                <a:srgbClr val="E1000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part was omitted from the notebook since it needs business intervention to be interpreted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3A362-81BA-6C40-B939-93D8DC39A7F8}"/>
              </a:ext>
            </a:extLst>
          </p:cNvPr>
          <p:cNvSpPr/>
          <p:nvPr/>
        </p:nvSpPr>
        <p:spPr bwMode="auto">
          <a:xfrm>
            <a:off x="1002550" y="1633666"/>
            <a:ext cx="10180348" cy="112368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B4B9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tl" rotWithShape="0">
              <a:srgbClr val="5F6973">
                <a:alpha val="40000"/>
              </a:srgbClr>
            </a:outerShdw>
          </a:effectLst>
        </p:spPr>
        <p:txBody>
          <a:bodyPr vert="horz" wrap="square" lIns="2687999" tIns="240000" rIns="192000" bIns="240000" numCol="1" rtlCol="0" anchor="t" anchorCtr="0" compatLnSpc="1">
            <a:prstTxWarp prst="textNoShape">
              <a:avLst/>
            </a:prstTxWarp>
          </a:bodyPr>
          <a:lstStyle/>
          <a:p>
            <a:pPr marL="355484" indent="-355484">
              <a:lnSpc>
                <a:spcPct val="105000"/>
              </a:lnSpc>
              <a:spcAft>
                <a:spcPts val="800"/>
              </a:spcAft>
              <a:buClr>
                <a:srgbClr val="E1000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We profile and analysis the data column by column to identify patterns and relations and wrapped in an interactive framework. </a:t>
            </a:r>
            <a:r>
              <a:rPr lang="en-US" sz="1600" dirty="0">
                <a:hlinkClick r:id="rId2" action="ppaction://hlinkfile"/>
              </a:rPr>
              <a:t>(EDA_report.html)</a:t>
            </a:r>
            <a:endParaRPr lang="en-US" sz="1600" dirty="0"/>
          </a:p>
          <a:p>
            <a:pPr marL="355484" indent="-355484">
              <a:lnSpc>
                <a:spcPct val="105000"/>
              </a:lnSpc>
              <a:spcAft>
                <a:spcPts val="800"/>
              </a:spcAft>
              <a:buClr>
                <a:srgbClr val="E1000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We infer the importance &amp; relationship of each feature to the target</a:t>
            </a:r>
            <a:endParaRPr lang="en-US" sz="1600" kern="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0B1A5-3716-7949-9C1B-BA8E4FFBF713}"/>
              </a:ext>
            </a:extLst>
          </p:cNvPr>
          <p:cNvSpPr/>
          <p:nvPr/>
        </p:nvSpPr>
        <p:spPr bwMode="auto">
          <a:xfrm>
            <a:off x="1002549" y="1626267"/>
            <a:ext cx="2397265" cy="112368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7438C-EFEE-4F49-B7BA-1E26FE5F244D}"/>
              </a:ext>
            </a:extLst>
          </p:cNvPr>
          <p:cNvSpPr/>
          <p:nvPr/>
        </p:nvSpPr>
        <p:spPr bwMode="auto">
          <a:xfrm>
            <a:off x="1699486" y="1893788"/>
            <a:ext cx="2793368" cy="5886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218804">
              <a:lnSpc>
                <a:spcPts val="2133"/>
              </a:lnSpc>
              <a:buClr>
                <a:schemeClr val="tx2"/>
              </a:buClr>
              <a:buSzPct val="120000"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Profiling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747CDB-F181-D345-8BD6-93B25A445680}"/>
              </a:ext>
            </a:extLst>
          </p:cNvPr>
          <p:cNvSpPr/>
          <p:nvPr/>
        </p:nvSpPr>
        <p:spPr bwMode="auto">
          <a:xfrm>
            <a:off x="1002549" y="2998296"/>
            <a:ext cx="2397265" cy="112368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8F116-3EAE-A84E-8D28-EA2F41A8CAC5}"/>
              </a:ext>
            </a:extLst>
          </p:cNvPr>
          <p:cNvSpPr/>
          <p:nvPr/>
        </p:nvSpPr>
        <p:spPr bwMode="auto">
          <a:xfrm>
            <a:off x="1382400" y="3353118"/>
            <a:ext cx="1722750" cy="4002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218804">
              <a:lnSpc>
                <a:spcPts val="2133"/>
              </a:lnSpc>
              <a:buClr>
                <a:schemeClr val="tx2"/>
              </a:buClr>
              <a:buSzPct val="120000"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Missing Values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E2DAD2-E929-A740-8301-6A8EA237A300}"/>
              </a:ext>
            </a:extLst>
          </p:cNvPr>
          <p:cNvSpPr/>
          <p:nvPr/>
        </p:nvSpPr>
        <p:spPr bwMode="auto">
          <a:xfrm>
            <a:off x="1002549" y="4430344"/>
            <a:ext cx="2397265" cy="14370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9963" tIns="62381" rIns="119963" bIns="62381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20FAA-A059-2544-B2CB-1904D9A38DC3}"/>
              </a:ext>
            </a:extLst>
          </p:cNvPr>
          <p:cNvSpPr/>
          <p:nvPr/>
        </p:nvSpPr>
        <p:spPr bwMode="auto">
          <a:xfrm>
            <a:off x="1286054" y="5032167"/>
            <a:ext cx="1830253" cy="2334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1218804">
              <a:lnSpc>
                <a:spcPts val="2133"/>
              </a:lnSpc>
              <a:buClr>
                <a:schemeClr val="tx2"/>
              </a:buClr>
              <a:buSzPct val="120000"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Analysis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F12068A-E459-6044-9B92-31A3C5C3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6" y="330020"/>
            <a:ext cx="10183491" cy="757947"/>
          </a:xfrm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rgbClr val="C00000"/>
                </a:solidFill>
                <a:cs typeface="Segoe UI Light" panose="020B0502040204020203" pitchFamily="34" charset="0"/>
              </a:rPr>
              <a:t>Methodology</a:t>
            </a:r>
            <a:br>
              <a:rPr lang="en-US" dirty="0">
                <a:cs typeface="Segoe UI Light" panose="020B0502040204020203" pitchFamily="34" charset="0"/>
              </a:rPr>
            </a:br>
            <a:r>
              <a:rPr lang="en-US" sz="2667" dirty="0">
                <a:solidFill>
                  <a:srgbClr val="5F6973"/>
                </a:solidFill>
                <a:latin typeface="Segoe UI" panose="020B0502040204020203" pitchFamily="34" charset="0"/>
              </a:rPr>
              <a:t>Data EXPLORATION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40BC0-FE93-EA49-B802-3EF907DCC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921A94-2C06-EF44-A870-A48BF422ADB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9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Symbol</vt:lpstr>
      <vt:lpstr>Wingdings</vt:lpstr>
      <vt:lpstr>Office Theme</vt:lpstr>
      <vt:lpstr>Home Credit Default Risk</vt:lpstr>
      <vt:lpstr>Methodology</vt:lpstr>
      <vt:lpstr>methodology Problem understanding </vt:lpstr>
      <vt:lpstr>methodology Data Validation</vt:lpstr>
      <vt:lpstr>methodology Data Validation</vt:lpstr>
      <vt:lpstr>methodology Data Validation</vt:lpstr>
      <vt:lpstr>methodology Feature Engineering &amp; Data Imputation  </vt:lpstr>
      <vt:lpstr>Data Imputation  Clustering</vt:lpstr>
      <vt:lpstr>Methodology Data EXPLORATION</vt:lpstr>
      <vt:lpstr>Feature significance Feature importance &amp; Correlation  </vt:lpstr>
      <vt:lpstr>Feature importance for predicting the Target</vt:lpstr>
      <vt:lpstr>Positive Correlation With predicting the Target</vt:lpstr>
      <vt:lpstr>Negative Correlation With predicting the Target</vt:lpstr>
      <vt:lpstr>Methodology Data preparation</vt:lpstr>
      <vt:lpstr>Methodology Data modeling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Mohamed Eldeeb</dc:creator>
  <cp:lastModifiedBy>Mohamed Eldeeb</cp:lastModifiedBy>
  <cp:revision>2</cp:revision>
  <dcterms:created xsi:type="dcterms:W3CDTF">2021-03-01T17:55:00Z</dcterms:created>
  <dcterms:modified xsi:type="dcterms:W3CDTF">2021-08-11T11:43:06Z</dcterms:modified>
</cp:coreProperties>
</file>