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8" r:id="rId4"/>
    <p:sldId id="258" r:id="rId5"/>
    <p:sldId id="265" r:id="rId6"/>
    <p:sldId id="267" r:id="rId7"/>
    <p:sldId id="266" r:id="rId8"/>
    <p:sldId id="269" r:id="rId9"/>
    <p:sldId id="270" r:id="rId10"/>
    <p:sldId id="271" r:id="rId11"/>
  </p:sldIdLst>
  <p:sldSz cx="14630400" cy="8229600"/>
  <p:notesSz cx="8229600" cy="14630400"/>
  <p:embeddedFontLst>
    <p:embeddedFont>
      <p:font typeface="Dela Gothic One" panose="020B0604020202020204" charset="-128"/>
      <p:regular r:id="rId13"/>
    </p:embeddedFont>
    <p:embeddedFont>
      <p:font typeface="DM Sans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460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4C26-F95F-B0D0-0644-2C7449679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69854-85CA-6F33-B181-1EFB3D213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36AA76-E62C-B17E-4745-A2767A552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B4872-0984-06AA-13DF-10AB0D83AB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D1DE9-0DBE-0345-8B28-36FA42B6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C0B559-9FDB-F784-D4A7-BCB2414E1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F715D-25B4-6F32-4AAD-65CB201EF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BD295-9DEA-B505-CB1C-228C63CCB0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5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48844-C746-6FCC-BDB1-8CD196B0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25EAE-F6CB-8C1E-5487-0BFD76170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C8F47-4896-44E1-A4CE-540E52199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E46ED-DC47-83BD-EDDB-8C14C7147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90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D207-4EBD-E2EE-5E70-C2FC431E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AAE9B0-8C8B-2893-AB1F-420EBD6DC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993A2-6CF3-053A-E57C-F36AA858B0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7A8B7-4A2E-59BF-37AA-D3CFE89E8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2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B563-7518-089F-EFAC-80CDEE9E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2DCB67-2834-A595-0C16-374C6A00E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968F7-EC33-855C-E9C2-D1F7D9014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91FAC-5E05-0F2A-E688-C37D1D5D2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2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7608F-561F-D290-5FF1-8817E84D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5FF7B-5AA8-6113-902E-2B57E0991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3FA66-6EDD-3DCE-F663-FC5DEF2B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9E7EC-4257-0D02-6F13-9C363B506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65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57E48-CE81-FE72-E8B2-9AF31D3F9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616B7-A141-F63F-9B5D-933CF93CB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E4741-F598-772D-BCE5-9D1E6EE49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9B4A-8723-7195-B24C-5F2090E102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59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1950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Employee Insights Dashboard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469844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 interactive dashboard built with Python and Streamlit to explore workforce trends, technical preferences, and compensation benchmarks using survey data.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2E7F-A362-A08F-7E32-7A4D2B9A9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C31E0AA-C69E-CCA4-1559-4F8DCA5C6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2DCE126E-69F9-967C-0B87-A15EEA57A970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19714E5-69E6-E992-5E02-2614F1DB1709}"/>
              </a:ext>
            </a:extLst>
          </p:cNvPr>
          <p:cNvSpPr/>
          <p:nvPr/>
        </p:nvSpPr>
        <p:spPr>
          <a:xfrm>
            <a:off x="7457003" y="5719286"/>
            <a:ext cx="6511290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endParaRPr lang="en-US" sz="49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D088A317-23D6-F519-2293-C2A19E3F8438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1F90A1-70DE-3D3A-16DF-58B67358EA37}"/>
              </a:ext>
            </a:extLst>
          </p:cNvPr>
          <p:cNvSpPr txBox="1"/>
          <p:nvPr/>
        </p:nvSpPr>
        <p:spPr>
          <a:xfrm>
            <a:off x="12827" y="3968339"/>
            <a:ext cx="143739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Real-Time Data Integration: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Connect to live databases or APIs for continuously updated salary and employment data.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EC5179-E1CA-1A19-22BA-6B224A8E180B}"/>
              </a:ext>
            </a:extLst>
          </p:cNvPr>
          <p:cNvSpPr txBox="1"/>
          <p:nvPr/>
        </p:nvSpPr>
        <p:spPr>
          <a:xfrm>
            <a:off x="12827" y="4748228"/>
            <a:ext cx="744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Predictive Analytics: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Use machine learning models to forecast salary trends and demand for specific roles or skills.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43311-B393-A8F9-A84B-81D65618306D}"/>
              </a:ext>
            </a:extLst>
          </p:cNvPr>
          <p:cNvSpPr txBox="1"/>
          <p:nvPr/>
        </p:nvSpPr>
        <p:spPr>
          <a:xfrm>
            <a:off x="12827" y="5871984"/>
            <a:ext cx="8963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Mobile-Friendly Interface:</a:t>
            </a:r>
            <a:br>
              <a:rPr lang="en-US" sz="2000" dirty="0">
                <a:solidFill>
                  <a:schemeClr val="bg2"/>
                </a:solidFill>
              </a:rPr>
            </a:br>
            <a:r>
              <a:rPr lang="en-US" sz="2000" dirty="0">
                <a:solidFill>
                  <a:schemeClr val="bg2"/>
                </a:solidFill>
              </a:rPr>
              <a:t>Optimize the dashboard layout for smartphones and tablets to increase accessibility.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025D9-BD09-D48D-E4B2-FDACBB4C8DE8}"/>
              </a:ext>
            </a:extLst>
          </p:cNvPr>
          <p:cNvSpPr txBox="1"/>
          <p:nvPr/>
        </p:nvSpPr>
        <p:spPr>
          <a:xfrm>
            <a:off x="12827" y="2676248"/>
            <a:ext cx="666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Next Steps &amp; Improvements-:</a:t>
            </a:r>
          </a:p>
        </p:txBody>
      </p:sp>
    </p:spTree>
    <p:extLst>
      <p:ext uri="{BB962C8B-B14F-4D97-AF65-F5344CB8AC3E}">
        <p14:creationId xmlns:p14="http://schemas.microsoft.com/office/powerpoint/2010/main" val="278064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15909" y="1277303"/>
            <a:ext cx="94561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Project Foundation: Data and Tools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5909" y="3027640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15909" y="3785830"/>
            <a:ext cx="297156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Cleaned CSV Data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15909" y="4628198"/>
            <a:ext cx="29715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Employee responses for analysis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219" y="3027640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8219" y="3785830"/>
            <a:ext cx="297156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Python Ecosystem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8219" y="4628198"/>
            <a:ext cx="29715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Streamlit, Seaborn, Matplotlib, Pandas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0529" y="3027640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900529" y="37858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Key Purpose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900529" y="4271963"/>
            <a:ext cx="297156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demographics, tech, and salary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4415909" y="5565338"/>
            <a:ext cx="94561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project leverages a robust dataset of employee responses, processed and analyzed using the powerful Python ecosystem, including Streamlit for interactivity, and Seaborn/Matplotlib for compelling visualizations. This setup allows us to precisely analyze demographic trends, technology adoption, and salary distributions across the workforce.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4123-C94B-6E47-7DED-D1D6BDBA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D6762D6-867E-F9CE-0BC9-45B7092F7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65E684A3-B46E-0B37-1182-F27170D8CA65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3F098F9-398B-EA34-BD5D-8E7281F9E696}"/>
              </a:ext>
            </a:extLst>
          </p:cNvPr>
          <p:cNvSpPr/>
          <p:nvPr/>
        </p:nvSpPr>
        <p:spPr>
          <a:xfrm>
            <a:off x="7457003" y="5719286"/>
            <a:ext cx="6511290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endParaRPr lang="en-US" sz="49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EA8E6EA-96C3-3B8A-1A26-681FBFEEB5F8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4A088B-5DCE-04CA-76D0-FA3B8ABBA826}"/>
              </a:ext>
            </a:extLst>
          </p:cNvPr>
          <p:cNvSpPr txBox="1"/>
          <p:nvPr/>
        </p:nvSpPr>
        <p:spPr>
          <a:xfrm>
            <a:off x="334537" y="3191388"/>
            <a:ext cx="131472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2"/>
                </a:solidFill>
              </a:rPr>
              <a:t>Project Overview-:</a:t>
            </a:r>
          </a:p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The goal of this project was to build an </a:t>
            </a:r>
            <a:r>
              <a:rPr lang="en-US" sz="2400" b="1" dirty="0">
                <a:solidFill>
                  <a:schemeClr val="bg2"/>
                </a:solidFill>
              </a:rPr>
              <a:t>Employee Insights Dashboard</a:t>
            </a:r>
            <a:r>
              <a:rPr lang="en-US" sz="2400" dirty="0">
                <a:solidFill>
                  <a:schemeClr val="bg2"/>
                </a:solidFill>
              </a:rPr>
              <a:t> that provides a comprehensive analysis of workforce data collected between 2018 and 2020.</a:t>
            </a:r>
          </a:p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We focused on exploring key employee attributes such as job titles, locations, salaries, technologies used, and seniority levels to uncover trends and patterns.</a:t>
            </a:r>
          </a:p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The process involved:</a:t>
            </a:r>
          </a:p>
          <a:p>
            <a:pPr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Data cleaning and preprocessing to handle missing values and standardize formats.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Merging multiple datasets to create a unified view of the employee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Using advanced visualizations to present insights in an intuitive and interactive way, enabling stakeholders to make informed decisions about talent management, compensation, and technology adoption.</a:t>
            </a:r>
          </a:p>
          <a:p>
            <a:pPr>
              <a:buNone/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57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7457003" y="5719286"/>
            <a:ext cx="6511290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endParaRPr lang="en-US" sz="4900" dirty="0"/>
          </a:p>
        </p:txBody>
      </p:sp>
      <p:sp>
        <p:nvSpPr>
          <p:cNvPr id="11" name="Text 8"/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DB1CF-72F9-0D5A-C0B3-951A7464B8C6}"/>
              </a:ext>
            </a:extLst>
          </p:cNvPr>
          <p:cNvSpPr txBox="1"/>
          <p:nvPr/>
        </p:nvSpPr>
        <p:spPr>
          <a:xfrm>
            <a:off x="334537" y="3191388"/>
            <a:ext cx="131472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2"/>
                </a:solidFill>
              </a:rPr>
              <a:t>About the Data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Our dataset contains information about employees collected between </a:t>
            </a:r>
            <a:r>
              <a:rPr lang="en-US" sz="2400" b="1" dirty="0">
                <a:solidFill>
                  <a:schemeClr val="bg2"/>
                </a:solidFill>
              </a:rPr>
              <a:t>2018 and 2020</a:t>
            </a:r>
            <a:r>
              <a:rPr lang="en-US" sz="2400" dirty="0">
                <a:solidFill>
                  <a:schemeClr val="bg2"/>
                </a:solidFill>
              </a:rPr>
              <a:t>.</a:t>
            </a:r>
            <a:br>
              <a:rPr lang="en-US" sz="2400" dirty="0">
                <a:solidFill>
                  <a:schemeClr val="bg2"/>
                </a:solidFill>
              </a:rPr>
            </a:br>
            <a:r>
              <a:rPr lang="en-US" sz="2400" dirty="0">
                <a:solidFill>
                  <a:schemeClr val="bg2"/>
                </a:solidFill>
              </a:rPr>
              <a:t>It includes various features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Job Titles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Cities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Yearly Salaries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Main Technologies Used</a:t>
            </a: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Seniority Levels</a:t>
            </a:r>
            <a:r>
              <a:rPr lang="en-US" sz="2400" dirty="0">
                <a:solidFill>
                  <a:schemeClr val="bg2"/>
                </a:solidFill>
              </a:rPr>
              <a:t> (e.g., Junior, Middle, Senior)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Gender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2"/>
                </a:solidFill>
              </a:rPr>
              <a:t>Age</a:t>
            </a:r>
          </a:p>
          <a:p>
            <a:r>
              <a:rPr lang="en-US" sz="2400" dirty="0">
                <a:solidFill>
                  <a:schemeClr val="bg2"/>
                </a:solidFill>
              </a:rPr>
              <a:t>This data provides valuable insights into employee demographics, technology preferences, and compensation trends across different positions and locations.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A611F-A27B-AC34-A153-A00B12B49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6B70FDE-E4DF-B0BB-E7DA-FDAD4598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0AD5BDEE-AED8-5B38-3584-604ED2B8A5BC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6A681FB-A0C0-DBB9-A70D-204F278EAAEE}"/>
              </a:ext>
            </a:extLst>
          </p:cNvPr>
          <p:cNvSpPr/>
          <p:nvPr/>
        </p:nvSpPr>
        <p:spPr>
          <a:xfrm>
            <a:off x="7457003" y="5719286"/>
            <a:ext cx="6511290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endParaRPr lang="en-US" sz="49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909DD46F-CB9B-BE63-EB86-42C70981A097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9C1979-E5AE-73EE-5F5E-7D7BE8A57973}"/>
              </a:ext>
            </a:extLst>
          </p:cNvPr>
          <p:cNvSpPr txBox="1"/>
          <p:nvPr/>
        </p:nvSpPr>
        <p:spPr>
          <a:xfrm>
            <a:off x="334537" y="3191388"/>
            <a:ext cx="131472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After collecting the raw data, we performed a thorough data cleaning process to ensure accuracy and consistency. The main steps included:</a:t>
            </a:r>
          </a:p>
          <a:p>
            <a:pPr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Correcting date formats</a:t>
            </a:r>
            <a:r>
              <a:rPr lang="en-US" sz="2000" dirty="0">
                <a:solidFill>
                  <a:schemeClr val="bg2"/>
                </a:solidFill>
              </a:rPr>
              <a:t> and standardizing all date-related fields for uniformity.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Remove Duplicate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Calculating key statistical metrics such as average age, total years of experience, and average salary to better understand the overall workforce profile.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Handling missing values in numeric columns by replacing them with the average values of their respective fields, ensuring no important data was lost.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</a:rPr>
              <a:t>For missing values in textual fields, we replaced them with the placeholder "No Data" to clearly indicate absence of information without causing errors during analysis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Th</a:t>
            </a:r>
            <a:r>
              <a:rPr lang="en-US" sz="2400" dirty="0">
                <a:solidFill>
                  <a:schemeClr val="bg2"/>
                </a:solidFill>
              </a:rPr>
              <a:t>is cleaning process helped us improve data quality and prepared the dataset for meaningful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66778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9DEF-359D-BA92-5684-853F6E24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CDF286B-799A-568F-14B5-7EA687F0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22D5739B-2F59-8C5E-CBA9-2792B2197F9A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069CBE0-E693-4083-22C8-A962E17D063F}"/>
              </a:ext>
            </a:extLst>
          </p:cNvPr>
          <p:cNvSpPr/>
          <p:nvPr/>
        </p:nvSpPr>
        <p:spPr>
          <a:xfrm>
            <a:off x="7457003" y="5719286"/>
            <a:ext cx="6511290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endParaRPr lang="en-US" sz="49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52D06D64-A4BA-3BDF-8827-2B851BB388ED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2C62F0-D2AC-14B7-3DD1-91BF32F0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17" y="3286361"/>
            <a:ext cx="5342083" cy="48772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ACD0E-30B8-EB34-1F99-874290983857}"/>
              </a:ext>
            </a:extLst>
          </p:cNvPr>
          <p:cNvSpPr txBox="1"/>
          <p:nvPr/>
        </p:nvSpPr>
        <p:spPr>
          <a:xfrm>
            <a:off x="1025913" y="2674766"/>
            <a:ext cx="3256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Before Cleaning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64F304-B89D-71D5-ADB1-965A634AF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211" y="3200991"/>
            <a:ext cx="5853972" cy="48772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4258AF6-333C-F922-8714-9FE2D8D2ECD2}"/>
              </a:ext>
            </a:extLst>
          </p:cNvPr>
          <p:cNvSpPr txBox="1"/>
          <p:nvPr/>
        </p:nvSpPr>
        <p:spPr>
          <a:xfrm>
            <a:off x="10775236" y="2589403"/>
            <a:ext cx="2416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</a:rPr>
              <a:t>After Cleaning</a:t>
            </a:r>
          </a:p>
        </p:txBody>
      </p:sp>
    </p:spTree>
    <p:extLst>
      <p:ext uri="{BB962C8B-B14F-4D97-AF65-F5344CB8AC3E}">
        <p14:creationId xmlns:p14="http://schemas.microsoft.com/office/powerpoint/2010/main" val="422635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02F7-AC87-595F-C07E-229E7B3B9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EC9F25F-FC60-7C54-A62D-8ACE4DF3E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4F191D0D-F445-A76C-C3DA-5297326416FE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CC5AD460-0A9A-28CE-D9BA-C94BF84C7032}"/>
              </a:ext>
            </a:extLst>
          </p:cNvPr>
          <p:cNvSpPr/>
          <p:nvPr/>
        </p:nvSpPr>
        <p:spPr>
          <a:xfrm>
            <a:off x="7457003" y="5719286"/>
            <a:ext cx="6511290" cy="624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00"/>
              </a:lnSpc>
              <a:buNone/>
            </a:pPr>
            <a:endParaRPr lang="en-US" sz="49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DC0C8C-A21D-1A7A-2675-CB318B8500E6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ED246-EC40-0D92-491B-84E925ED6C67}"/>
              </a:ext>
            </a:extLst>
          </p:cNvPr>
          <p:cNvSpPr txBox="1"/>
          <p:nvPr/>
        </p:nvSpPr>
        <p:spPr>
          <a:xfrm>
            <a:off x="334537" y="3191388"/>
            <a:ext cx="131472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2"/>
                </a:solidFill>
              </a:rPr>
              <a:t>Data Merging (Appending)</a:t>
            </a:r>
          </a:p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After cleaning the data, the next step was to </a:t>
            </a:r>
            <a:r>
              <a:rPr lang="en-US" sz="2400" b="1" dirty="0">
                <a:solidFill>
                  <a:schemeClr val="bg2"/>
                </a:solidFill>
              </a:rPr>
              <a:t>append</a:t>
            </a:r>
            <a:r>
              <a:rPr lang="en-US" sz="2400" dirty="0">
                <a:solidFill>
                  <a:schemeClr val="bg2"/>
                </a:solidFill>
              </a:rPr>
              <a:t> multiple datasets into a single consolidated dataset. To ensure a smooth and accurate merge, we followed these important rules:</a:t>
            </a:r>
          </a:p>
          <a:p>
            <a:pPr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datasets to be appended </a:t>
            </a:r>
            <a:r>
              <a:rPr lang="en-US" sz="2000" b="1" dirty="0">
                <a:solidFill>
                  <a:schemeClr val="bg2"/>
                </a:solidFill>
              </a:rPr>
              <a:t>must have the same number of columns</a:t>
            </a:r>
            <a:r>
              <a:rPr lang="en-US" sz="2000" dirty="0">
                <a:solidFill>
                  <a:schemeClr val="bg2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The columns must be in the </a:t>
            </a:r>
            <a:r>
              <a:rPr lang="en-US" sz="2000" b="1" dirty="0">
                <a:solidFill>
                  <a:schemeClr val="bg2"/>
                </a:solidFill>
              </a:rPr>
              <a:t>same order</a:t>
            </a:r>
            <a:r>
              <a:rPr lang="en-US" sz="2000" dirty="0">
                <a:solidFill>
                  <a:schemeClr val="bg2"/>
                </a:solidFill>
              </a:rPr>
              <a:t> across all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Each column must have the </a:t>
            </a:r>
            <a:r>
              <a:rPr lang="en-US" sz="2000" b="1" dirty="0">
                <a:solidFill>
                  <a:schemeClr val="bg2"/>
                </a:solidFill>
              </a:rPr>
              <a:t>same data type and format</a:t>
            </a:r>
            <a:r>
              <a:rPr lang="en-US" sz="2000" dirty="0">
                <a:solidFill>
                  <a:schemeClr val="bg2"/>
                </a:solidFill>
              </a:rPr>
              <a:t> to avoid inconsistencies.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By strictly adhering to these conditions, we ensured that the merged dataset maintained integrity and was ready for further analysis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4755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3938C-5327-E693-F0FE-F0EFEEA2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7FC19C2-1AAD-A5E2-63AF-97E1E7BAD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15CA03E6-66D0-340A-913D-6AAEA12962EF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8F1A5DB8-025B-6CBB-3BDD-AB1BD160A3D8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09F8FA-77FC-EC8B-E0AF-BA8EE984E8B4}"/>
              </a:ext>
            </a:extLst>
          </p:cNvPr>
          <p:cNvSpPr txBox="1"/>
          <p:nvPr/>
        </p:nvSpPr>
        <p:spPr>
          <a:xfrm>
            <a:off x="479503" y="3151927"/>
            <a:ext cx="4326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Simple for Exploratory Data Analysis (EDA)</a:t>
            </a:r>
          </a:p>
        </p:txBody>
      </p:sp>
      <p:pic>
        <p:nvPicPr>
          <p:cNvPr id="4" name="Picture 3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D4DD315F-8929-1A98-92FE-07B4A5DD9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326" y="2705524"/>
            <a:ext cx="7527074" cy="52049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0C3B9-D75E-AD98-8CEE-1EB54C5184B5}"/>
              </a:ext>
            </a:extLst>
          </p:cNvPr>
          <p:cNvSpPr txBox="1"/>
          <p:nvPr/>
        </p:nvSpPr>
        <p:spPr>
          <a:xfrm>
            <a:off x="115318" y="4246677"/>
            <a:ext cx="6679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2"/>
                </a:solidFill>
              </a:rPr>
              <a:t>Exploratory Data Analysis (EDA) was conducted to uncover key patterns in the workforce data. One of the first analyses focused on identifying the </a:t>
            </a:r>
            <a:r>
              <a:rPr lang="en-US" b="1" dirty="0">
                <a:solidFill>
                  <a:schemeClr val="bg2"/>
                </a:solidFill>
              </a:rPr>
              <a:t>Top 10 Most Common Job Positions</a:t>
            </a:r>
            <a:r>
              <a:rPr lang="en-US" dirty="0">
                <a:solidFill>
                  <a:schemeClr val="bg2"/>
                </a:solidFill>
              </a:rPr>
              <a:t> across the dataset.</a:t>
            </a:r>
          </a:p>
          <a:p>
            <a:pPr>
              <a:buNone/>
            </a:pPr>
            <a:r>
              <a:rPr lang="en-US" dirty="0">
                <a:solidFill>
                  <a:schemeClr val="bg2"/>
                </a:solidFill>
              </a:rPr>
              <a:t>This helped us understand: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Which roles are most in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How frequently each position appears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The diversity of job titles in the tech industry</a:t>
            </a:r>
          </a:p>
          <a:p>
            <a:r>
              <a:rPr lang="en-US" dirty="0">
                <a:solidFill>
                  <a:schemeClr val="bg2"/>
                </a:solidFill>
              </a:rPr>
              <a:t>These early insights guided the structure of the dashboard and selection of relevant filters for job roles.</a:t>
            </a:r>
          </a:p>
        </p:txBody>
      </p:sp>
    </p:spTree>
    <p:extLst>
      <p:ext uri="{BB962C8B-B14F-4D97-AF65-F5344CB8AC3E}">
        <p14:creationId xmlns:p14="http://schemas.microsoft.com/office/powerpoint/2010/main" val="1444362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43380-FD26-8CD9-8991-14949708C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3409511-46CA-13AA-A584-F1B2B2B0C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016"/>
            <a:ext cx="14630400" cy="2364581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530B3A07-CDC2-59C7-E9BE-801B18DD3CB9}"/>
              </a:ext>
            </a:extLst>
          </p:cNvPr>
          <p:cNvSpPr/>
          <p:nvPr/>
        </p:nvSpPr>
        <p:spPr>
          <a:xfrm>
            <a:off x="9468088" y="4796588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885151A4-7D0B-619F-C7E7-883E54149B3C}"/>
              </a:ext>
            </a:extLst>
          </p:cNvPr>
          <p:cNvSpPr/>
          <p:nvPr/>
        </p:nvSpPr>
        <p:spPr>
          <a:xfrm>
            <a:off x="9468088" y="6579870"/>
            <a:ext cx="2489121" cy="311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endParaRPr lang="en-US" sz="19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F69316-4718-D1FA-1610-41636000FA82}"/>
              </a:ext>
            </a:extLst>
          </p:cNvPr>
          <p:cNvSpPr txBox="1"/>
          <p:nvPr/>
        </p:nvSpPr>
        <p:spPr>
          <a:xfrm>
            <a:off x="479503" y="3151927"/>
            <a:ext cx="43266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2"/>
                </a:solidFill>
              </a:rPr>
              <a:t>Simple for </a:t>
            </a:r>
            <a:r>
              <a:rPr lang="en-US" sz="2400" dirty="0" err="1">
                <a:solidFill>
                  <a:schemeClr val="bg2"/>
                </a:solidFill>
              </a:rPr>
              <a:t>Streamlit</a:t>
            </a:r>
            <a:r>
              <a:rPr lang="en-US" sz="2400" dirty="0">
                <a:solidFill>
                  <a:schemeClr val="bg2"/>
                </a:solidFill>
              </a:rPr>
              <a:t> Card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820E0-A828-5A24-422B-95C1E003A87F}"/>
              </a:ext>
            </a:extLst>
          </p:cNvPr>
          <p:cNvSpPr txBox="1"/>
          <p:nvPr/>
        </p:nvSpPr>
        <p:spPr>
          <a:xfrm>
            <a:off x="115318" y="4246677"/>
            <a:ext cx="66795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2"/>
                </a:solidFill>
              </a:rPr>
              <a:t>Two main cards were included in the dashboard: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Total Sales</a:t>
            </a:r>
            <a:r>
              <a:rPr lang="en-US" dirty="0">
                <a:solidFill>
                  <a:schemeClr val="bg2"/>
                </a:solidFill>
              </a:rPr>
              <a:t>: Displays the overall salary sum or average, giving a quick snapshot of the financial scale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Most Common City</a:t>
            </a:r>
            <a:r>
              <a:rPr lang="en-US" dirty="0">
                <a:solidFill>
                  <a:schemeClr val="bg2"/>
                </a:solidFill>
              </a:rPr>
              <a:t>: Highlights the city with the highest number of job entries, helping users understand where most tech roles are concentrated.</a:t>
            </a:r>
          </a:p>
        </p:txBody>
      </p:sp>
      <p:pic>
        <p:nvPicPr>
          <p:cNvPr id="6" name="Picture 5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A7625F11-FE25-5B36-54C1-3BAC445A0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4832" y="3102600"/>
            <a:ext cx="3198280" cy="1235224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8886BEC-5B1E-590D-C423-89210A1ED9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4832" y="4796588"/>
            <a:ext cx="3287490" cy="10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8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752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Dela Gothic One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20203899.Mohamed Ashraf Ahmed Elsaeid Elgazar</cp:lastModifiedBy>
  <cp:revision>2</cp:revision>
  <dcterms:created xsi:type="dcterms:W3CDTF">2025-05-29T23:30:50Z</dcterms:created>
  <dcterms:modified xsi:type="dcterms:W3CDTF">2025-05-30T06:16:52Z</dcterms:modified>
</cp:coreProperties>
</file>