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0" r:id="rId1"/>
  </p:sldMasterIdLst>
  <p:notesMasterIdLst>
    <p:notesMasterId r:id="rId17"/>
  </p:notesMasterIdLst>
  <p:sldIdLst>
    <p:sldId id="256" r:id="rId2"/>
    <p:sldId id="257" r:id="rId3"/>
    <p:sldId id="290" r:id="rId4"/>
    <p:sldId id="258" r:id="rId5"/>
    <p:sldId id="259" r:id="rId6"/>
    <p:sldId id="260" r:id="rId7"/>
    <p:sldId id="263" r:id="rId8"/>
    <p:sldId id="271" r:id="rId9"/>
    <p:sldId id="274" r:id="rId10"/>
    <p:sldId id="275" r:id="rId11"/>
    <p:sldId id="283" r:id="rId12"/>
    <p:sldId id="280" r:id="rId13"/>
    <p:sldId id="261" r:id="rId14"/>
    <p:sldId id="284" r:id="rId15"/>
    <p:sldId id="285"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0" autoAdjust="0"/>
    <p:restoredTop sz="94660"/>
  </p:normalViewPr>
  <p:slideViewPr>
    <p:cSldViewPr>
      <p:cViewPr>
        <p:scale>
          <a:sx n="94" d="100"/>
          <a:sy n="94" d="100"/>
        </p:scale>
        <p:origin x="-834"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s>
</file>

<file path=ppt/diagrams/_rels/data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7A6B4-B1D2-45AA-902F-9FC982B8F81B}"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s-ES"/>
        </a:p>
      </dgm:t>
    </dgm:pt>
    <dgm:pt modelId="{CA96E8AA-47AD-4A3F-9674-749BA8215D20}">
      <dgm:prSet phldrT="[Texto]"/>
      <dgm:spPr/>
      <dgm:t>
        <a:bodyPr/>
        <a:lstStyle/>
        <a:p>
          <a:r>
            <a:rPr lang="es-ES" b="1" dirty="0"/>
            <a:t>Compras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021EFF2-6156-4B87-B0ED-F3E78AE2B19B}" type="parTrans" cxnId="{08AE10AC-A36F-4FE4-8DB2-CA58B19E1575}">
      <dgm:prSet/>
      <dgm:spPr/>
      <dgm:t>
        <a:bodyPr/>
        <a:lstStyle/>
        <a:p>
          <a:endParaRPr lang="es-ES" b="1"/>
        </a:p>
      </dgm:t>
    </dgm:pt>
    <dgm:pt modelId="{FFA54A55-119A-4FA1-B0AF-5CD9C5A5C714}" type="sibTrans" cxnId="{08AE10AC-A36F-4FE4-8DB2-CA58B19E1575}">
      <dgm:prSet/>
      <dgm:spPr/>
      <dgm:t>
        <a:bodyPr/>
        <a:lstStyle/>
        <a:p>
          <a:endParaRPr lang="es-ES" b="1"/>
        </a:p>
      </dgm:t>
    </dgm:pt>
    <dgm:pt modelId="{2F6C8C25-15EE-47A3-A7F4-607BF2FC2436}">
      <dgm:prSet phldrT="[Texto]"/>
      <dgm:spPr/>
      <dgm:t>
        <a:bodyPr/>
        <a:lstStyle/>
        <a:p>
          <a:r>
            <a:rPr lang="es-ES" b="1" dirty="0"/>
            <a:t>Almacenamiento</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B66A3C91-E4D6-433B-9298-047202F4A4EF}" type="parTrans" cxnId="{9B1B1942-66E8-4691-9BBB-9D6025662658}">
      <dgm:prSet/>
      <dgm:spPr/>
      <dgm:t>
        <a:bodyPr/>
        <a:lstStyle/>
        <a:p>
          <a:endParaRPr lang="es-ES" b="1"/>
        </a:p>
      </dgm:t>
    </dgm:pt>
    <dgm:pt modelId="{8F6A56D4-E360-4AAF-9136-D1B69967FF0F}" type="sibTrans" cxnId="{9B1B1942-66E8-4691-9BBB-9D6025662658}">
      <dgm:prSet/>
      <dgm:spPr/>
      <dgm:t>
        <a:bodyPr/>
        <a:lstStyle/>
        <a:p>
          <a:endParaRPr lang="es-ES" b="1"/>
        </a:p>
      </dgm:t>
    </dgm:pt>
    <dgm:pt modelId="{B9A35F97-0746-440D-9991-A6F58FBD457C}">
      <dgm:prSet phldrT="[Texto]"/>
      <dgm:spPr/>
      <dgm:t>
        <a:bodyPr/>
        <a:lstStyle/>
        <a:p>
          <a:r>
            <a:rPr lang="es-ES" b="1" dirty="0"/>
            <a:t>Gestión de inventarios</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7A9BD781-B5EF-4776-8A2F-5B1A2DFCE62B}" type="parTrans" cxnId="{3FB4E489-7607-4D17-AF3F-9ABBB8A7D674}">
      <dgm:prSet/>
      <dgm:spPr/>
      <dgm:t>
        <a:bodyPr/>
        <a:lstStyle/>
        <a:p>
          <a:endParaRPr lang="es-ES" b="1"/>
        </a:p>
      </dgm:t>
    </dgm:pt>
    <dgm:pt modelId="{4F787362-B15D-42D5-B3C0-2E47C288E2EA}" type="sibTrans" cxnId="{3FB4E489-7607-4D17-AF3F-9ABBB8A7D674}">
      <dgm:prSet/>
      <dgm:spPr/>
      <dgm:t>
        <a:bodyPr/>
        <a:lstStyle/>
        <a:p>
          <a:endParaRPr lang="es-ES" b="1"/>
        </a:p>
      </dgm:t>
    </dgm:pt>
    <dgm:pt modelId="{CF5894CF-B7A4-48F8-A1D5-1F005DA92E03}" type="pres">
      <dgm:prSet presAssocID="{0847A6B4-B1D2-45AA-902F-9FC982B8F81B}" presName="rootnode" presStyleCnt="0">
        <dgm:presLayoutVars>
          <dgm:chMax/>
          <dgm:chPref/>
          <dgm:dir/>
          <dgm:animLvl val="lvl"/>
        </dgm:presLayoutVars>
      </dgm:prSet>
      <dgm:spPr/>
      <dgm:t>
        <a:bodyPr/>
        <a:lstStyle/>
        <a:p>
          <a:endParaRPr lang="es-ES"/>
        </a:p>
      </dgm:t>
    </dgm:pt>
    <dgm:pt modelId="{C1BD7694-4A2A-4E74-BBA2-95BBB809925E}" type="pres">
      <dgm:prSet presAssocID="{CA96E8AA-47AD-4A3F-9674-749BA8215D20}" presName="composite" presStyleCnt="0"/>
      <dgm:spPr/>
    </dgm:pt>
    <dgm:pt modelId="{E42E11A2-B1D7-4A7A-950E-474DC47F3D60}" type="pres">
      <dgm:prSet presAssocID="{CA96E8AA-47AD-4A3F-9674-749BA8215D20}" presName="LShape" presStyleLbl="alignNode1" presStyleIdx="0" presStyleCnt="5"/>
      <dgm:spPr/>
    </dgm:pt>
    <dgm:pt modelId="{7F59F097-F0DD-4889-AE9E-DBC7746AE38A}" type="pres">
      <dgm:prSet presAssocID="{CA96E8AA-47AD-4A3F-9674-749BA8215D20}" presName="ParentText" presStyleLbl="revTx" presStyleIdx="0" presStyleCnt="3">
        <dgm:presLayoutVars>
          <dgm:chMax val="0"/>
          <dgm:chPref val="0"/>
          <dgm:bulletEnabled val="1"/>
        </dgm:presLayoutVars>
      </dgm:prSet>
      <dgm:spPr/>
      <dgm:t>
        <a:bodyPr/>
        <a:lstStyle/>
        <a:p>
          <a:endParaRPr lang="es-ES"/>
        </a:p>
      </dgm:t>
    </dgm:pt>
    <dgm:pt modelId="{3A61C16B-87C7-4298-BC0C-A1D8A747AF81}" type="pres">
      <dgm:prSet presAssocID="{CA96E8AA-47AD-4A3F-9674-749BA8215D20}" presName="Triangle" presStyleLbl="alignNode1" presStyleIdx="1" presStyleCnt="5"/>
      <dgm:spPr/>
    </dgm:pt>
    <dgm:pt modelId="{4F2DF479-E1BA-4E82-8B78-17586E5E89F0}" type="pres">
      <dgm:prSet presAssocID="{FFA54A55-119A-4FA1-B0AF-5CD9C5A5C714}" presName="sibTrans" presStyleCnt="0"/>
      <dgm:spPr/>
    </dgm:pt>
    <dgm:pt modelId="{541728FF-67DC-4D3F-8E75-38D45D7BCD7D}" type="pres">
      <dgm:prSet presAssocID="{FFA54A55-119A-4FA1-B0AF-5CD9C5A5C714}" presName="space" presStyleCnt="0"/>
      <dgm:spPr/>
    </dgm:pt>
    <dgm:pt modelId="{3968115D-F2CF-405C-BB1B-F444DC221FB4}" type="pres">
      <dgm:prSet presAssocID="{2F6C8C25-15EE-47A3-A7F4-607BF2FC2436}" presName="composite" presStyleCnt="0"/>
      <dgm:spPr/>
    </dgm:pt>
    <dgm:pt modelId="{E87F7D8D-CE77-4224-ACE6-508F86B070DF}" type="pres">
      <dgm:prSet presAssocID="{2F6C8C25-15EE-47A3-A7F4-607BF2FC2436}" presName="LShape" presStyleLbl="alignNode1" presStyleIdx="2" presStyleCnt="5"/>
      <dgm:spPr/>
    </dgm:pt>
    <dgm:pt modelId="{A1E32CCE-32E8-410C-8AC0-A82F1820D02D}" type="pres">
      <dgm:prSet presAssocID="{2F6C8C25-15EE-47A3-A7F4-607BF2FC2436}" presName="ParentText" presStyleLbl="revTx" presStyleIdx="1" presStyleCnt="3">
        <dgm:presLayoutVars>
          <dgm:chMax val="0"/>
          <dgm:chPref val="0"/>
          <dgm:bulletEnabled val="1"/>
        </dgm:presLayoutVars>
      </dgm:prSet>
      <dgm:spPr/>
      <dgm:t>
        <a:bodyPr/>
        <a:lstStyle/>
        <a:p>
          <a:endParaRPr lang="es-ES"/>
        </a:p>
      </dgm:t>
    </dgm:pt>
    <dgm:pt modelId="{B7F2CA7D-AFF7-4E70-A0F7-CE160EDA3AE3}" type="pres">
      <dgm:prSet presAssocID="{2F6C8C25-15EE-47A3-A7F4-607BF2FC2436}" presName="Triangle" presStyleLbl="alignNode1" presStyleIdx="3" presStyleCnt="5"/>
      <dgm:spPr/>
    </dgm:pt>
    <dgm:pt modelId="{2A826F64-824B-4F8E-B70B-D97AD9727E66}" type="pres">
      <dgm:prSet presAssocID="{8F6A56D4-E360-4AAF-9136-D1B69967FF0F}" presName="sibTrans" presStyleCnt="0"/>
      <dgm:spPr/>
    </dgm:pt>
    <dgm:pt modelId="{E636D7F9-E24E-4CC8-81A3-D1BA3FD5377C}" type="pres">
      <dgm:prSet presAssocID="{8F6A56D4-E360-4AAF-9136-D1B69967FF0F}" presName="space" presStyleCnt="0"/>
      <dgm:spPr/>
    </dgm:pt>
    <dgm:pt modelId="{47E607A9-5B6A-4EE4-A5A6-5117EA505A00}" type="pres">
      <dgm:prSet presAssocID="{B9A35F97-0746-440D-9991-A6F58FBD457C}" presName="composite" presStyleCnt="0"/>
      <dgm:spPr/>
    </dgm:pt>
    <dgm:pt modelId="{2AE22F18-29CF-4708-999E-7100CD1F79C4}" type="pres">
      <dgm:prSet presAssocID="{B9A35F97-0746-440D-9991-A6F58FBD457C}" presName="LShape" presStyleLbl="alignNode1" presStyleIdx="4" presStyleCnt="5"/>
      <dgm:spPr/>
    </dgm:pt>
    <dgm:pt modelId="{6836122A-D175-4412-9BC0-E0131BD6DDFC}" type="pres">
      <dgm:prSet presAssocID="{B9A35F97-0746-440D-9991-A6F58FBD457C}" presName="ParentText" presStyleLbl="revTx" presStyleIdx="2" presStyleCnt="3">
        <dgm:presLayoutVars>
          <dgm:chMax val="0"/>
          <dgm:chPref val="0"/>
          <dgm:bulletEnabled val="1"/>
        </dgm:presLayoutVars>
      </dgm:prSet>
      <dgm:spPr/>
      <dgm:t>
        <a:bodyPr/>
        <a:lstStyle/>
        <a:p>
          <a:endParaRPr lang="es-ES"/>
        </a:p>
      </dgm:t>
    </dgm:pt>
  </dgm:ptLst>
  <dgm:cxnLst>
    <dgm:cxn modelId="{9B1B1942-66E8-4691-9BBB-9D6025662658}" srcId="{0847A6B4-B1D2-45AA-902F-9FC982B8F81B}" destId="{2F6C8C25-15EE-47A3-A7F4-607BF2FC2436}" srcOrd="1" destOrd="0" parTransId="{B66A3C91-E4D6-433B-9298-047202F4A4EF}" sibTransId="{8F6A56D4-E360-4AAF-9136-D1B69967FF0F}"/>
    <dgm:cxn modelId="{5C6A5B18-2331-4F01-9568-93CBC9AD3D93}" type="presOf" srcId="{CA96E8AA-47AD-4A3F-9674-749BA8215D20}" destId="{7F59F097-F0DD-4889-AE9E-DBC7746AE38A}" srcOrd="0" destOrd="0" presId="urn:microsoft.com/office/officeart/2009/3/layout/StepUpProcess"/>
    <dgm:cxn modelId="{9043D248-C40A-4021-AFDC-9C87B1D5C624}" type="presOf" srcId="{2F6C8C25-15EE-47A3-A7F4-607BF2FC2436}" destId="{A1E32CCE-32E8-410C-8AC0-A82F1820D02D}" srcOrd="0" destOrd="0" presId="urn:microsoft.com/office/officeart/2009/3/layout/StepUpProcess"/>
    <dgm:cxn modelId="{3FB4E489-7607-4D17-AF3F-9ABBB8A7D674}" srcId="{0847A6B4-B1D2-45AA-902F-9FC982B8F81B}" destId="{B9A35F97-0746-440D-9991-A6F58FBD457C}" srcOrd="2" destOrd="0" parTransId="{7A9BD781-B5EF-4776-8A2F-5B1A2DFCE62B}" sibTransId="{4F787362-B15D-42D5-B3C0-2E47C288E2EA}"/>
    <dgm:cxn modelId="{9E11156F-78BF-4346-9A16-ACC77AF150BB}" type="presOf" srcId="{0847A6B4-B1D2-45AA-902F-9FC982B8F81B}" destId="{CF5894CF-B7A4-48F8-A1D5-1F005DA92E03}" srcOrd="0" destOrd="0" presId="urn:microsoft.com/office/officeart/2009/3/layout/StepUpProcess"/>
    <dgm:cxn modelId="{249511EE-A996-48A1-99B3-D0C1303BD611}" type="presOf" srcId="{B9A35F97-0746-440D-9991-A6F58FBD457C}" destId="{6836122A-D175-4412-9BC0-E0131BD6DDFC}" srcOrd="0" destOrd="0" presId="urn:microsoft.com/office/officeart/2009/3/layout/StepUpProcess"/>
    <dgm:cxn modelId="{08AE10AC-A36F-4FE4-8DB2-CA58B19E1575}" srcId="{0847A6B4-B1D2-45AA-902F-9FC982B8F81B}" destId="{CA96E8AA-47AD-4A3F-9674-749BA8215D20}" srcOrd="0" destOrd="0" parTransId="{B021EFF2-6156-4B87-B0ED-F3E78AE2B19B}" sibTransId="{FFA54A55-119A-4FA1-B0AF-5CD9C5A5C714}"/>
    <dgm:cxn modelId="{2EB70DFF-E12B-48FE-9AAB-8B89C325274F}" type="presParOf" srcId="{CF5894CF-B7A4-48F8-A1D5-1F005DA92E03}" destId="{C1BD7694-4A2A-4E74-BBA2-95BBB809925E}" srcOrd="0" destOrd="0" presId="urn:microsoft.com/office/officeart/2009/3/layout/StepUpProcess"/>
    <dgm:cxn modelId="{989AC625-A3BD-4A4E-8A66-64F81A16263E}" type="presParOf" srcId="{C1BD7694-4A2A-4E74-BBA2-95BBB809925E}" destId="{E42E11A2-B1D7-4A7A-950E-474DC47F3D60}" srcOrd="0" destOrd="0" presId="urn:microsoft.com/office/officeart/2009/3/layout/StepUpProcess"/>
    <dgm:cxn modelId="{48EBC438-218C-4F69-B08D-2D864380A80D}" type="presParOf" srcId="{C1BD7694-4A2A-4E74-BBA2-95BBB809925E}" destId="{7F59F097-F0DD-4889-AE9E-DBC7746AE38A}" srcOrd="1" destOrd="0" presId="urn:microsoft.com/office/officeart/2009/3/layout/StepUpProcess"/>
    <dgm:cxn modelId="{5478CEF1-458F-48F9-8CD9-2FDCF50911B3}" type="presParOf" srcId="{C1BD7694-4A2A-4E74-BBA2-95BBB809925E}" destId="{3A61C16B-87C7-4298-BC0C-A1D8A747AF81}" srcOrd="2" destOrd="0" presId="urn:microsoft.com/office/officeart/2009/3/layout/StepUpProcess"/>
    <dgm:cxn modelId="{98C7AF8B-D1A6-456E-9A30-39337C7166CD}" type="presParOf" srcId="{CF5894CF-B7A4-48F8-A1D5-1F005DA92E03}" destId="{4F2DF479-E1BA-4E82-8B78-17586E5E89F0}" srcOrd="1" destOrd="0" presId="urn:microsoft.com/office/officeart/2009/3/layout/StepUpProcess"/>
    <dgm:cxn modelId="{FD4ADFCF-78D7-466C-8D78-E8FF0D4F9BC1}" type="presParOf" srcId="{4F2DF479-E1BA-4E82-8B78-17586E5E89F0}" destId="{541728FF-67DC-4D3F-8E75-38D45D7BCD7D}" srcOrd="0" destOrd="0" presId="urn:microsoft.com/office/officeart/2009/3/layout/StepUpProcess"/>
    <dgm:cxn modelId="{FC932B08-AC15-45F3-90E9-5B865F853BEC}" type="presParOf" srcId="{CF5894CF-B7A4-48F8-A1D5-1F005DA92E03}" destId="{3968115D-F2CF-405C-BB1B-F444DC221FB4}" srcOrd="2" destOrd="0" presId="urn:microsoft.com/office/officeart/2009/3/layout/StepUpProcess"/>
    <dgm:cxn modelId="{6BDA4BB6-F812-4D3A-AA7B-3E404C16B2B0}" type="presParOf" srcId="{3968115D-F2CF-405C-BB1B-F444DC221FB4}" destId="{E87F7D8D-CE77-4224-ACE6-508F86B070DF}" srcOrd="0" destOrd="0" presId="urn:microsoft.com/office/officeart/2009/3/layout/StepUpProcess"/>
    <dgm:cxn modelId="{B9BFB1AD-63FF-4795-8E3C-5D3C587A0879}" type="presParOf" srcId="{3968115D-F2CF-405C-BB1B-F444DC221FB4}" destId="{A1E32CCE-32E8-410C-8AC0-A82F1820D02D}" srcOrd="1" destOrd="0" presId="urn:microsoft.com/office/officeart/2009/3/layout/StepUpProcess"/>
    <dgm:cxn modelId="{BE0BBCCC-2544-42C4-9CD9-5E5437814C3D}" type="presParOf" srcId="{3968115D-F2CF-405C-BB1B-F444DC221FB4}" destId="{B7F2CA7D-AFF7-4E70-A0F7-CE160EDA3AE3}" srcOrd="2" destOrd="0" presId="urn:microsoft.com/office/officeart/2009/3/layout/StepUpProcess"/>
    <dgm:cxn modelId="{EFACDE87-CE1D-48E1-88F2-D07CECFC863C}" type="presParOf" srcId="{CF5894CF-B7A4-48F8-A1D5-1F005DA92E03}" destId="{2A826F64-824B-4F8E-B70B-D97AD9727E66}" srcOrd="3" destOrd="0" presId="urn:microsoft.com/office/officeart/2009/3/layout/StepUpProcess"/>
    <dgm:cxn modelId="{BE0EEEAA-585B-4DA6-AB8E-E16891CE1284}" type="presParOf" srcId="{2A826F64-824B-4F8E-B70B-D97AD9727E66}" destId="{E636D7F9-E24E-4CC8-81A3-D1BA3FD5377C}" srcOrd="0" destOrd="0" presId="urn:microsoft.com/office/officeart/2009/3/layout/StepUpProcess"/>
    <dgm:cxn modelId="{5542EC8C-4F56-465E-B581-723BF9924053}" type="presParOf" srcId="{CF5894CF-B7A4-48F8-A1D5-1F005DA92E03}" destId="{47E607A9-5B6A-4EE4-A5A6-5117EA505A00}" srcOrd="4" destOrd="0" presId="urn:microsoft.com/office/officeart/2009/3/layout/StepUpProcess"/>
    <dgm:cxn modelId="{DC7AE373-0824-4283-810E-AD916E6304BF}" type="presParOf" srcId="{47E607A9-5B6A-4EE4-A5A6-5117EA505A00}" destId="{2AE22F18-29CF-4708-999E-7100CD1F79C4}" srcOrd="0" destOrd="0" presId="urn:microsoft.com/office/officeart/2009/3/layout/StepUpProcess"/>
    <dgm:cxn modelId="{A61090E5-6D33-4323-A590-488F675A8ECC}" type="presParOf" srcId="{47E607A9-5B6A-4EE4-A5A6-5117EA505A00}" destId="{6836122A-D175-4412-9BC0-E0131BD6DDFC}" srcOrd="1" destOrd="0" presId="urn:microsoft.com/office/officeart/2009/3/layout/StepUp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A05A3-14D9-44A5-B768-02F08550772E}" type="doc">
      <dgm:prSet loTypeId="urn:microsoft.com/office/officeart/2005/8/layout/radial3" loCatId="cycle" qsTypeId="urn:microsoft.com/office/officeart/2005/8/quickstyle/3d3" qsCatId="3D" csTypeId="urn:microsoft.com/office/officeart/2005/8/colors/accent1_2" csCatId="accent1" phldr="1"/>
      <dgm:spPr/>
      <dgm:t>
        <a:bodyPr/>
        <a:lstStyle/>
        <a:p>
          <a:endParaRPr lang="es-ES"/>
        </a:p>
      </dgm:t>
    </dgm:pt>
    <dgm:pt modelId="{ED2B4624-7341-43E5-B4B2-09A70E7847B3}">
      <dgm:prSet phldrT="[Texto]" custT="1"/>
      <dgm:spPr>
        <a:solidFill>
          <a:schemeClr val="accent3"/>
        </a:solidFill>
        <a:ln w="28575">
          <a:solidFill>
            <a:srgbClr val="00B050"/>
          </a:solidFill>
        </a:ln>
      </dgm:spPr>
      <dgm:t>
        <a:bodyPr/>
        <a:lstStyle/>
        <a:p>
          <a:r>
            <a:rPr lang="es-ES_tradnl" sz="1800" b="1" dirty="0"/>
            <a:t>Sistema ABC</a:t>
          </a:r>
          <a:endParaRPr lang="es-ES" sz="1800" b="1" dirty="0"/>
        </a:p>
      </dgm:t>
    </dgm:pt>
    <dgm:pt modelId="{B5847ABE-AF46-483D-BCB2-95A0C15A9DB6}" type="parTrans" cxnId="{7150E0E6-08C4-4382-A9AB-091C87EB90E5}">
      <dgm:prSet/>
      <dgm:spPr/>
      <dgm:t>
        <a:bodyPr/>
        <a:lstStyle/>
        <a:p>
          <a:endParaRPr lang="es-ES"/>
        </a:p>
      </dgm:t>
    </dgm:pt>
    <dgm:pt modelId="{8EEDBB42-9CFE-4006-9F30-B7728819F50E}" type="sibTrans" cxnId="{7150E0E6-08C4-4382-A9AB-091C87EB90E5}">
      <dgm:prSet/>
      <dgm:spPr/>
      <dgm:t>
        <a:bodyPr/>
        <a:lstStyle/>
        <a:p>
          <a:endParaRPr lang="es-ES"/>
        </a:p>
      </dgm:t>
    </dgm:pt>
    <dgm:pt modelId="{6F43B42A-71AC-474D-85DD-AE1BDDBD8C68}">
      <dgm:prSet phldrT="[Texto]" custT="1"/>
      <dgm:spPr>
        <a:solidFill>
          <a:schemeClr val="tx2">
            <a:lumMod val="40000"/>
            <a:lumOff val="60000"/>
          </a:schemeClr>
        </a:solidFill>
      </dgm:spPr>
      <dgm:t>
        <a:bodyPr/>
        <a:lstStyle/>
        <a:p>
          <a:r>
            <a:rPr lang="es-ES_tradnl" sz="2000" b="1" dirty="0">
              <a:solidFill>
                <a:schemeClr val="tx2"/>
              </a:solidFill>
            </a:rPr>
            <a:t>Existencias o productos B</a:t>
          </a:r>
          <a:endParaRPr lang="es-ES" sz="2000" b="1" dirty="0">
            <a:solidFill>
              <a:schemeClr val="tx2"/>
            </a:solidFill>
          </a:endParaRPr>
        </a:p>
      </dgm:t>
    </dgm:pt>
    <dgm:pt modelId="{30EFEDF0-9914-448A-956B-0DAC7DF97A4A}" type="parTrans" cxnId="{23600551-2706-4BB0-8AB3-5F63980DF5FE}">
      <dgm:prSet/>
      <dgm:spPr/>
      <dgm:t>
        <a:bodyPr/>
        <a:lstStyle/>
        <a:p>
          <a:endParaRPr lang="es-ES"/>
        </a:p>
      </dgm:t>
    </dgm:pt>
    <dgm:pt modelId="{BA93C95D-0012-4D1C-959A-C3D690C8C7B3}" type="sibTrans" cxnId="{23600551-2706-4BB0-8AB3-5F63980DF5FE}">
      <dgm:prSet/>
      <dgm:spPr/>
      <dgm:t>
        <a:bodyPr/>
        <a:lstStyle/>
        <a:p>
          <a:endParaRPr lang="es-ES"/>
        </a:p>
      </dgm:t>
    </dgm:pt>
    <dgm:pt modelId="{ADE8C4F8-2D9A-42EA-BB0B-9A2096CF2EF9}">
      <dgm:prSet phldrT="[Texto]" custT="1"/>
      <dgm:spPr>
        <a:solidFill>
          <a:schemeClr val="tx2">
            <a:lumMod val="40000"/>
            <a:lumOff val="60000"/>
          </a:schemeClr>
        </a:solidFill>
      </dgm:spPr>
      <dgm:t>
        <a:bodyPr/>
        <a:lstStyle/>
        <a:p>
          <a:r>
            <a:rPr lang="es-ES_tradnl" sz="2000" b="1" dirty="0">
              <a:solidFill>
                <a:schemeClr val="tx2"/>
              </a:solidFill>
            </a:rPr>
            <a:t>Existencias o productos C</a:t>
          </a:r>
          <a:endParaRPr lang="es-ES" sz="2000" b="1" dirty="0">
            <a:solidFill>
              <a:schemeClr val="tx2"/>
            </a:solidFill>
          </a:endParaRPr>
        </a:p>
      </dgm:t>
    </dgm:pt>
    <dgm:pt modelId="{9C30C0F7-6754-4DE7-8036-22487A43B54B}" type="parTrans" cxnId="{F0290B97-5502-40D2-B1E2-91756A8B4117}">
      <dgm:prSet/>
      <dgm:spPr/>
      <dgm:t>
        <a:bodyPr/>
        <a:lstStyle/>
        <a:p>
          <a:endParaRPr lang="es-ES"/>
        </a:p>
      </dgm:t>
    </dgm:pt>
    <dgm:pt modelId="{A438E000-1430-43B2-9DE7-7C06FE887904}" type="sibTrans" cxnId="{F0290B97-5502-40D2-B1E2-91756A8B4117}">
      <dgm:prSet/>
      <dgm:spPr/>
      <dgm:t>
        <a:bodyPr/>
        <a:lstStyle/>
        <a:p>
          <a:endParaRPr lang="es-ES"/>
        </a:p>
      </dgm:t>
    </dgm:pt>
    <dgm:pt modelId="{3C1649FD-8155-4637-BFB0-A84B2EE2DB4B}">
      <dgm:prSet phldrT="[Texto]" custT="1"/>
      <dgm:spPr>
        <a:solidFill>
          <a:schemeClr val="tx2">
            <a:lumMod val="40000"/>
            <a:lumOff val="60000"/>
          </a:schemeClr>
        </a:solidFill>
      </dgm:spPr>
      <dgm:t>
        <a:bodyPr/>
        <a:lstStyle/>
        <a:p>
          <a:r>
            <a:rPr lang="es-ES_tradnl" sz="2000" b="1" dirty="0">
              <a:solidFill>
                <a:schemeClr val="tx2"/>
              </a:solidFill>
            </a:rPr>
            <a:t>Existencias o Productos A</a:t>
          </a:r>
        </a:p>
      </dgm:t>
    </dgm:pt>
    <dgm:pt modelId="{73C45E00-AB31-433D-92BA-48C6BB0861BC}" type="parTrans" cxnId="{412E8BE9-1A44-4125-A186-35E7AB0BE307}">
      <dgm:prSet/>
      <dgm:spPr/>
      <dgm:t>
        <a:bodyPr/>
        <a:lstStyle/>
        <a:p>
          <a:endParaRPr lang="es-ES"/>
        </a:p>
      </dgm:t>
    </dgm:pt>
    <dgm:pt modelId="{CA183CBC-EF8D-4A30-9517-5CA915BBC826}" type="sibTrans" cxnId="{412E8BE9-1A44-4125-A186-35E7AB0BE307}">
      <dgm:prSet/>
      <dgm:spPr/>
      <dgm:t>
        <a:bodyPr/>
        <a:lstStyle/>
        <a:p>
          <a:endParaRPr lang="es-ES"/>
        </a:p>
      </dgm:t>
    </dgm:pt>
    <dgm:pt modelId="{DFDE38E9-0F26-452A-A137-35FBCC4A1FAC}">
      <dgm:prSet phldrT="[Texto]" custT="1"/>
      <dgm:spPr>
        <a:solidFill>
          <a:schemeClr val="tx2">
            <a:lumMod val="40000"/>
            <a:lumOff val="60000"/>
          </a:schemeClr>
        </a:solidFill>
      </dgm:spPr>
      <dgm:t>
        <a:bodyPr/>
        <a:lstStyle/>
        <a:p>
          <a:endParaRPr lang="es-ES" sz="2000" b="1" dirty="0">
            <a:solidFill>
              <a:schemeClr val="tx2"/>
            </a:solidFill>
          </a:endParaRPr>
        </a:p>
      </dgm:t>
    </dgm:pt>
    <dgm:pt modelId="{1B342EB8-FDFF-4616-A9F4-EADA6189C311}" type="parTrans" cxnId="{F076449A-09CB-4247-A19C-C6EA053F1BA1}">
      <dgm:prSet/>
      <dgm:spPr/>
      <dgm:t>
        <a:bodyPr/>
        <a:lstStyle/>
        <a:p>
          <a:endParaRPr lang="es-ES"/>
        </a:p>
      </dgm:t>
    </dgm:pt>
    <dgm:pt modelId="{54A1FE24-C03C-40FF-A6BF-3EC85A23091E}" type="sibTrans" cxnId="{F076449A-09CB-4247-A19C-C6EA053F1BA1}">
      <dgm:prSet/>
      <dgm:spPr/>
      <dgm:t>
        <a:bodyPr/>
        <a:lstStyle/>
        <a:p>
          <a:endParaRPr lang="es-ES"/>
        </a:p>
      </dgm:t>
    </dgm:pt>
    <dgm:pt modelId="{A39BE283-9FAD-47E6-AC51-206C1A91E69D}" type="pres">
      <dgm:prSet presAssocID="{A97A05A3-14D9-44A5-B768-02F08550772E}" presName="composite" presStyleCnt="0">
        <dgm:presLayoutVars>
          <dgm:chMax val="1"/>
          <dgm:dir/>
          <dgm:resizeHandles val="exact"/>
        </dgm:presLayoutVars>
      </dgm:prSet>
      <dgm:spPr/>
      <dgm:t>
        <a:bodyPr/>
        <a:lstStyle/>
        <a:p>
          <a:endParaRPr lang="es-ES"/>
        </a:p>
      </dgm:t>
    </dgm:pt>
    <dgm:pt modelId="{EC439966-727C-4807-A236-D4E3CE9950C7}" type="pres">
      <dgm:prSet presAssocID="{A97A05A3-14D9-44A5-B768-02F08550772E}" presName="radial" presStyleCnt="0">
        <dgm:presLayoutVars>
          <dgm:animLvl val="ctr"/>
        </dgm:presLayoutVars>
      </dgm:prSet>
      <dgm:spPr/>
    </dgm:pt>
    <dgm:pt modelId="{25F7C319-B8D2-45BF-BAB3-3C04DE6DD803}" type="pres">
      <dgm:prSet presAssocID="{ED2B4624-7341-43E5-B4B2-09A70E7847B3}" presName="centerShape" presStyleLbl="vennNode1" presStyleIdx="0" presStyleCnt="4" custScaleX="232493" custScaleY="173949" custLinFactNeighborX="7058" custLinFactNeighborY="-31548"/>
      <dgm:spPr/>
      <dgm:t>
        <a:bodyPr/>
        <a:lstStyle/>
        <a:p>
          <a:endParaRPr lang="es-ES"/>
        </a:p>
      </dgm:t>
    </dgm:pt>
    <dgm:pt modelId="{AF411819-B58E-4FD4-9EE5-2623AA8BBF37}" type="pres">
      <dgm:prSet presAssocID="{6F43B42A-71AC-474D-85DD-AE1BDDBD8C68}" presName="node" presStyleLbl="vennNode1" presStyleIdx="1" presStyleCnt="4" custScaleX="590590" custScaleY="162113" custRadScaleRad="40259" custRadScaleInc="132134">
        <dgm:presLayoutVars>
          <dgm:bulletEnabled val="1"/>
        </dgm:presLayoutVars>
      </dgm:prSet>
      <dgm:spPr/>
      <dgm:t>
        <a:bodyPr/>
        <a:lstStyle/>
        <a:p>
          <a:endParaRPr lang="es-ES"/>
        </a:p>
      </dgm:t>
    </dgm:pt>
    <dgm:pt modelId="{B2E55129-0EA5-4BE9-8351-54B15E6EFF7E}" type="pres">
      <dgm:prSet presAssocID="{ADE8C4F8-2D9A-42EA-BB0B-9A2096CF2EF9}" presName="node" presStyleLbl="vennNode1" presStyleIdx="2" presStyleCnt="4" custScaleX="524505" custScaleY="181566" custRadScaleRad="226394" custRadScaleInc="-31499">
        <dgm:presLayoutVars>
          <dgm:bulletEnabled val="1"/>
        </dgm:presLayoutVars>
      </dgm:prSet>
      <dgm:spPr/>
      <dgm:t>
        <a:bodyPr/>
        <a:lstStyle/>
        <a:p>
          <a:endParaRPr lang="es-ES"/>
        </a:p>
      </dgm:t>
    </dgm:pt>
    <dgm:pt modelId="{B40552BD-87B2-4CA4-8DDF-5A2EBC4710FF}" type="pres">
      <dgm:prSet presAssocID="{3C1649FD-8155-4637-BFB0-A84B2EE2DB4B}" presName="node" presStyleLbl="vennNode1" presStyleIdx="3" presStyleCnt="4" custScaleX="567918" custScaleY="176568" custRadScaleRad="221639" custRadScaleInc="31841">
        <dgm:presLayoutVars>
          <dgm:bulletEnabled val="1"/>
        </dgm:presLayoutVars>
      </dgm:prSet>
      <dgm:spPr/>
      <dgm:t>
        <a:bodyPr/>
        <a:lstStyle/>
        <a:p>
          <a:endParaRPr lang="es-ES"/>
        </a:p>
      </dgm:t>
    </dgm:pt>
  </dgm:ptLst>
  <dgm:cxnLst>
    <dgm:cxn modelId="{63FD865E-ABE9-4B40-B7F1-EEC8F2629433}" type="presOf" srcId="{ADE8C4F8-2D9A-42EA-BB0B-9A2096CF2EF9}" destId="{B2E55129-0EA5-4BE9-8351-54B15E6EFF7E}" srcOrd="0" destOrd="0" presId="urn:microsoft.com/office/officeart/2005/8/layout/radial3"/>
    <dgm:cxn modelId="{23600551-2706-4BB0-8AB3-5F63980DF5FE}" srcId="{ED2B4624-7341-43E5-B4B2-09A70E7847B3}" destId="{6F43B42A-71AC-474D-85DD-AE1BDDBD8C68}" srcOrd="0" destOrd="0" parTransId="{30EFEDF0-9914-448A-956B-0DAC7DF97A4A}" sibTransId="{BA93C95D-0012-4D1C-959A-C3D690C8C7B3}"/>
    <dgm:cxn modelId="{412E8BE9-1A44-4125-A186-35E7AB0BE307}" srcId="{ED2B4624-7341-43E5-B4B2-09A70E7847B3}" destId="{3C1649FD-8155-4637-BFB0-A84B2EE2DB4B}" srcOrd="2" destOrd="0" parTransId="{73C45E00-AB31-433D-92BA-48C6BB0861BC}" sibTransId="{CA183CBC-EF8D-4A30-9517-5CA915BBC826}"/>
    <dgm:cxn modelId="{F0290B97-5502-40D2-B1E2-91756A8B4117}" srcId="{ED2B4624-7341-43E5-B4B2-09A70E7847B3}" destId="{ADE8C4F8-2D9A-42EA-BB0B-9A2096CF2EF9}" srcOrd="1" destOrd="0" parTransId="{9C30C0F7-6754-4DE7-8036-22487A43B54B}" sibTransId="{A438E000-1430-43B2-9DE7-7C06FE887904}"/>
    <dgm:cxn modelId="{EDFA4CC4-DC50-49B0-BBA9-67B3C502DC99}" type="presOf" srcId="{A97A05A3-14D9-44A5-B768-02F08550772E}" destId="{A39BE283-9FAD-47E6-AC51-206C1A91E69D}" srcOrd="0" destOrd="0" presId="urn:microsoft.com/office/officeart/2005/8/layout/radial3"/>
    <dgm:cxn modelId="{01E4DDEB-EEE8-4000-91DA-77E169EDC67F}" type="presOf" srcId="{6F43B42A-71AC-474D-85DD-AE1BDDBD8C68}" destId="{AF411819-B58E-4FD4-9EE5-2623AA8BBF37}" srcOrd="0" destOrd="0" presId="urn:microsoft.com/office/officeart/2005/8/layout/radial3"/>
    <dgm:cxn modelId="{7150E0E6-08C4-4382-A9AB-091C87EB90E5}" srcId="{A97A05A3-14D9-44A5-B768-02F08550772E}" destId="{ED2B4624-7341-43E5-B4B2-09A70E7847B3}" srcOrd="0" destOrd="0" parTransId="{B5847ABE-AF46-483D-BCB2-95A0C15A9DB6}" sibTransId="{8EEDBB42-9CFE-4006-9F30-B7728819F50E}"/>
    <dgm:cxn modelId="{43F5D733-53B6-4F4B-92E5-CB8C6DFF230D}" type="presOf" srcId="{ED2B4624-7341-43E5-B4B2-09A70E7847B3}" destId="{25F7C319-B8D2-45BF-BAB3-3C04DE6DD803}" srcOrd="0" destOrd="0" presId="urn:microsoft.com/office/officeart/2005/8/layout/radial3"/>
    <dgm:cxn modelId="{F076449A-09CB-4247-A19C-C6EA053F1BA1}" srcId="{A97A05A3-14D9-44A5-B768-02F08550772E}" destId="{DFDE38E9-0F26-452A-A137-35FBCC4A1FAC}" srcOrd="1" destOrd="0" parTransId="{1B342EB8-FDFF-4616-A9F4-EADA6189C311}" sibTransId="{54A1FE24-C03C-40FF-A6BF-3EC85A23091E}"/>
    <dgm:cxn modelId="{6C8F0A2E-0BC0-4BFE-98B1-C21A3CFD4FE3}" type="presOf" srcId="{3C1649FD-8155-4637-BFB0-A84B2EE2DB4B}" destId="{B40552BD-87B2-4CA4-8DDF-5A2EBC4710FF}" srcOrd="0" destOrd="0" presId="urn:microsoft.com/office/officeart/2005/8/layout/radial3"/>
    <dgm:cxn modelId="{E60A6B97-2F47-4418-9E76-86EA7959C8B4}" type="presParOf" srcId="{A39BE283-9FAD-47E6-AC51-206C1A91E69D}" destId="{EC439966-727C-4807-A236-D4E3CE9950C7}" srcOrd="0" destOrd="0" presId="urn:microsoft.com/office/officeart/2005/8/layout/radial3"/>
    <dgm:cxn modelId="{BFD519BC-0D79-4F2A-98B0-35408A618883}" type="presParOf" srcId="{EC439966-727C-4807-A236-D4E3CE9950C7}" destId="{25F7C319-B8D2-45BF-BAB3-3C04DE6DD803}" srcOrd="0" destOrd="0" presId="urn:microsoft.com/office/officeart/2005/8/layout/radial3"/>
    <dgm:cxn modelId="{7ECD48E5-4E04-46CC-86D4-725AFBE3DE79}" type="presParOf" srcId="{EC439966-727C-4807-A236-D4E3CE9950C7}" destId="{AF411819-B58E-4FD4-9EE5-2623AA8BBF37}" srcOrd="1" destOrd="0" presId="urn:microsoft.com/office/officeart/2005/8/layout/radial3"/>
    <dgm:cxn modelId="{49F6D03E-4DA1-4107-80BC-761B802B2C1F}" type="presParOf" srcId="{EC439966-727C-4807-A236-D4E3CE9950C7}" destId="{B2E55129-0EA5-4BE9-8351-54B15E6EFF7E}" srcOrd="2" destOrd="0" presId="urn:microsoft.com/office/officeart/2005/8/layout/radial3"/>
    <dgm:cxn modelId="{27478FFA-3DC8-4C7A-971A-8639D0DDA876}" type="presParOf" srcId="{EC439966-727C-4807-A236-D4E3CE9950C7}" destId="{B40552BD-87B2-4CA4-8DDF-5A2EBC4710FF}" srcOrd="3" destOrd="0" presId="urn:microsoft.com/office/officeart/2005/8/layout/radial3"/>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567D0FE-D283-4352-8AEC-5F0F55B95E3D}"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s-ES"/>
        </a:p>
      </dgm:t>
    </dgm:pt>
    <dgm:pt modelId="{00C83513-63FF-46AA-9803-92F85D1A3C94}">
      <dgm:prSet phldrT="[Texto]" custT="1"/>
      <dgm:spPr/>
      <dgm:t>
        <a:bodyPr/>
        <a:lstStyle/>
        <a:p>
          <a:r>
            <a:rPr lang="es-ES" sz="1600" b="1" dirty="0"/>
            <a:t>Costes fijos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1DAF447C-822F-4253-A563-048A10AED8DD}" type="parTrans" cxnId="{A7D004FC-5059-43DD-BF74-4F862AE78C27}">
      <dgm:prSet/>
      <dgm:spPr/>
      <dgm:t>
        <a:bodyPr/>
        <a:lstStyle/>
        <a:p>
          <a:endParaRPr lang="es-ES" sz="1600"/>
        </a:p>
      </dgm:t>
    </dgm:pt>
    <dgm:pt modelId="{D2F604FC-9014-48A9-A77E-B0B70D08B4DE}" type="sibTrans" cxnId="{A7D004FC-5059-43DD-BF74-4F862AE78C27}">
      <dgm:prSet/>
      <dgm:spPr/>
      <dgm:t>
        <a:bodyPr/>
        <a:lstStyle/>
        <a:p>
          <a:endParaRPr lang="es-ES" sz="1600"/>
        </a:p>
      </dgm:t>
    </dgm:pt>
    <dgm:pt modelId="{E770FB4B-0900-45BB-B3E4-65B8E1F7A5E8}">
      <dgm:prSet phldrT="[Texto]" custT="1"/>
      <dgm:spPr/>
      <dgm:t>
        <a:bodyPr/>
        <a:lstStyle/>
        <a:p>
          <a:r>
            <a:rPr lang="es-ES" sz="1600" dirty="0"/>
            <a:t>Son aquellos que no dependen del nivel de actividad de la empresa, sino que son una cantidad fija independiente de la producción.  (alquiler del local se paga con independencia de los productos que se vendan)</a:t>
          </a:r>
        </a:p>
      </dgm:t>
    </dgm:pt>
    <dgm:pt modelId="{EF4C91E8-2057-4C8F-95CB-670809EA2889}" type="parTrans" cxnId="{1D04C5A8-443B-4AB0-A444-5539B375FE79}">
      <dgm:prSet/>
      <dgm:spPr/>
      <dgm:t>
        <a:bodyPr/>
        <a:lstStyle/>
        <a:p>
          <a:endParaRPr lang="es-ES" sz="1600"/>
        </a:p>
      </dgm:t>
    </dgm:pt>
    <dgm:pt modelId="{2842EB3D-D3E6-42D2-95D8-B0672396306F}" type="sibTrans" cxnId="{1D04C5A8-443B-4AB0-A444-5539B375FE79}">
      <dgm:prSet/>
      <dgm:spPr/>
      <dgm:t>
        <a:bodyPr/>
        <a:lstStyle/>
        <a:p>
          <a:endParaRPr lang="es-ES" sz="1600"/>
        </a:p>
      </dgm:t>
    </dgm:pt>
    <dgm:pt modelId="{A8C67D38-FAE5-4215-89FA-1BE70D4F6B3A}">
      <dgm:prSet phldrT="[Texto]" custT="1"/>
      <dgm:spPr/>
      <dgm:t>
        <a:bodyPr/>
        <a:lstStyle/>
        <a:p>
          <a:r>
            <a:rPr lang="es-ES" sz="1600" b="1" dirty="0"/>
            <a:t>Costes variables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1BDF88B7-77E2-4F42-B845-3830A3277F5C}" type="parTrans" cxnId="{A9A991B9-204E-496D-B120-B6369030BA07}">
      <dgm:prSet/>
      <dgm:spPr/>
      <dgm:t>
        <a:bodyPr/>
        <a:lstStyle/>
        <a:p>
          <a:endParaRPr lang="es-ES" sz="1600"/>
        </a:p>
      </dgm:t>
    </dgm:pt>
    <dgm:pt modelId="{480F7218-32C7-47E9-93FD-E0F4A2F6E41E}" type="sibTrans" cxnId="{A9A991B9-204E-496D-B120-B6369030BA07}">
      <dgm:prSet/>
      <dgm:spPr/>
      <dgm:t>
        <a:bodyPr/>
        <a:lstStyle/>
        <a:p>
          <a:endParaRPr lang="es-ES" sz="1600"/>
        </a:p>
      </dgm:t>
    </dgm:pt>
    <dgm:pt modelId="{A35E9871-3552-4D7A-9AB9-FF9F01283717}">
      <dgm:prSet phldrT="[Texto]" custT="1"/>
      <dgm:spPr/>
      <dgm:t>
        <a:bodyPr/>
        <a:lstStyle/>
        <a:p>
          <a:r>
            <a:rPr lang="es-ES" sz="1600" dirty="0"/>
            <a:t>Son aquellos que van en paralelo con el volumen de la actividad, cuanto más se fabrica o se vende más costes variables existen  (compra de materias primas para fabricar productos)</a:t>
          </a:r>
        </a:p>
      </dgm:t>
    </dgm:pt>
    <dgm:pt modelId="{A39FA3AF-75DD-4CA8-841B-466B9197F288}" type="parTrans" cxnId="{6484A5B8-722A-4BEB-A46E-DBA625CF34B8}">
      <dgm:prSet/>
      <dgm:spPr/>
      <dgm:t>
        <a:bodyPr/>
        <a:lstStyle/>
        <a:p>
          <a:endParaRPr lang="es-ES" sz="1600"/>
        </a:p>
      </dgm:t>
    </dgm:pt>
    <dgm:pt modelId="{7CD0B74A-D2C0-4CE7-A9BE-C31E4BC9D84B}" type="sibTrans" cxnId="{6484A5B8-722A-4BEB-A46E-DBA625CF34B8}">
      <dgm:prSet/>
      <dgm:spPr/>
      <dgm:t>
        <a:bodyPr/>
        <a:lstStyle/>
        <a:p>
          <a:endParaRPr lang="es-ES" sz="1600"/>
        </a:p>
      </dgm:t>
    </dgm:pt>
    <dgm:pt modelId="{40BAE3A7-889F-4F9B-AC68-9C14AF4F406C}">
      <dgm:prSet phldrT="[Texto]" custT="1"/>
      <dgm:spPr/>
      <dgm:t>
        <a:bodyPr/>
        <a:lstStyle/>
        <a:p>
          <a:r>
            <a:rPr lang="es-ES" sz="1600" dirty="0"/>
            <a:t>No son permanentemente fijos si aumenta mucho la producción</a:t>
          </a:r>
        </a:p>
      </dgm:t>
    </dgm:pt>
    <dgm:pt modelId="{12341182-1032-4F25-8D2E-90469BE9F338}" type="parTrans" cxnId="{D2F027E6-212B-4D3B-8823-584B8259AB74}">
      <dgm:prSet/>
      <dgm:spPr/>
      <dgm:t>
        <a:bodyPr/>
        <a:lstStyle/>
        <a:p>
          <a:endParaRPr lang="es-ES"/>
        </a:p>
      </dgm:t>
    </dgm:pt>
    <dgm:pt modelId="{3EECE945-900A-42F5-8BD9-1B7E9CEC9BB6}" type="sibTrans" cxnId="{D2F027E6-212B-4D3B-8823-584B8259AB74}">
      <dgm:prSet/>
      <dgm:spPr/>
      <dgm:t>
        <a:bodyPr/>
        <a:lstStyle/>
        <a:p>
          <a:endParaRPr lang="es-ES"/>
        </a:p>
      </dgm:t>
    </dgm:pt>
    <dgm:pt modelId="{8407F9FF-DB93-4A58-93E0-D3B5CC82FA9E}">
      <dgm:prSet phldrT="[Texto]" custT="1"/>
      <dgm:spPr/>
      <dgm:t>
        <a:bodyPr/>
        <a:lstStyle/>
        <a:p>
          <a:r>
            <a:rPr lang="es-ES" sz="1600" dirty="0"/>
            <a:t>Por eso existen los llamados semifijos</a:t>
          </a:r>
        </a:p>
      </dgm:t>
    </dgm:pt>
    <dgm:pt modelId="{DF37952F-9E11-438E-9438-1BED41DD0ED1}" type="parTrans" cxnId="{47853A7C-BE45-4833-A92C-E0A52347A865}">
      <dgm:prSet/>
      <dgm:spPr/>
      <dgm:t>
        <a:bodyPr/>
        <a:lstStyle/>
        <a:p>
          <a:endParaRPr lang="es-ES"/>
        </a:p>
      </dgm:t>
    </dgm:pt>
    <dgm:pt modelId="{110C934A-3107-49AD-9494-A8C2C5D0AB75}" type="sibTrans" cxnId="{47853A7C-BE45-4833-A92C-E0A52347A865}">
      <dgm:prSet/>
      <dgm:spPr/>
      <dgm:t>
        <a:bodyPr/>
        <a:lstStyle/>
        <a:p>
          <a:endParaRPr lang="es-ES"/>
        </a:p>
      </dgm:t>
    </dgm:pt>
    <dgm:pt modelId="{03A58291-C501-498B-8C59-092EEE4D8A68}">
      <dgm:prSet phldrT="[Texto]" custT="1"/>
      <dgm:spPr/>
      <dgm:t>
        <a:bodyPr/>
        <a:lstStyle/>
        <a:p>
          <a:r>
            <a:rPr lang="es-ES" sz="1600" dirty="0"/>
            <a:t>Fijos para una empresa pueden ser variables para otra</a:t>
          </a:r>
        </a:p>
      </dgm:t>
    </dgm:pt>
    <dgm:pt modelId="{08BCC44D-94F8-4716-8B4F-BBD1D85ED61F}" type="parTrans" cxnId="{BB4F9C20-2C53-4F33-A42E-26AD166EFA41}">
      <dgm:prSet/>
      <dgm:spPr/>
      <dgm:t>
        <a:bodyPr/>
        <a:lstStyle/>
        <a:p>
          <a:endParaRPr lang="es-ES"/>
        </a:p>
      </dgm:t>
    </dgm:pt>
    <dgm:pt modelId="{DB1203C0-CFBD-4351-84B3-9D626326E66F}" type="sibTrans" cxnId="{BB4F9C20-2C53-4F33-A42E-26AD166EFA41}">
      <dgm:prSet/>
      <dgm:spPr/>
      <dgm:t>
        <a:bodyPr/>
        <a:lstStyle/>
        <a:p>
          <a:endParaRPr lang="es-ES"/>
        </a:p>
      </dgm:t>
    </dgm:pt>
    <dgm:pt modelId="{79EF150E-9174-4681-8520-D0D04EE46DC7}" type="pres">
      <dgm:prSet presAssocID="{4567D0FE-D283-4352-8AEC-5F0F55B95E3D}" presName="Name0" presStyleCnt="0">
        <dgm:presLayoutVars>
          <dgm:dir/>
          <dgm:animLvl val="lvl"/>
          <dgm:resizeHandles val="exact"/>
        </dgm:presLayoutVars>
      </dgm:prSet>
      <dgm:spPr/>
      <dgm:t>
        <a:bodyPr/>
        <a:lstStyle/>
        <a:p>
          <a:endParaRPr lang="es-ES"/>
        </a:p>
      </dgm:t>
    </dgm:pt>
    <dgm:pt modelId="{25476740-DCDC-4F72-9FDE-9C94AB8E3E4A}" type="pres">
      <dgm:prSet presAssocID="{00C83513-63FF-46AA-9803-92F85D1A3C94}" presName="linNode" presStyleCnt="0"/>
      <dgm:spPr/>
    </dgm:pt>
    <dgm:pt modelId="{E707CA97-37B0-49AE-A519-32FDD41094AA}" type="pres">
      <dgm:prSet presAssocID="{00C83513-63FF-46AA-9803-92F85D1A3C94}" presName="parTx" presStyleLbl="revTx" presStyleIdx="0" presStyleCnt="2">
        <dgm:presLayoutVars>
          <dgm:chMax val="1"/>
          <dgm:bulletEnabled val="1"/>
        </dgm:presLayoutVars>
      </dgm:prSet>
      <dgm:spPr/>
      <dgm:t>
        <a:bodyPr/>
        <a:lstStyle/>
        <a:p>
          <a:endParaRPr lang="es-ES"/>
        </a:p>
      </dgm:t>
    </dgm:pt>
    <dgm:pt modelId="{FCFC1953-F44B-4850-A53D-6378F0BBC1FB}" type="pres">
      <dgm:prSet presAssocID="{00C83513-63FF-46AA-9803-92F85D1A3C94}" presName="bracket" presStyleLbl="parChTrans1D1" presStyleIdx="0" presStyleCnt="2"/>
      <dgm:spPr/>
    </dgm:pt>
    <dgm:pt modelId="{F99DE029-8DAF-4CD1-ADEB-84D4F875ADE0}" type="pres">
      <dgm:prSet presAssocID="{00C83513-63FF-46AA-9803-92F85D1A3C94}" presName="spH" presStyleCnt="0"/>
      <dgm:spPr/>
    </dgm:pt>
    <dgm:pt modelId="{CBF1C9EF-2617-4D6F-9620-F458CF77610E}" type="pres">
      <dgm:prSet presAssocID="{00C83513-63FF-46AA-9803-92F85D1A3C94}" presName="desTx" presStyleLbl="node1" presStyleIdx="0" presStyleCnt="2" custScaleY="110377">
        <dgm:presLayoutVars>
          <dgm:bulletEnabled val="1"/>
        </dgm:presLayoutVars>
      </dgm:prSet>
      <dgm:spPr/>
      <dgm:t>
        <a:bodyPr/>
        <a:lstStyle/>
        <a:p>
          <a:endParaRPr lang="es-ES"/>
        </a:p>
      </dgm:t>
    </dgm:pt>
    <dgm:pt modelId="{03B19531-75F8-41D3-A4FD-629D71432E1E}" type="pres">
      <dgm:prSet presAssocID="{D2F604FC-9014-48A9-A77E-B0B70D08B4DE}" presName="spV" presStyleCnt="0"/>
      <dgm:spPr/>
    </dgm:pt>
    <dgm:pt modelId="{C81CBC54-B8B6-4FC0-B46E-21C5F813E0A1}" type="pres">
      <dgm:prSet presAssocID="{A8C67D38-FAE5-4215-89FA-1BE70D4F6B3A}" presName="linNode" presStyleCnt="0"/>
      <dgm:spPr/>
    </dgm:pt>
    <dgm:pt modelId="{0FB103CD-A801-4940-BFC4-5512A1B554D2}" type="pres">
      <dgm:prSet presAssocID="{A8C67D38-FAE5-4215-89FA-1BE70D4F6B3A}" presName="parTx" presStyleLbl="revTx" presStyleIdx="1" presStyleCnt="2">
        <dgm:presLayoutVars>
          <dgm:chMax val="1"/>
          <dgm:bulletEnabled val="1"/>
        </dgm:presLayoutVars>
      </dgm:prSet>
      <dgm:spPr/>
      <dgm:t>
        <a:bodyPr/>
        <a:lstStyle/>
        <a:p>
          <a:endParaRPr lang="es-ES"/>
        </a:p>
      </dgm:t>
    </dgm:pt>
    <dgm:pt modelId="{0A64C100-8A94-4F44-869B-D94E9226285C}" type="pres">
      <dgm:prSet presAssocID="{A8C67D38-FAE5-4215-89FA-1BE70D4F6B3A}" presName="bracket" presStyleLbl="parChTrans1D1" presStyleIdx="1" presStyleCnt="2"/>
      <dgm:spPr/>
    </dgm:pt>
    <dgm:pt modelId="{73F42C2D-7EF4-48C4-9A18-477ED019780B}" type="pres">
      <dgm:prSet presAssocID="{A8C67D38-FAE5-4215-89FA-1BE70D4F6B3A}" presName="spH" presStyleCnt="0"/>
      <dgm:spPr/>
    </dgm:pt>
    <dgm:pt modelId="{96F69679-F63F-4989-8C9F-C0AC378B329B}" type="pres">
      <dgm:prSet presAssocID="{A8C67D38-FAE5-4215-89FA-1BE70D4F6B3A}" presName="desTx" presStyleLbl="node1" presStyleIdx="1" presStyleCnt="2" custScaleY="122847">
        <dgm:presLayoutVars>
          <dgm:bulletEnabled val="1"/>
        </dgm:presLayoutVars>
      </dgm:prSet>
      <dgm:spPr/>
      <dgm:t>
        <a:bodyPr/>
        <a:lstStyle/>
        <a:p>
          <a:endParaRPr lang="es-ES"/>
        </a:p>
      </dgm:t>
    </dgm:pt>
  </dgm:ptLst>
  <dgm:cxnLst>
    <dgm:cxn modelId="{BB4F9C20-2C53-4F33-A42E-26AD166EFA41}" srcId="{A8C67D38-FAE5-4215-89FA-1BE70D4F6B3A}" destId="{03A58291-C501-498B-8C59-092EEE4D8A68}" srcOrd="1" destOrd="0" parTransId="{08BCC44D-94F8-4716-8B4F-BBD1D85ED61F}" sibTransId="{DB1203C0-CFBD-4351-84B3-9D626326E66F}"/>
    <dgm:cxn modelId="{7AB142C0-C815-490B-B0B7-0F4172804EC3}" type="presOf" srcId="{A35E9871-3552-4D7A-9AB9-FF9F01283717}" destId="{96F69679-F63F-4989-8C9F-C0AC378B329B}" srcOrd="0" destOrd="0" presId="urn:diagrams.loki3.com/BracketList+Icon"/>
    <dgm:cxn modelId="{389B4E50-5534-4121-843A-4D4DB46805EE}" type="presOf" srcId="{4567D0FE-D283-4352-8AEC-5F0F55B95E3D}" destId="{79EF150E-9174-4681-8520-D0D04EE46DC7}" srcOrd="0" destOrd="0" presId="urn:diagrams.loki3.com/BracketList+Icon"/>
    <dgm:cxn modelId="{6550BA0A-D8A5-430C-9956-0C1165FE44F0}" type="presOf" srcId="{8407F9FF-DB93-4A58-93E0-D3B5CC82FA9E}" destId="{CBF1C9EF-2617-4D6F-9620-F458CF77610E}" srcOrd="0" destOrd="2" presId="urn:diagrams.loki3.com/BracketList+Icon"/>
    <dgm:cxn modelId="{6484A5B8-722A-4BEB-A46E-DBA625CF34B8}" srcId="{A8C67D38-FAE5-4215-89FA-1BE70D4F6B3A}" destId="{A35E9871-3552-4D7A-9AB9-FF9F01283717}" srcOrd="0" destOrd="0" parTransId="{A39FA3AF-75DD-4CA8-841B-466B9197F288}" sibTransId="{7CD0B74A-D2C0-4CE7-A9BE-C31E4BC9D84B}"/>
    <dgm:cxn modelId="{B3EBB2AE-92A3-41B5-8AF6-21DB1597CCBC}" type="presOf" srcId="{00C83513-63FF-46AA-9803-92F85D1A3C94}" destId="{E707CA97-37B0-49AE-A519-32FDD41094AA}" srcOrd="0" destOrd="0" presId="urn:diagrams.loki3.com/BracketList+Icon"/>
    <dgm:cxn modelId="{47853A7C-BE45-4833-A92C-E0A52347A865}" srcId="{00C83513-63FF-46AA-9803-92F85D1A3C94}" destId="{8407F9FF-DB93-4A58-93E0-D3B5CC82FA9E}" srcOrd="2" destOrd="0" parTransId="{DF37952F-9E11-438E-9438-1BED41DD0ED1}" sibTransId="{110C934A-3107-49AD-9494-A8C2C5D0AB75}"/>
    <dgm:cxn modelId="{31686165-99D3-485F-8235-8365A0B5AB9B}" type="presOf" srcId="{E770FB4B-0900-45BB-B3E4-65B8E1F7A5E8}" destId="{CBF1C9EF-2617-4D6F-9620-F458CF77610E}" srcOrd="0" destOrd="0" presId="urn:diagrams.loki3.com/BracketList+Icon"/>
    <dgm:cxn modelId="{4334DF6C-E71F-4DD5-8BB3-F9D96EC63E3D}" type="presOf" srcId="{A8C67D38-FAE5-4215-89FA-1BE70D4F6B3A}" destId="{0FB103CD-A801-4940-BFC4-5512A1B554D2}" srcOrd="0" destOrd="0" presId="urn:diagrams.loki3.com/BracketList+Icon"/>
    <dgm:cxn modelId="{1D04C5A8-443B-4AB0-A444-5539B375FE79}" srcId="{00C83513-63FF-46AA-9803-92F85D1A3C94}" destId="{E770FB4B-0900-45BB-B3E4-65B8E1F7A5E8}" srcOrd="0" destOrd="0" parTransId="{EF4C91E8-2057-4C8F-95CB-670809EA2889}" sibTransId="{2842EB3D-D3E6-42D2-95D8-B0672396306F}"/>
    <dgm:cxn modelId="{D2F027E6-212B-4D3B-8823-584B8259AB74}" srcId="{00C83513-63FF-46AA-9803-92F85D1A3C94}" destId="{40BAE3A7-889F-4F9B-AC68-9C14AF4F406C}" srcOrd="1" destOrd="0" parTransId="{12341182-1032-4F25-8D2E-90469BE9F338}" sibTransId="{3EECE945-900A-42F5-8BD9-1B7E9CEC9BB6}"/>
    <dgm:cxn modelId="{A9A991B9-204E-496D-B120-B6369030BA07}" srcId="{4567D0FE-D283-4352-8AEC-5F0F55B95E3D}" destId="{A8C67D38-FAE5-4215-89FA-1BE70D4F6B3A}" srcOrd="1" destOrd="0" parTransId="{1BDF88B7-77E2-4F42-B845-3830A3277F5C}" sibTransId="{480F7218-32C7-47E9-93FD-E0F4A2F6E41E}"/>
    <dgm:cxn modelId="{85D05FF4-6EBF-4E65-B358-A5F14E7CA2C2}" type="presOf" srcId="{40BAE3A7-889F-4F9B-AC68-9C14AF4F406C}" destId="{CBF1C9EF-2617-4D6F-9620-F458CF77610E}" srcOrd="0" destOrd="1" presId="urn:diagrams.loki3.com/BracketList+Icon"/>
    <dgm:cxn modelId="{A7D004FC-5059-43DD-BF74-4F862AE78C27}" srcId="{4567D0FE-D283-4352-8AEC-5F0F55B95E3D}" destId="{00C83513-63FF-46AA-9803-92F85D1A3C94}" srcOrd="0" destOrd="0" parTransId="{1DAF447C-822F-4253-A563-048A10AED8DD}" sibTransId="{D2F604FC-9014-48A9-A77E-B0B70D08B4DE}"/>
    <dgm:cxn modelId="{3A94CC96-DFA1-4B85-9265-D742CE423154}" type="presOf" srcId="{03A58291-C501-498B-8C59-092EEE4D8A68}" destId="{96F69679-F63F-4989-8C9F-C0AC378B329B}" srcOrd="0" destOrd="1" presId="urn:diagrams.loki3.com/BracketList+Icon"/>
    <dgm:cxn modelId="{823AFFCA-0891-4A0C-885F-DFF5513DF5D2}" type="presParOf" srcId="{79EF150E-9174-4681-8520-D0D04EE46DC7}" destId="{25476740-DCDC-4F72-9FDE-9C94AB8E3E4A}" srcOrd="0" destOrd="0" presId="urn:diagrams.loki3.com/BracketList+Icon"/>
    <dgm:cxn modelId="{8479C851-0715-4813-B441-F9CACFED5A5E}" type="presParOf" srcId="{25476740-DCDC-4F72-9FDE-9C94AB8E3E4A}" destId="{E707CA97-37B0-49AE-A519-32FDD41094AA}" srcOrd="0" destOrd="0" presId="urn:diagrams.loki3.com/BracketList+Icon"/>
    <dgm:cxn modelId="{B2E813FE-726B-4B79-A070-84E2F0D80928}" type="presParOf" srcId="{25476740-DCDC-4F72-9FDE-9C94AB8E3E4A}" destId="{FCFC1953-F44B-4850-A53D-6378F0BBC1FB}" srcOrd="1" destOrd="0" presId="urn:diagrams.loki3.com/BracketList+Icon"/>
    <dgm:cxn modelId="{F380F1EB-8B44-45C2-AF73-3D88C1EF5962}" type="presParOf" srcId="{25476740-DCDC-4F72-9FDE-9C94AB8E3E4A}" destId="{F99DE029-8DAF-4CD1-ADEB-84D4F875ADE0}" srcOrd="2" destOrd="0" presId="urn:diagrams.loki3.com/BracketList+Icon"/>
    <dgm:cxn modelId="{0A7CA44A-A1A6-4112-AFA5-A179B2907B35}" type="presParOf" srcId="{25476740-DCDC-4F72-9FDE-9C94AB8E3E4A}" destId="{CBF1C9EF-2617-4D6F-9620-F458CF77610E}" srcOrd="3" destOrd="0" presId="urn:diagrams.loki3.com/BracketList+Icon"/>
    <dgm:cxn modelId="{F38B4341-D6AF-427D-8DDA-9573852D88E1}" type="presParOf" srcId="{79EF150E-9174-4681-8520-D0D04EE46DC7}" destId="{03B19531-75F8-41D3-A4FD-629D71432E1E}" srcOrd="1" destOrd="0" presId="urn:diagrams.loki3.com/BracketList+Icon"/>
    <dgm:cxn modelId="{C638BFAB-BA04-4D66-8A28-98DB8FD869E8}" type="presParOf" srcId="{79EF150E-9174-4681-8520-D0D04EE46DC7}" destId="{C81CBC54-B8B6-4FC0-B46E-21C5F813E0A1}" srcOrd="2" destOrd="0" presId="urn:diagrams.loki3.com/BracketList+Icon"/>
    <dgm:cxn modelId="{F9631C55-31D4-4A84-B1F9-FA39E5F69BC1}" type="presParOf" srcId="{C81CBC54-B8B6-4FC0-B46E-21C5F813E0A1}" destId="{0FB103CD-A801-4940-BFC4-5512A1B554D2}" srcOrd="0" destOrd="0" presId="urn:diagrams.loki3.com/BracketList+Icon"/>
    <dgm:cxn modelId="{D8B0E035-9966-4CF1-B05A-80DBA13BE39D}" type="presParOf" srcId="{C81CBC54-B8B6-4FC0-B46E-21C5F813E0A1}" destId="{0A64C100-8A94-4F44-869B-D94E9226285C}" srcOrd="1" destOrd="0" presId="urn:diagrams.loki3.com/BracketList+Icon"/>
    <dgm:cxn modelId="{81305A99-607C-4BFA-A47E-C558B9EBA347}" type="presParOf" srcId="{C81CBC54-B8B6-4FC0-B46E-21C5F813E0A1}" destId="{73F42C2D-7EF4-48C4-9A18-477ED019780B}" srcOrd="2" destOrd="0" presId="urn:diagrams.loki3.com/BracketList+Icon"/>
    <dgm:cxn modelId="{98D79401-51BB-4893-BC59-026A705008C4}" type="presParOf" srcId="{C81CBC54-B8B6-4FC0-B46E-21C5F813E0A1}" destId="{96F69679-F63F-4989-8C9F-C0AC378B329B}" srcOrd="3" destOrd="0" presId="urn:diagrams.loki3.com/BracketLis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A3FC47-5B30-4743-8AC9-13E55FFA1D14}" type="doc">
      <dgm:prSet loTypeId="urn:microsoft.com/office/officeart/2005/8/layout/process1" loCatId="process" qsTypeId="urn:microsoft.com/office/officeart/2005/8/quickstyle/simple1" qsCatId="simple" csTypeId="urn:microsoft.com/office/officeart/2005/8/colors/accent1_2" csCatId="accent1" phldr="1"/>
      <dgm:spPr/>
    </dgm:pt>
    <dgm:pt modelId="{50FD8F13-33AF-4862-B8EC-D144C10E6A3D}">
      <dgm:prSet phldrT="[Texto]" custT="1"/>
      <dgm:spPr/>
      <dgm:t>
        <a:bodyPr/>
        <a:lstStyle/>
        <a:p>
          <a:r>
            <a:rPr lang="es-ES" sz="1600" b="1" dirty="0"/>
            <a:t>Costes fijos</a:t>
          </a:r>
        </a:p>
      </dgm:t>
    </dgm:pt>
    <dgm:pt modelId="{BDF96E5E-0D5B-4D85-BD60-9940AE85006D}" type="parTrans" cxnId="{7C440FB0-888A-486B-AB02-24EDF8BC5DAF}">
      <dgm:prSet/>
      <dgm:spPr/>
      <dgm:t>
        <a:bodyPr/>
        <a:lstStyle/>
        <a:p>
          <a:endParaRPr lang="es-ES" sz="1600"/>
        </a:p>
      </dgm:t>
    </dgm:pt>
    <dgm:pt modelId="{1182F581-F00C-420C-A2C3-4361ED872E43}" type="sibTrans" cxnId="{7C440FB0-888A-486B-AB02-24EDF8BC5DAF}">
      <dgm:prSet custT="1"/>
      <dgm:spPr/>
      <dgm:t>
        <a:bodyPr/>
        <a:lstStyle/>
        <a:p>
          <a:endParaRPr lang="es-ES" sz="1600"/>
        </a:p>
      </dgm:t>
    </dgm:pt>
    <dgm:pt modelId="{F4722CB2-9400-4EF9-8762-E52EBC71F0E1}">
      <dgm:prSet phldrT="[Texto]" custT="1"/>
      <dgm:spPr/>
      <dgm:t>
        <a:bodyPr/>
        <a:lstStyle/>
        <a:p>
          <a:pPr algn="l"/>
          <a:r>
            <a:rPr lang="es-ES" sz="1600" b="1" dirty="0"/>
            <a:t>- Alquiler, seguros, y gastos de limpieza del local</a:t>
          </a:r>
        </a:p>
        <a:p>
          <a:pPr algn="l"/>
          <a:r>
            <a:rPr lang="es-ES" sz="1600" b="1" dirty="0"/>
            <a:t>- Gastos de suministros</a:t>
          </a:r>
        </a:p>
        <a:p>
          <a:pPr algn="l"/>
          <a:r>
            <a:rPr lang="es-ES" sz="1600" b="1" dirty="0"/>
            <a:t>- Nóminas de carácter fijo e independientes del nivel de producción</a:t>
          </a:r>
        </a:p>
        <a:p>
          <a:pPr algn="l"/>
          <a:r>
            <a:rPr lang="es-ES" sz="1600" b="1" dirty="0"/>
            <a:t>- Cuota de autónomos</a:t>
          </a:r>
        </a:p>
        <a:p>
          <a:pPr algn="l"/>
          <a:r>
            <a:rPr lang="es-ES" sz="1600" b="1" dirty="0"/>
            <a:t>- Gastos financieros</a:t>
          </a:r>
        </a:p>
        <a:p>
          <a:pPr algn="l"/>
          <a:r>
            <a:rPr lang="es-ES" sz="1600" b="1" dirty="0"/>
            <a:t>- Gastos de contratación de gestoría</a:t>
          </a:r>
        </a:p>
        <a:p>
          <a:pPr algn="l"/>
          <a:r>
            <a:rPr lang="es-ES" sz="1600" b="1" dirty="0"/>
            <a:t>- Servicios de profesionales independientes</a:t>
          </a:r>
        </a:p>
        <a:p>
          <a:pPr algn="l"/>
          <a:r>
            <a:rPr lang="es-ES" sz="1600" b="1" dirty="0"/>
            <a:t>- Material de oficina y gastos en comunicaciones</a:t>
          </a:r>
        </a:p>
        <a:p>
          <a:pPr algn="l"/>
          <a:r>
            <a:rPr lang="es-ES" sz="1600" b="1" dirty="0"/>
            <a:t>- Gasto en publicidad y promoción del producto</a:t>
          </a:r>
        </a:p>
      </dgm:t>
    </dgm:pt>
    <dgm:pt modelId="{3498A9AB-6B7E-4F38-8382-F3AD9C444B70}" type="parTrans" cxnId="{A73B53E6-F5BA-410A-AEAF-9A9E295DAE12}">
      <dgm:prSet/>
      <dgm:spPr/>
      <dgm:t>
        <a:bodyPr/>
        <a:lstStyle/>
        <a:p>
          <a:endParaRPr lang="es-ES" sz="1600"/>
        </a:p>
      </dgm:t>
    </dgm:pt>
    <dgm:pt modelId="{42C5CCD1-37D7-40EE-A450-D8B67C5C046F}" type="sibTrans" cxnId="{A73B53E6-F5BA-410A-AEAF-9A9E295DAE12}">
      <dgm:prSet/>
      <dgm:spPr/>
      <dgm:t>
        <a:bodyPr/>
        <a:lstStyle/>
        <a:p>
          <a:endParaRPr lang="es-ES" sz="1600"/>
        </a:p>
      </dgm:t>
    </dgm:pt>
    <dgm:pt modelId="{1189FCA1-712A-4834-9999-8B51C29E8EAD}" type="pres">
      <dgm:prSet presAssocID="{68A3FC47-5B30-4743-8AC9-13E55FFA1D14}" presName="Name0" presStyleCnt="0">
        <dgm:presLayoutVars>
          <dgm:dir/>
          <dgm:resizeHandles val="exact"/>
        </dgm:presLayoutVars>
      </dgm:prSet>
      <dgm:spPr/>
    </dgm:pt>
    <dgm:pt modelId="{34F3516A-B0CC-4D94-A9B2-1F5230F6839B}" type="pres">
      <dgm:prSet presAssocID="{50FD8F13-33AF-4862-B8EC-D144C10E6A3D}" presName="node" presStyleLbl="node1" presStyleIdx="0" presStyleCnt="2" custScaleY="30830">
        <dgm:presLayoutVars>
          <dgm:bulletEnabled val="1"/>
        </dgm:presLayoutVars>
      </dgm:prSet>
      <dgm:spPr/>
      <dgm:t>
        <a:bodyPr/>
        <a:lstStyle/>
        <a:p>
          <a:endParaRPr lang="es-ES"/>
        </a:p>
      </dgm:t>
    </dgm:pt>
    <dgm:pt modelId="{EEACC027-EF9A-4D42-B770-8029A94C5B96}" type="pres">
      <dgm:prSet presAssocID="{1182F581-F00C-420C-A2C3-4361ED872E43}" presName="sibTrans" presStyleLbl="sibTrans2D1" presStyleIdx="0" presStyleCnt="1"/>
      <dgm:spPr/>
      <dgm:t>
        <a:bodyPr/>
        <a:lstStyle/>
        <a:p>
          <a:endParaRPr lang="es-ES"/>
        </a:p>
      </dgm:t>
    </dgm:pt>
    <dgm:pt modelId="{3A87B9B2-EF3D-4DE6-846E-CE3337E03019}" type="pres">
      <dgm:prSet presAssocID="{1182F581-F00C-420C-A2C3-4361ED872E43}" presName="connectorText" presStyleLbl="sibTrans2D1" presStyleIdx="0" presStyleCnt="1"/>
      <dgm:spPr/>
      <dgm:t>
        <a:bodyPr/>
        <a:lstStyle/>
        <a:p>
          <a:endParaRPr lang="es-ES"/>
        </a:p>
      </dgm:t>
    </dgm:pt>
    <dgm:pt modelId="{585CAE74-54E5-4225-A0DD-55D095F80492}" type="pres">
      <dgm:prSet presAssocID="{F4722CB2-9400-4EF9-8762-E52EBC71F0E1}" presName="node" presStyleLbl="node1" presStyleIdx="1" presStyleCnt="2" custScaleX="200722" custScaleY="101160">
        <dgm:presLayoutVars>
          <dgm:bulletEnabled val="1"/>
        </dgm:presLayoutVars>
      </dgm:prSet>
      <dgm:spPr/>
      <dgm:t>
        <a:bodyPr/>
        <a:lstStyle/>
        <a:p>
          <a:endParaRPr lang="es-ES"/>
        </a:p>
      </dgm:t>
    </dgm:pt>
  </dgm:ptLst>
  <dgm:cxnLst>
    <dgm:cxn modelId="{480CAEEE-030B-46E7-9A47-D9C5FAC47F14}" type="presOf" srcId="{50FD8F13-33AF-4862-B8EC-D144C10E6A3D}" destId="{34F3516A-B0CC-4D94-A9B2-1F5230F6839B}" srcOrd="0" destOrd="0" presId="urn:microsoft.com/office/officeart/2005/8/layout/process1"/>
    <dgm:cxn modelId="{C9B1BC2B-AFB1-44FC-BEC6-377B2B393621}" type="presOf" srcId="{68A3FC47-5B30-4743-8AC9-13E55FFA1D14}" destId="{1189FCA1-712A-4834-9999-8B51C29E8EAD}" srcOrd="0" destOrd="0" presId="urn:microsoft.com/office/officeart/2005/8/layout/process1"/>
    <dgm:cxn modelId="{71A11131-4575-455F-8BCA-4B4B4A0B64F6}" type="presOf" srcId="{1182F581-F00C-420C-A2C3-4361ED872E43}" destId="{EEACC027-EF9A-4D42-B770-8029A94C5B96}" srcOrd="0" destOrd="0" presId="urn:microsoft.com/office/officeart/2005/8/layout/process1"/>
    <dgm:cxn modelId="{961F3ABB-A028-45AC-9407-F67653063C67}" type="presOf" srcId="{1182F581-F00C-420C-A2C3-4361ED872E43}" destId="{3A87B9B2-EF3D-4DE6-846E-CE3337E03019}" srcOrd="1" destOrd="0" presId="urn:microsoft.com/office/officeart/2005/8/layout/process1"/>
    <dgm:cxn modelId="{7C440FB0-888A-486B-AB02-24EDF8BC5DAF}" srcId="{68A3FC47-5B30-4743-8AC9-13E55FFA1D14}" destId="{50FD8F13-33AF-4862-B8EC-D144C10E6A3D}" srcOrd="0" destOrd="0" parTransId="{BDF96E5E-0D5B-4D85-BD60-9940AE85006D}" sibTransId="{1182F581-F00C-420C-A2C3-4361ED872E43}"/>
    <dgm:cxn modelId="{A73B53E6-F5BA-410A-AEAF-9A9E295DAE12}" srcId="{68A3FC47-5B30-4743-8AC9-13E55FFA1D14}" destId="{F4722CB2-9400-4EF9-8762-E52EBC71F0E1}" srcOrd="1" destOrd="0" parTransId="{3498A9AB-6B7E-4F38-8382-F3AD9C444B70}" sibTransId="{42C5CCD1-37D7-40EE-A450-D8B67C5C046F}"/>
    <dgm:cxn modelId="{D2C8D318-1F79-4E7B-A6C5-FEFD83695FBA}" type="presOf" srcId="{F4722CB2-9400-4EF9-8762-E52EBC71F0E1}" destId="{585CAE74-54E5-4225-A0DD-55D095F80492}" srcOrd="0" destOrd="0" presId="urn:microsoft.com/office/officeart/2005/8/layout/process1"/>
    <dgm:cxn modelId="{F27824B0-7E74-4F10-9BDA-7888474C4E1A}" type="presParOf" srcId="{1189FCA1-712A-4834-9999-8B51C29E8EAD}" destId="{34F3516A-B0CC-4D94-A9B2-1F5230F6839B}" srcOrd="0" destOrd="0" presId="urn:microsoft.com/office/officeart/2005/8/layout/process1"/>
    <dgm:cxn modelId="{500D3820-69C9-402D-87B5-8FC024A45C31}" type="presParOf" srcId="{1189FCA1-712A-4834-9999-8B51C29E8EAD}" destId="{EEACC027-EF9A-4D42-B770-8029A94C5B96}" srcOrd="1" destOrd="0" presId="urn:microsoft.com/office/officeart/2005/8/layout/process1"/>
    <dgm:cxn modelId="{9EA89377-16E2-4F68-ABEE-E94582DEC97A}" type="presParOf" srcId="{EEACC027-EF9A-4D42-B770-8029A94C5B96}" destId="{3A87B9B2-EF3D-4DE6-846E-CE3337E03019}" srcOrd="0" destOrd="0" presId="urn:microsoft.com/office/officeart/2005/8/layout/process1"/>
    <dgm:cxn modelId="{2DBC1EC2-CEEC-4D50-820E-0352B5412134}" type="presParOf" srcId="{1189FCA1-712A-4834-9999-8B51C29E8EAD}" destId="{585CAE74-54E5-4225-A0DD-55D095F80492}"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A3FC47-5B30-4743-8AC9-13E55FFA1D14}" type="doc">
      <dgm:prSet loTypeId="urn:microsoft.com/office/officeart/2005/8/layout/process1" loCatId="process" qsTypeId="urn:microsoft.com/office/officeart/2005/8/quickstyle/simple1" qsCatId="simple" csTypeId="urn:microsoft.com/office/officeart/2005/8/colors/accent1_2" csCatId="accent1" phldr="1"/>
      <dgm:spPr/>
    </dgm:pt>
    <dgm:pt modelId="{50FD8F13-33AF-4862-B8EC-D144C10E6A3D}">
      <dgm:prSet phldrT="[Texto]" custT="1"/>
      <dgm:spPr/>
      <dgm:t>
        <a:bodyPr/>
        <a:lstStyle/>
        <a:p>
          <a:r>
            <a:rPr lang="es-ES" sz="1600" b="1" dirty="0"/>
            <a:t>Costes variables</a:t>
          </a:r>
        </a:p>
      </dgm:t>
    </dgm:pt>
    <dgm:pt modelId="{BDF96E5E-0D5B-4D85-BD60-9940AE85006D}" type="parTrans" cxnId="{7C440FB0-888A-486B-AB02-24EDF8BC5DAF}">
      <dgm:prSet/>
      <dgm:spPr/>
      <dgm:t>
        <a:bodyPr/>
        <a:lstStyle/>
        <a:p>
          <a:endParaRPr lang="es-ES" sz="1600"/>
        </a:p>
      </dgm:t>
    </dgm:pt>
    <dgm:pt modelId="{1182F581-F00C-420C-A2C3-4361ED872E43}" type="sibTrans" cxnId="{7C440FB0-888A-486B-AB02-24EDF8BC5DAF}">
      <dgm:prSet custT="1"/>
      <dgm:spPr/>
      <dgm:t>
        <a:bodyPr/>
        <a:lstStyle/>
        <a:p>
          <a:endParaRPr lang="es-ES" sz="1600"/>
        </a:p>
      </dgm:t>
    </dgm:pt>
    <dgm:pt modelId="{F4722CB2-9400-4EF9-8762-E52EBC71F0E1}">
      <dgm:prSet phldrT="[Texto]" custT="1"/>
      <dgm:spPr/>
      <dgm:t>
        <a:bodyPr/>
        <a:lstStyle/>
        <a:p>
          <a:pPr algn="l"/>
          <a:r>
            <a:rPr lang="es-ES" sz="1600" b="1" dirty="0"/>
            <a:t>- Compra de mercaderías o materias primas</a:t>
          </a:r>
        </a:p>
        <a:p>
          <a:pPr algn="l"/>
          <a:r>
            <a:rPr lang="es-ES" sz="1600" b="1" dirty="0"/>
            <a:t>- Gasto de herramientas y utensilios necesarios para la producción</a:t>
          </a:r>
        </a:p>
        <a:p>
          <a:pPr algn="l"/>
          <a:r>
            <a:rPr lang="es-ES" sz="1600" b="1" dirty="0"/>
            <a:t>- Gastos en reparaciones de maquinaria, instalaciones, herramientas…</a:t>
          </a:r>
        </a:p>
        <a:p>
          <a:pPr algn="l"/>
          <a:r>
            <a:rPr lang="es-ES" sz="1600" b="1" dirty="0"/>
            <a:t>- Transporte de productos hasta punto de venta</a:t>
          </a:r>
        </a:p>
        <a:p>
          <a:pPr algn="l"/>
          <a:r>
            <a:rPr lang="es-ES" sz="1600" b="1" dirty="0"/>
            <a:t>- Comisiones bancarias cobro TPV</a:t>
          </a:r>
        </a:p>
        <a:p>
          <a:pPr algn="l"/>
          <a:r>
            <a:rPr lang="es-ES" sz="1600" b="1" dirty="0"/>
            <a:t>- En general, gastos necesarios para elaborar el producto o prestar servicio</a:t>
          </a:r>
        </a:p>
      </dgm:t>
    </dgm:pt>
    <dgm:pt modelId="{3498A9AB-6B7E-4F38-8382-F3AD9C444B70}" type="parTrans" cxnId="{A73B53E6-F5BA-410A-AEAF-9A9E295DAE12}">
      <dgm:prSet/>
      <dgm:spPr/>
      <dgm:t>
        <a:bodyPr/>
        <a:lstStyle/>
        <a:p>
          <a:endParaRPr lang="es-ES" sz="1600"/>
        </a:p>
      </dgm:t>
    </dgm:pt>
    <dgm:pt modelId="{42C5CCD1-37D7-40EE-A450-D8B67C5C046F}" type="sibTrans" cxnId="{A73B53E6-F5BA-410A-AEAF-9A9E295DAE12}">
      <dgm:prSet/>
      <dgm:spPr/>
      <dgm:t>
        <a:bodyPr/>
        <a:lstStyle/>
        <a:p>
          <a:endParaRPr lang="es-ES" sz="1600"/>
        </a:p>
      </dgm:t>
    </dgm:pt>
    <dgm:pt modelId="{1189FCA1-712A-4834-9999-8B51C29E8EAD}" type="pres">
      <dgm:prSet presAssocID="{68A3FC47-5B30-4743-8AC9-13E55FFA1D14}" presName="Name0" presStyleCnt="0">
        <dgm:presLayoutVars>
          <dgm:dir/>
          <dgm:resizeHandles val="exact"/>
        </dgm:presLayoutVars>
      </dgm:prSet>
      <dgm:spPr/>
    </dgm:pt>
    <dgm:pt modelId="{34F3516A-B0CC-4D94-A9B2-1F5230F6839B}" type="pres">
      <dgm:prSet presAssocID="{50FD8F13-33AF-4862-B8EC-D144C10E6A3D}" presName="node" presStyleLbl="node1" presStyleIdx="0" presStyleCnt="2" custScaleY="30830">
        <dgm:presLayoutVars>
          <dgm:bulletEnabled val="1"/>
        </dgm:presLayoutVars>
      </dgm:prSet>
      <dgm:spPr/>
      <dgm:t>
        <a:bodyPr/>
        <a:lstStyle/>
        <a:p>
          <a:endParaRPr lang="es-ES"/>
        </a:p>
      </dgm:t>
    </dgm:pt>
    <dgm:pt modelId="{EEACC027-EF9A-4D42-B770-8029A94C5B96}" type="pres">
      <dgm:prSet presAssocID="{1182F581-F00C-420C-A2C3-4361ED872E43}" presName="sibTrans" presStyleLbl="sibTrans2D1" presStyleIdx="0" presStyleCnt="1"/>
      <dgm:spPr/>
      <dgm:t>
        <a:bodyPr/>
        <a:lstStyle/>
        <a:p>
          <a:endParaRPr lang="es-ES"/>
        </a:p>
      </dgm:t>
    </dgm:pt>
    <dgm:pt modelId="{3A87B9B2-EF3D-4DE6-846E-CE3337E03019}" type="pres">
      <dgm:prSet presAssocID="{1182F581-F00C-420C-A2C3-4361ED872E43}" presName="connectorText" presStyleLbl="sibTrans2D1" presStyleIdx="0" presStyleCnt="1"/>
      <dgm:spPr/>
      <dgm:t>
        <a:bodyPr/>
        <a:lstStyle/>
        <a:p>
          <a:endParaRPr lang="es-ES"/>
        </a:p>
      </dgm:t>
    </dgm:pt>
    <dgm:pt modelId="{585CAE74-54E5-4225-A0DD-55D095F80492}" type="pres">
      <dgm:prSet presAssocID="{F4722CB2-9400-4EF9-8762-E52EBC71F0E1}" presName="node" presStyleLbl="node1" presStyleIdx="1" presStyleCnt="2" custScaleX="200722" custScaleY="101160">
        <dgm:presLayoutVars>
          <dgm:bulletEnabled val="1"/>
        </dgm:presLayoutVars>
      </dgm:prSet>
      <dgm:spPr/>
      <dgm:t>
        <a:bodyPr/>
        <a:lstStyle/>
        <a:p>
          <a:endParaRPr lang="es-ES"/>
        </a:p>
      </dgm:t>
    </dgm:pt>
  </dgm:ptLst>
  <dgm:cxnLst>
    <dgm:cxn modelId="{F911FC66-B315-4020-8437-0F8D46B6C408}" type="presOf" srcId="{68A3FC47-5B30-4743-8AC9-13E55FFA1D14}" destId="{1189FCA1-712A-4834-9999-8B51C29E8EAD}" srcOrd="0" destOrd="0" presId="urn:microsoft.com/office/officeart/2005/8/layout/process1"/>
    <dgm:cxn modelId="{A73B53E6-F5BA-410A-AEAF-9A9E295DAE12}" srcId="{68A3FC47-5B30-4743-8AC9-13E55FFA1D14}" destId="{F4722CB2-9400-4EF9-8762-E52EBC71F0E1}" srcOrd="1" destOrd="0" parTransId="{3498A9AB-6B7E-4F38-8382-F3AD9C444B70}" sibTransId="{42C5CCD1-37D7-40EE-A450-D8B67C5C046F}"/>
    <dgm:cxn modelId="{81430A31-D203-4FDF-8531-2B2EFEB6E692}" type="presOf" srcId="{50FD8F13-33AF-4862-B8EC-D144C10E6A3D}" destId="{34F3516A-B0CC-4D94-A9B2-1F5230F6839B}" srcOrd="0" destOrd="0" presId="urn:microsoft.com/office/officeart/2005/8/layout/process1"/>
    <dgm:cxn modelId="{8DF5B090-C180-4E43-9287-7F3420E10E8A}" type="presOf" srcId="{1182F581-F00C-420C-A2C3-4361ED872E43}" destId="{EEACC027-EF9A-4D42-B770-8029A94C5B96}" srcOrd="0" destOrd="0" presId="urn:microsoft.com/office/officeart/2005/8/layout/process1"/>
    <dgm:cxn modelId="{09015FE4-2C9A-40AD-B99E-90F7D77C6B8E}" type="presOf" srcId="{1182F581-F00C-420C-A2C3-4361ED872E43}" destId="{3A87B9B2-EF3D-4DE6-846E-CE3337E03019}" srcOrd="1" destOrd="0" presId="urn:microsoft.com/office/officeart/2005/8/layout/process1"/>
    <dgm:cxn modelId="{79A78EAB-2E00-4940-9500-58A1FE8D62FB}" type="presOf" srcId="{F4722CB2-9400-4EF9-8762-E52EBC71F0E1}" destId="{585CAE74-54E5-4225-A0DD-55D095F80492}" srcOrd="0" destOrd="0" presId="urn:microsoft.com/office/officeart/2005/8/layout/process1"/>
    <dgm:cxn modelId="{7C440FB0-888A-486B-AB02-24EDF8BC5DAF}" srcId="{68A3FC47-5B30-4743-8AC9-13E55FFA1D14}" destId="{50FD8F13-33AF-4862-B8EC-D144C10E6A3D}" srcOrd="0" destOrd="0" parTransId="{BDF96E5E-0D5B-4D85-BD60-9940AE85006D}" sibTransId="{1182F581-F00C-420C-A2C3-4361ED872E43}"/>
    <dgm:cxn modelId="{D465DBD7-0B65-49B2-BD47-FA640A170462}" type="presParOf" srcId="{1189FCA1-712A-4834-9999-8B51C29E8EAD}" destId="{34F3516A-B0CC-4D94-A9B2-1F5230F6839B}" srcOrd="0" destOrd="0" presId="urn:microsoft.com/office/officeart/2005/8/layout/process1"/>
    <dgm:cxn modelId="{F8E47FD4-D8DD-41AC-B350-E3B77FD43550}" type="presParOf" srcId="{1189FCA1-712A-4834-9999-8B51C29E8EAD}" destId="{EEACC027-EF9A-4D42-B770-8029A94C5B96}" srcOrd="1" destOrd="0" presId="urn:microsoft.com/office/officeart/2005/8/layout/process1"/>
    <dgm:cxn modelId="{740B0431-14C2-4AB0-B656-4F2E10A580A7}" type="presParOf" srcId="{EEACC027-EF9A-4D42-B770-8029A94C5B96}" destId="{3A87B9B2-EF3D-4DE6-846E-CE3337E03019}" srcOrd="0" destOrd="0" presId="urn:microsoft.com/office/officeart/2005/8/layout/process1"/>
    <dgm:cxn modelId="{7F77F3EF-FD41-45D3-9553-A9F32088C267}" type="presParOf" srcId="{1189FCA1-712A-4834-9999-8B51C29E8EAD}" destId="{585CAE74-54E5-4225-A0DD-55D095F80492}"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E11A2-B1D7-4A7A-950E-474DC47F3D60}">
      <dsp:nvSpPr>
        <dsp:cNvPr id="0" name=""/>
        <dsp:cNvSpPr/>
      </dsp:nvSpPr>
      <dsp:spPr>
        <a:xfrm rot="5400000">
          <a:off x="530639" y="1050552"/>
          <a:ext cx="1588333" cy="2642951"/>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9F097-F0DD-4889-AE9E-DBC7746AE38A}">
      <dsp:nvSpPr>
        <dsp:cNvPr id="0" name=""/>
        <dsp:cNvSpPr/>
      </dsp:nvSpPr>
      <dsp:spPr>
        <a:xfrm>
          <a:off x="265507" y="1840225"/>
          <a:ext cx="2386071" cy="2091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ES" sz="2400" b="1" kern="1200" dirty="0"/>
            <a:t>Compras</a:t>
          </a:r>
        </a:p>
      </dsp:txBody>
      <dsp:txXfrm>
        <a:off x="265507" y="1840225"/>
        <a:ext cx="2386071" cy="2091531"/>
      </dsp:txXfrm>
    </dsp:sp>
    <dsp:sp modelId="{3A61C16B-87C7-4298-BC0C-A1D8A747AF81}">
      <dsp:nvSpPr>
        <dsp:cNvPr id="0" name=""/>
        <dsp:cNvSpPr/>
      </dsp:nvSpPr>
      <dsp:spPr>
        <a:xfrm>
          <a:off x="2201376" y="855975"/>
          <a:ext cx="450202" cy="450202"/>
        </a:xfrm>
        <a:prstGeom prst="triangle">
          <a:avLst>
            <a:gd name="adj" fmla="val 1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7F7D8D-CE77-4224-ACE6-508F86B070DF}">
      <dsp:nvSpPr>
        <dsp:cNvPr id="0" name=""/>
        <dsp:cNvSpPr/>
      </dsp:nvSpPr>
      <dsp:spPr>
        <a:xfrm rot="5400000">
          <a:off x="3451656" y="327743"/>
          <a:ext cx="1588333" cy="2642951"/>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32CCE-32E8-410C-8AC0-A82F1820D02D}">
      <dsp:nvSpPr>
        <dsp:cNvPr id="0" name=""/>
        <dsp:cNvSpPr/>
      </dsp:nvSpPr>
      <dsp:spPr>
        <a:xfrm>
          <a:off x="3186524" y="1117416"/>
          <a:ext cx="2386071" cy="2091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ES" sz="2400" b="1" kern="1200" dirty="0"/>
            <a:t>Almacenamiento</a:t>
          </a:r>
        </a:p>
      </dsp:txBody>
      <dsp:txXfrm>
        <a:off x="3186524" y="1117416"/>
        <a:ext cx="2386071" cy="2091531"/>
      </dsp:txXfrm>
    </dsp:sp>
    <dsp:sp modelId="{B7F2CA7D-AFF7-4E70-A0F7-CE160EDA3AE3}">
      <dsp:nvSpPr>
        <dsp:cNvPr id="0" name=""/>
        <dsp:cNvSpPr/>
      </dsp:nvSpPr>
      <dsp:spPr>
        <a:xfrm>
          <a:off x="5122393" y="133166"/>
          <a:ext cx="450202" cy="450202"/>
        </a:xfrm>
        <a:prstGeom prst="triangle">
          <a:avLst>
            <a:gd name="adj" fmla="val 1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22F18-29CF-4708-999E-7100CD1F79C4}">
      <dsp:nvSpPr>
        <dsp:cNvPr id="0" name=""/>
        <dsp:cNvSpPr/>
      </dsp:nvSpPr>
      <dsp:spPr>
        <a:xfrm rot="5400000">
          <a:off x="6372673" y="-395065"/>
          <a:ext cx="1588333" cy="2642951"/>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6122A-D175-4412-9BC0-E0131BD6DDFC}">
      <dsp:nvSpPr>
        <dsp:cNvPr id="0" name=""/>
        <dsp:cNvSpPr/>
      </dsp:nvSpPr>
      <dsp:spPr>
        <a:xfrm>
          <a:off x="6107541" y="394607"/>
          <a:ext cx="2386071" cy="2091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ES" sz="2400" b="1" kern="1200" dirty="0"/>
            <a:t>Gestión de inventarios</a:t>
          </a:r>
        </a:p>
      </dsp:txBody>
      <dsp:txXfrm>
        <a:off x="6107541" y="394607"/>
        <a:ext cx="2386071" cy="2091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7C319-B8D2-45BF-BAB3-3C04DE6DD803}">
      <dsp:nvSpPr>
        <dsp:cNvPr id="0" name=""/>
        <dsp:cNvSpPr/>
      </dsp:nvSpPr>
      <dsp:spPr>
        <a:xfrm>
          <a:off x="3584655" y="43504"/>
          <a:ext cx="2298381" cy="1719626"/>
        </a:xfrm>
        <a:prstGeom prst="ellipse">
          <a:avLst/>
        </a:prstGeom>
        <a:solidFill>
          <a:schemeClr val="accent3"/>
        </a:solidFill>
        <a:ln w="28575">
          <a:solidFill>
            <a:srgbClr val="00B050"/>
          </a:solid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_tradnl" sz="1800" b="1" kern="1200" dirty="0"/>
            <a:t>Sistema ABC</a:t>
          </a:r>
          <a:endParaRPr lang="es-ES" sz="1800" b="1" kern="1200" dirty="0"/>
        </a:p>
      </dsp:txBody>
      <dsp:txXfrm>
        <a:off x="3921245" y="295337"/>
        <a:ext cx="1625201" cy="1215960"/>
      </dsp:txXfrm>
    </dsp:sp>
    <dsp:sp modelId="{AF411819-B58E-4FD4-9EE5-2623AA8BBF37}">
      <dsp:nvSpPr>
        <dsp:cNvPr id="0" name=""/>
        <dsp:cNvSpPr/>
      </dsp:nvSpPr>
      <dsp:spPr>
        <a:xfrm>
          <a:off x="3282620" y="1910791"/>
          <a:ext cx="2919229" cy="801308"/>
        </a:xfrm>
        <a:prstGeom prst="ellipse">
          <a:avLst/>
        </a:prstGeom>
        <a:solidFill>
          <a:schemeClr val="tx2">
            <a:lumMod val="40000"/>
            <a:lumOff val="6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ES_tradnl" sz="2000" b="1" kern="1200" dirty="0">
              <a:solidFill>
                <a:schemeClr val="tx2"/>
              </a:solidFill>
            </a:rPr>
            <a:t>Existencias o productos B</a:t>
          </a:r>
          <a:endParaRPr lang="es-ES" sz="2000" b="1" kern="1200" dirty="0">
            <a:solidFill>
              <a:schemeClr val="tx2"/>
            </a:solidFill>
          </a:endParaRPr>
        </a:p>
      </dsp:txBody>
      <dsp:txXfrm>
        <a:off x="3710131" y="2028140"/>
        <a:ext cx="2064207" cy="566610"/>
      </dsp:txXfrm>
    </dsp:sp>
    <dsp:sp modelId="{B2E55129-0EA5-4BE9-8351-54B15E6EFF7E}">
      <dsp:nvSpPr>
        <dsp:cNvPr id="0" name=""/>
        <dsp:cNvSpPr/>
      </dsp:nvSpPr>
      <dsp:spPr>
        <a:xfrm>
          <a:off x="6372528" y="907893"/>
          <a:ext cx="2592577" cy="897463"/>
        </a:xfrm>
        <a:prstGeom prst="ellipse">
          <a:avLst/>
        </a:prstGeom>
        <a:solidFill>
          <a:schemeClr val="tx2">
            <a:lumMod val="40000"/>
            <a:lumOff val="6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ES_tradnl" sz="2000" b="1" kern="1200" dirty="0">
              <a:solidFill>
                <a:schemeClr val="tx2"/>
              </a:solidFill>
            </a:rPr>
            <a:t>Existencias o productos C</a:t>
          </a:r>
          <a:endParaRPr lang="es-ES" sz="2000" b="1" kern="1200" dirty="0">
            <a:solidFill>
              <a:schemeClr val="tx2"/>
            </a:solidFill>
          </a:endParaRPr>
        </a:p>
      </dsp:txBody>
      <dsp:txXfrm>
        <a:off x="6752202" y="1039323"/>
        <a:ext cx="1833229" cy="634603"/>
      </dsp:txXfrm>
    </dsp:sp>
    <dsp:sp modelId="{B40552BD-87B2-4CA4-8DDF-5A2EBC4710FF}">
      <dsp:nvSpPr>
        <dsp:cNvPr id="0" name=""/>
        <dsp:cNvSpPr/>
      </dsp:nvSpPr>
      <dsp:spPr>
        <a:xfrm>
          <a:off x="61121" y="907268"/>
          <a:ext cx="2807163" cy="872758"/>
        </a:xfrm>
        <a:prstGeom prst="ellipse">
          <a:avLst/>
        </a:prstGeom>
        <a:solidFill>
          <a:schemeClr val="tx2">
            <a:lumMod val="40000"/>
            <a:lumOff val="6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ES_tradnl" sz="2000" b="1" kern="1200" dirty="0">
              <a:solidFill>
                <a:schemeClr val="tx2"/>
              </a:solidFill>
            </a:rPr>
            <a:t>Existencias o Productos A</a:t>
          </a:r>
        </a:p>
      </dsp:txBody>
      <dsp:txXfrm>
        <a:off x="472221" y="1035080"/>
        <a:ext cx="1984963" cy="617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diagrams.loki3.com/BracketList+Icon">
  <dgm:title val="Lista de llaves verticales"/>
  <dgm:desc val="Se usa para mostrar bloques de información agrupados. Funciona bien con gran cantidad de texto de nivel 2."/>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E4E2B-65D4-4D33-83AE-A5EA535FE91A}" type="datetimeFigureOut">
              <a:rPr lang="es-ES" smtClean="0"/>
              <a:t>13/09/2021</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8CA4C-A49C-45E2-BE04-B4EF3838BE13}" type="slidenum">
              <a:rPr lang="es-ES" smtClean="0"/>
              <a:t>‹Nº›</a:t>
            </a:fld>
            <a:endParaRPr lang="es-ES" dirty="0"/>
          </a:p>
        </p:txBody>
      </p:sp>
    </p:spTree>
    <p:extLst>
      <p:ext uri="{BB962C8B-B14F-4D97-AF65-F5344CB8AC3E}">
        <p14:creationId xmlns:p14="http://schemas.microsoft.com/office/powerpoint/2010/main" val="70434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t>1</a:t>
            </a:fld>
            <a:endParaRPr lang="es-ES" dirty="0"/>
          </a:p>
        </p:txBody>
      </p:sp>
    </p:spTree>
    <p:extLst>
      <p:ext uri="{BB962C8B-B14F-4D97-AF65-F5344CB8AC3E}">
        <p14:creationId xmlns:p14="http://schemas.microsoft.com/office/powerpoint/2010/main" val="1773542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t>8</a:t>
            </a:fld>
            <a:endParaRPr lang="es-ES" dirty="0"/>
          </a:p>
        </p:txBody>
      </p:sp>
    </p:spTree>
    <p:extLst>
      <p:ext uri="{BB962C8B-B14F-4D97-AF65-F5344CB8AC3E}">
        <p14:creationId xmlns:p14="http://schemas.microsoft.com/office/powerpoint/2010/main" val="15005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36F92216-3B5A-48B6-B9E5-989B0A558A73}" type="datetime1">
              <a:rPr lang="es-ES" smtClean="0"/>
              <a:t>13/09/2021</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40608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6412CA2-690F-4F5A-BDDC-BD5487C11BED}" type="datetime1">
              <a:rPr lang="es-ES" smtClean="0"/>
              <a:t>13/09/2021</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94358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66EC64E-3D99-40ED-A0BE-213195A42E87}" type="datetime1">
              <a:rPr lang="es-ES" smtClean="0"/>
              <a:t>13/09/2021</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07090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AB1B1F9B-BBA3-4244-91C2-6FFBAC6AFCA8}" type="datetime1">
              <a:rPr lang="es-ES" smtClean="0"/>
              <a:t>13/09/2021</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3318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5B7E45B-77F0-4D4E-AEE8-092E85ECDDBB}" type="datetime1">
              <a:rPr lang="es-ES" smtClean="0"/>
              <a:t>13/09/2021</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07452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AE17913-E1AB-4C61-9FD2-6979062E8BFD}" type="datetime1">
              <a:rPr lang="es-ES" smtClean="0"/>
              <a:t>13/09/2021</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41531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207D802F-1EBA-498A-BC2B-525F05C7CA10}" type="datetime1">
              <a:rPr lang="es-ES" smtClean="0"/>
              <a:t>13/09/2021</a:t>
            </a:fld>
            <a:endParaRPr lang="es-ES" dirty="0"/>
          </a:p>
        </p:txBody>
      </p:sp>
      <p:sp>
        <p:nvSpPr>
          <p:cNvPr id="8" name="7 Marcador de pie de página"/>
          <p:cNvSpPr>
            <a:spLocks noGrp="1"/>
          </p:cNvSpPr>
          <p:nvPr>
            <p:ph type="ftr" sz="quarter" idx="11"/>
          </p:nvPr>
        </p:nvSpPr>
        <p:spPr/>
        <p:txBody>
          <a:bodyPr/>
          <a:lstStyle/>
          <a:p>
            <a:r>
              <a:rPr lang="es-ES" dirty="0"/>
              <a:t>M.B.E.</a:t>
            </a:r>
          </a:p>
        </p:txBody>
      </p:sp>
      <p:sp>
        <p:nvSpPr>
          <p:cNvPr id="9" name="8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2111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E264862-04C0-4C3F-BA3B-A319721EC829}" type="datetime1">
              <a:rPr lang="es-ES" smtClean="0"/>
              <a:t>13/09/2021</a:t>
            </a:fld>
            <a:endParaRPr lang="es-ES" dirty="0"/>
          </a:p>
        </p:txBody>
      </p:sp>
      <p:sp>
        <p:nvSpPr>
          <p:cNvPr id="4" name="3 Marcador de pie de página"/>
          <p:cNvSpPr>
            <a:spLocks noGrp="1"/>
          </p:cNvSpPr>
          <p:nvPr>
            <p:ph type="ftr" sz="quarter" idx="11"/>
          </p:nvPr>
        </p:nvSpPr>
        <p:spPr/>
        <p:txBody>
          <a:bodyPr/>
          <a:lstStyle/>
          <a:p>
            <a:r>
              <a:rPr lang="es-ES" dirty="0"/>
              <a:t>M.B.E.</a:t>
            </a:r>
          </a:p>
        </p:txBody>
      </p:sp>
      <p:sp>
        <p:nvSpPr>
          <p:cNvPr id="5" name="4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32716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11D479-0467-41FB-B559-0C59942C84FB}" type="datetime1">
              <a:rPr lang="es-ES" smtClean="0"/>
              <a:t>13/09/2021</a:t>
            </a:fld>
            <a:endParaRPr lang="es-ES" dirty="0"/>
          </a:p>
        </p:txBody>
      </p:sp>
      <p:sp>
        <p:nvSpPr>
          <p:cNvPr id="3" name="2 Marcador de pie de página"/>
          <p:cNvSpPr>
            <a:spLocks noGrp="1"/>
          </p:cNvSpPr>
          <p:nvPr>
            <p:ph type="ftr" sz="quarter" idx="11"/>
          </p:nvPr>
        </p:nvSpPr>
        <p:spPr/>
        <p:txBody>
          <a:bodyPr/>
          <a:lstStyle/>
          <a:p>
            <a:r>
              <a:rPr lang="es-ES" dirty="0"/>
              <a:t>M.B.E.</a:t>
            </a:r>
          </a:p>
        </p:txBody>
      </p:sp>
      <p:sp>
        <p:nvSpPr>
          <p:cNvPr id="4" name="3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3402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0C8193C-88BA-40D2-BEAD-3776E8A6F5B7}" type="datetime1">
              <a:rPr lang="es-ES" smtClean="0"/>
              <a:t>13/09/2021</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61976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47AA35B-299A-4AC6-97C8-0624A440F61B}" type="datetime1">
              <a:rPr lang="es-ES" smtClean="0"/>
              <a:t>13/09/2021</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6554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BE9AB-F773-4A1D-934E-2C3E337DFB10}" type="datetime1">
              <a:rPr lang="es-ES" smtClean="0"/>
              <a:t>13/09/2021</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M.B.E.</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754800592"/>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diagramData" Target="../diagrams/data3.xml"/><Relationship Id="rId11" Type="http://schemas.openxmlformats.org/officeDocument/2006/relationships/image" Target="../media/image5.png"/><Relationship Id="rId5" Type="http://schemas.openxmlformats.org/officeDocument/2006/relationships/slide" Target="slide13.xml"/><Relationship Id="rId10" Type="http://schemas.microsoft.com/office/2007/relationships/diagramDrawing" Target="../diagrams/drawing3.xml"/><Relationship Id="rId4" Type="http://schemas.openxmlformats.org/officeDocument/2006/relationships/slide" Target="slide5.xml"/><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hyperlink" Target="https://www.editorialtulibro.es/tulibrodefp/logi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 Target="slide4.xml"/><Relationship Id="rId7" Type="http://schemas.openxmlformats.org/officeDocument/2006/relationships/diagramLayout" Target="../diagrams/layout1.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5.png"/><Relationship Id="rId5" Type="http://schemas.openxmlformats.org/officeDocument/2006/relationships/slide" Target="slide10.xml"/><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 Target="slide8.xml"/><Relationship Id="rId7" Type="http://schemas.openxmlformats.org/officeDocument/2006/relationships/diagramColors" Target="../diagrams/colors2.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9809" y="1236976"/>
            <a:ext cx="6900463" cy="4437112"/>
          </a:xfrm>
          <a:prstGeom prst="rect">
            <a:avLst/>
          </a:prstGeom>
        </p:spPr>
      </p:pic>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1212" y="243283"/>
            <a:ext cx="1362075" cy="638175"/>
          </a:xfrm>
          <a:prstGeom prst="rect">
            <a:avLst/>
          </a:prstGeom>
          <a:effectLst>
            <a:outerShdw blurRad="50800" dist="50800" dir="5400000" algn="ctr" rotWithShape="0">
              <a:srgbClr val="000000"/>
            </a:outerShdw>
          </a:effectLst>
        </p:spPr>
      </p:pic>
      <p:pic>
        <p:nvPicPr>
          <p:cNvPr id="11" name="10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1212" y="933058"/>
            <a:ext cx="1362075" cy="945829"/>
          </a:xfrm>
          <a:prstGeom prst="rect">
            <a:avLst/>
          </a:prstGeom>
        </p:spPr>
      </p:pic>
      <p:sp>
        <p:nvSpPr>
          <p:cNvPr id="14" name="13 CuadroTexto"/>
          <p:cNvSpPr txBox="1"/>
          <p:nvPr/>
        </p:nvSpPr>
        <p:spPr>
          <a:xfrm>
            <a:off x="429816" y="2420888"/>
            <a:ext cx="6374432" cy="1754326"/>
          </a:xfrm>
          <a:prstGeom prst="rect">
            <a:avLst/>
          </a:prstGeom>
          <a:noFill/>
        </p:spPr>
        <p:txBody>
          <a:bodyPr wrap="square" rtlCol="0">
            <a:spAutoFit/>
          </a:bodyPr>
          <a:lstStyle/>
          <a:p>
            <a:r>
              <a:rPr lang="es-ES_tradnl" sz="5400" b="1" dirty="0">
                <a:solidFill>
                  <a:schemeClr val="accent2"/>
                </a:solidFill>
              </a:rPr>
              <a:t>Unidad 7            </a:t>
            </a:r>
          </a:p>
          <a:p>
            <a:r>
              <a:rPr lang="es-ES_tradnl" sz="5400" dirty="0">
                <a:solidFill>
                  <a:schemeClr val="accent2"/>
                </a:solidFill>
              </a:rPr>
              <a:t>El plan de producción</a:t>
            </a:r>
            <a:endParaRPr lang="es-ES" sz="5400" dirty="0">
              <a:solidFill>
                <a:schemeClr val="accent2"/>
              </a:solidFill>
            </a:endParaRPr>
          </a:p>
        </p:txBody>
      </p:sp>
    </p:spTree>
    <p:extLst>
      <p:ext uri="{BB962C8B-B14F-4D97-AF65-F5344CB8AC3E}">
        <p14:creationId xmlns:p14="http://schemas.microsoft.com/office/powerpoint/2010/main" val="371790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27" name="26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31" name="1 Título"/>
          <p:cNvSpPr txBox="1">
            <a:spLocks/>
          </p:cNvSpPr>
          <p:nvPr/>
        </p:nvSpPr>
        <p:spPr>
          <a:xfrm>
            <a:off x="148255" y="42626"/>
            <a:ext cx="8611445"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3. El análisis de costes</a:t>
            </a:r>
          </a:p>
        </p:txBody>
      </p:sp>
      <p:sp>
        <p:nvSpPr>
          <p:cNvPr id="26" name="25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28" name="27 Flecha derecha">
            <a:hlinkClick r:id="rId5" action="ppaction://hlinksldjump"/>
          </p:cNvPr>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graphicFrame>
        <p:nvGraphicFramePr>
          <p:cNvPr id="2" name="1 Diagrama"/>
          <p:cNvGraphicFramePr/>
          <p:nvPr>
            <p:extLst>
              <p:ext uri="{D42A27DB-BD31-4B8C-83A1-F6EECF244321}">
                <p14:modId xmlns:p14="http://schemas.microsoft.com/office/powerpoint/2010/main" val="4228691953"/>
              </p:ext>
            </p:extLst>
          </p:nvPr>
        </p:nvGraphicFramePr>
        <p:xfrm>
          <a:off x="-54664" y="1412776"/>
          <a:ext cx="9017282" cy="37444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9" name="18 CuadroTexto"/>
          <p:cNvSpPr txBox="1"/>
          <p:nvPr/>
        </p:nvSpPr>
        <p:spPr>
          <a:xfrm>
            <a:off x="509158" y="836712"/>
            <a:ext cx="6777670" cy="338554"/>
          </a:xfrm>
          <a:prstGeom prst="rect">
            <a:avLst/>
          </a:prstGeom>
          <a:noFill/>
        </p:spPr>
        <p:txBody>
          <a:bodyPr wrap="square" rtlCol="0">
            <a:spAutoFit/>
          </a:bodyPr>
          <a:lstStyle/>
          <a:p>
            <a:pPr algn="ctr"/>
            <a:r>
              <a:rPr lang="es-ES_tradnl" sz="1600" dirty="0"/>
              <a:t>Cada empresa analizará qué considera un coste fijo y qué variable</a:t>
            </a:r>
            <a:endParaRPr lang="es-ES" sz="1600" dirty="0"/>
          </a:p>
        </p:txBody>
      </p:sp>
      <p:pic>
        <p:nvPicPr>
          <p:cNvPr id="21" name="20 Imagen"/>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rot="2666529">
            <a:off x="566602" y="2325613"/>
            <a:ext cx="351794" cy="442037"/>
          </a:xfrm>
          <a:prstGeom prst="rect">
            <a:avLst/>
          </a:prstGeom>
        </p:spPr>
      </p:pic>
      <p:pic>
        <p:nvPicPr>
          <p:cNvPr id="22" name="21 Imagen"/>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rot="2666529">
            <a:off x="385205" y="4209019"/>
            <a:ext cx="351794" cy="442037"/>
          </a:xfrm>
          <a:prstGeom prst="rect">
            <a:avLst/>
          </a:prstGeom>
        </p:spPr>
      </p:pic>
    </p:spTree>
    <p:extLst>
      <p:ext uri="{BB962C8B-B14F-4D97-AF65-F5344CB8AC3E}">
        <p14:creationId xmlns:p14="http://schemas.microsoft.com/office/powerpoint/2010/main" val="186544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48255" y="42626"/>
            <a:ext cx="8611445"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3. El análisis de costes</a:t>
            </a:r>
          </a:p>
        </p:txBody>
      </p:sp>
      <p:sp>
        <p:nvSpPr>
          <p:cNvPr id="12" name="11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3" name="12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4" name="13 Flecha izquierda">
            <a:hlinkClick r:id="" action="ppaction://noaction"/>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15" name="14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graphicFrame>
        <p:nvGraphicFramePr>
          <p:cNvPr id="2" name="1 Diagrama"/>
          <p:cNvGraphicFramePr/>
          <p:nvPr>
            <p:extLst>
              <p:ext uri="{D42A27DB-BD31-4B8C-83A1-F6EECF244321}">
                <p14:modId xmlns:p14="http://schemas.microsoft.com/office/powerpoint/2010/main" val="1126696580"/>
              </p:ext>
            </p:extLst>
          </p:nvPr>
        </p:nvGraphicFramePr>
        <p:xfrm>
          <a:off x="470521" y="1340768"/>
          <a:ext cx="815137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289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48255" y="42626"/>
            <a:ext cx="8611445"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3. El análisis de costes</a:t>
            </a:r>
          </a:p>
        </p:txBody>
      </p:sp>
      <p:sp>
        <p:nvSpPr>
          <p:cNvPr id="10" name="9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11" name="10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graphicFrame>
        <p:nvGraphicFramePr>
          <p:cNvPr id="13" name="12 Diagrama"/>
          <p:cNvGraphicFramePr/>
          <p:nvPr>
            <p:extLst>
              <p:ext uri="{D42A27DB-BD31-4B8C-83A1-F6EECF244321}">
                <p14:modId xmlns:p14="http://schemas.microsoft.com/office/powerpoint/2010/main" val="143616289"/>
              </p:ext>
            </p:extLst>
          </p:nvPr>
        </p:nvGraphicFramePr>
        <p:xfrm>
          <a:off x="470521" y="1340768"/>
          <a:ext cx="815137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CuadroTexto">
            <a:hlinkClick r:id="rId8"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7" name="6 Imagen"/>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Tree>
    <p:extLst>
      <p:ext uri="{BB962C8B-B14F-4D97-AF65-F5344CB8AC3E}">
        <p14:creationId xmlns:p14="http://schemas.microsoft.com/office/powerpoint/2010/main" val="138058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8255" y="42626"/>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3. Análisis de costes</a:t>
            </a:r>
          </a:p>
        </p:txBody>
      </p:sp>
      <p:sp>
        <p:nvSpPr>
          <p:cNvPr id="10" name="9 CuadroTexto"/>
          <p:cNvSpPr txBox="1"/>
          <p:nvPr/>
        </p:nvSpPr>
        <p:spPr>
          <a:xfrm>
            <a:off x="144942" y="980728"/>
            <a:ext cx="3229235" cy="369332"/>
          </a:xfrm>
          <a:prstGeom prst="rect">
            <a:avLst/>
          </a:prstGeom>
          <a:solidFill>
            <a:srgbClr val="92D050"/>
          </a:solidFill>
          <a:ln>
            <a:solidFill>
              <a:srgbClr val="00B050"/>
            </a:solidFill>
          </a:ln>
          <a:effectLst>
            <a:outerShdw blurRad="76200" dir="13500000" sy="23000" kx="1200000" algn="br" rotWithShape="0">
              <a:prstClr val="black">
                <a:alpha val="20000"/>
              </a:prstClr>
            </a:outerShdw>
          </a:effectLst>
        </p:spPr>
        <p:txBody>
          <a:bodyPr wrap="square" rtlCol="0">
            <a:spAutoFit/>
          </a:bodyPr>
          <a:lstStyle>
            <a:defPPr>
              <a:defRPr lang="es-ES"/>
            </a:defPPr>
            <a:lvl1pPr>
              <a:defRPr b="1">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s-ES_tradnl" dirty="0">
                <a:effectLst>
                  <a:outerShdw blurRad="38100" dist="38100" dir="2700000" algn="tl">
                    <a:srgbClr val="000000">
                      <a:alpha val="43137"/>
                    </a:srgbClr>
                  </a:outerShdw>
                </a:effectLst>
              </a:rPr>
              <a:t>Umbral de rentabilidad</a:t>
            </a:r>
            <a:endParaRPr lang="es-ES" dirty="0">
              <a:effectLst>
                <a:outerShdw blurRad="38100" dist="38100" dir="2700000" algn="tl">
                  <a:srgbClr val="000000">
                    <a:alpha val="43137"/>
                  </a:srgbClr>
                </a:outerShdw>
              </a:effectLst>
            </a:endParaRPr>
          </a:p>
        </p:txBody>
      </p:sp>
      <p:sp>
        <p:nvSpPr>
          <p:cNvPr id="2" name="1 CuadroTexto"/>
          <p:cNvSpPr txBox="1"/>
          <p:nvPr/>
        </p:nvSpPr>
        <p:spPr>
          <a:xfrm>
            <a:off x="3491880" y="877308"/>
            <a:ext cx="5528961" cy="646331"/>
          </a:xfrm>
          <a:prstGeom prst="rect">
            <a:avLst/>
          </a:prstGeom>
          <a:noFill/>
        </p:spPr>
        <p:txBody>
          <a:bodyPr wrap="square" rtlCol="0">
            <a:spAutoFit/>
          </a:bodyPr>
          <a:lstStyle/>
          <a:p>
            <a:r>
              <a:rPr lang="es-ES_tradnl" b="1" dirty="0"/>
              <a:t>Nivel de ventas a partir del cual se empiezan a obtener beneficios o se cubren gastos y B˚ es cero</a:t>
            </a:r>
            <a:endParaRPr lang="es-ES" b="1" dirty="0"/>
          </a:p>
        </p:txBody>
      </p:sp>
      <p:sp>
        <p:nvSpPr>
          <p:cNvPr id="16" name="15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7" name="16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18" name="17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19" name="18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cxnSp>
        <p:nvCxnSpPr>
          <p:cNvPr id="42" name="41 Conector recto de flecha"/>
          <p:cNvCxnSpPr/>
          <p:nvPr/>
        </p:nvCxnSpPr>
        <p:spPr>
          <a:xfrm flipH="1" flipV="1">
            <a:off x="2034586" y="1894258"/>
            <a:ext cx="8577" cy="28183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flipV="1">
            <a:off x="2043163" y="4712613"/>
            <a:ext cx="4398192"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3688191" y="3110435"/>
            <a:ext cx="1" cy="152565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763699" y="1857254"/>
            <a:ext cx="1251175" cy="461665"/>
          </a:xfrm>
          <a:prstGeom prst="rect">
            <a:avLst/>
          </a:prstGeom>
          <a:noFill/>
        </p:spPr>
        <p:txBody>
          <a:bodyPr wrap="square" rtlCol="0">
            <a:spAutoFit/>
          </a:bodyPr>
          <a:lstStyle/>
          <a:p>
            <a:r>
              <a:rPr lang="es-ES" sz="1200" b="1" dirty="0"/>
              <a:t>Coste o ingresos (paso 1º)</a:t>
            </a:r>
          </a:p>
        </p:txBody>
      </p:sp>
      <p:sp>
        <p:nvSpPr>
          <p:cNvPr id="46" name="45 CuadroTexto"/>
          <p:cNvSpPr txBox="1"/>
          <p:nvPr/>
        </p:nvSpPr>
        <p:spPr>
          <a:xfrm>
            <a:off x="6506825" y="4531080"/>
            <a:ext cx="932632" cy="461665"/>
          </a:xfrm>
          <a:prstGeom prst="rect">
            <a:avLst/>
          </a:prstGeom>
          <a:noFill/>
        </p:spPr>
        <p:txBody>
          <a:bodyPr wrap="square" rtlCol="0">
            <a:spAutoFit/>
          </a:bodyPr>
          <a:lstStyle/>
          <a:p>
            <a:r>
              <a:rPr lang="es-ES_tradnl" sz="1200" b="1" dirty="0"/>
              <a:t>Ventas (paso 1º)</a:t>
            </a:r>
            <a:endParaRPr lang="es-ES" sz="1200" b="1" dirty="0"/>
          </a:p>
        </p:txBody>
      </p:sp>
      <p:cxnSp>
        <p:nvCxnSpPr>
          <p:cNvPr id="49" name="48 Conector recto"/>
          <p:cNvCxnSpPr/>
          <p:nvPr/>
        </p:nvCxnSpPr>
        <p:spPr>
          <a:xfrm>
            <a:off x="2034586" y="3035812"/>
            <a:ext cx="1653606" cy="20617"/>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3056352" y="4775855"/>
            <a:ext cx="1435973" cy="461665"/>
          </a:xfrm>
          <a:prstGeom prst="rect">
            <a:avLst/>
          </a:prstGeom>
          <a:noFill/>
        </p:spPr>
        <p:txBody>
          <a:bodyPr wrap="square" rtlCol="0">
            <a:spAutoFit/>
          </a:bodyPr>
          <a:lstStyle/>
          <a:p>
            <a:r>
              <a:rPr lang="es-ES_tradnl" sz="1200" b="1" dirty="0"/>
              <a:t>Q</a:t>
            </a:r>
            <a:r>
              <a:rPr lang="es-ES_tradnl" sz="1200" dirty="0"/>
              <a:t> Punto muerto (paso 6º)</a:t>
            </a:r>
            <a:endParaRPr lang="es-ES" sz="1200" b="1" dirty="0"/>
          </a:p>
        </p:txBody>
      </p:sp>
      <p:cxnSp>
        <p:nvCxnSpPr>
          <p:cNvPr id="54" name="53 Conector recto"/>
          <p:cNvCxnSpPr/>
          <p:nvPr/>
        </p:nvCxnSpPr>
        <p:spPr>
          <a:xfrm>
            <a:off x="2077540" y="4104933"/>
            <a:ext cx="3769984" cy="1"/>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V="1">
            <a:off x="2034586" y="2852936"/>
            <a:ext cx="3905566" cy="185967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flipV="1">
            <a:off x="2077540" y="2088085"/>
            <a:ext cx="2490200" cy="2624528"/>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flipV="1">
            <a:off x="2034586" y="2318919"/>
            <a:ext cx="2753438" cy="1786014"/>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sp>
        <p:nvSpPr>
          <p:cNvPr id="38" name="37 Elipse"/>
          <p:cNvSpPr/>
          <p:nvPr/>
        </p:nvSpPr>
        <p:spPr>
          <a:xfrm flipH="1">
            <a:off x="3585783" y="3011009"/>
            <a:ext cx="130859" cy="1080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CuadroTexto"/>
          <p:cNvSpPr txBox="1"/>
          <p:nvPr/>
        </p:nvSpPr>
        <p:spPr>
          <a:xfrm>
            <a:off x="4650432" y="1784212"/>
            <a:ext cx="2142116" cy="276999"/>
          </a:xfrm>
          <a:prstGeom prst="rect">
            <a:avLst/>
          </a:prstGeom>
          <a:noFill/>
        </p:spPr>
        <p:txBody>
          <a:bodyPr wrap="square" rtlCol="0">
            <a:spAutoFit/>
          </a:bodyPr>
          <a:lstStyle/>
          <a:p>
            <a:r>
              <a:rPr lang="es-ES_tradnl" sz="1200" b="1" dirty="0"/>
              <a:t>I (Ingresos totales) (paso 5º)</a:t>
            </a:r>
            <a:endParaRPr lang="es-ES" sz="1200" b="1" dirty="0"/>
          </a:p>
        </p:txBody>
      </p:sp>
      <p:sp>
        <p:nvSpPr>
          <p:cNvPr id="41" name="40 CuadroTexto"/>
          <p:cNvSpPr txBox="1"/>
          <p:nvPr/>
        </p:nvSpPr>
        <p:spPr>
          <a:xfrm>
            <a:off x="4854757" y="2180419"/>
            <a:ext cx="3085050" cy="276999"/>
          </a:xfrm>
          <a:prstGeom prst="rect">
            <a:avLst/>
          </a:prstGeom>
          <a:noFill/>
        </p:spPr>
        <p:txBody>
          <a:bodyPr wrap="square" rtlCol="0">
            <a:spAutoFit/>
          </a:bodyPr>
          <a:lstStyle/>
          <a:p>
            <a:r>
              <a:rPr lang="es-ES_tradnl" sz="1200" b="1" dirty="0"/>
              <a:t>CT (Costes totales)= CF+CV  (paso 4º)</a:t>
            </a:r>
            <a:endParaRPr lang="es-ES" sz="1200" b="1" dirty="0"/>
          </a:p>
        </p:txBody>
      </p:sp>
      <p:sp>
        <p:nvSpPr>
          <p:cNvPr id="47" name="46 CuadroTexto"/>
          <p:cNvSpPr txBox="1"/>
          <p:nvPr/>
        </p:nvSpPr>
        <p:spPr>
          <a:xfrm>
            <a:off x="6017385" y="2734010"/>
            <a:ext cx="2354470" cy="276999"/>
          </a:xfrm>
          <a:prstGeom prst="rect">
            <a:avLst/>
          </a:prstGeom>
          <a:noFill/>
        </p:spPr>
        <p:txBody>
          <a:bodyPr wrap="square" rtlCol="0">
            <a:spAutoFit/>
          </a:bodyPr>
          <a:lstStyle/>
          <a:p>
            <a:r>
              <a:rPr lang="es-ES_tradnl" sz="1200" b="1" dirty="0"/>
              <a:t>CV (Costes variables) (paso 3º)</a:t>
            </a:r>
            <a:endParaRPr lang="es-ES" sz="1200" b="1" dirty="0"/>
          </a:p>
        </p:txBody>
      </p:sp>
      <p:sp>
        <p:nvSpPr>
          <p:cNvPr id="52" name="51 CuadroTexto"/>
          <p:cNvSpPr txBox="1"/>
          <p:nvPr/>
        </p:nvSpPr>
        <p:spPr>
          <a:xfrm>
            <a:off x="6002016" y="3966433"/>
            <a:ext cx="1937791" cy="276999"/>
          </a:xfrm>
          <a:prstGeom prst="rect">
            <a:avLst/>
          </a:prstGeom>
          <a:noFill/>
        </p:spPr>
        <p:txBody>
          <a:bodyPr wrap="square" rtlCol="0">
            <a:spAutoFit/>
          </a:bodyPr>
          <a:lstStyle/>
          <a:p>
            <a:r>
              <a:rPr lang="es-ES_tradnl" sz="1200" b="1" dirty="0"/>
              <a:t>CF (Costes Fijos) (paso 2º)</a:t>
            </a:r>
            <a:endParaRPr lang="es-ES" sz="1200" b="1" dirty="0"/>
          </a:p>
        </p:txBody>
      </p:sp>
      <p:sp>
        <p:nvSpPr>
          <p:cNvPr id="21" name="20 CuadroTexto"/>
          <p:cNvSpPr txBox="1"/>
          <p:nvPr/>
        </p:nvSpPr>
        <p:spPr>
          <a:xfrm>
            <a:off x="509158" y="5445224"/>
            <a:ext cx="3142054" cy="369332"/>
          </a:xfrm>
          <a:prstGeom prst="rect">
            <a:avLst/>
          </a:prstGeom>
          <a:noFill/>
        </p:spPr>
        <p:txBody>
          <a:bodyPr wrap="square" rtlCol="0">
            <a:spAutoFit/>
          </a:bodyPr>
          <a:lstStyle/>
          <a:p>
            <a:r>
              <a:rPr lang="es-ES_tradnl" b="1" i="1" dirty="0">
                <a:effectLst>
                  <a:outerShdw blurRad="38100" dist="38100" dir="2700000" algn="tl">
                    <a:srgbClr val="000000">
                      <a:alpha val="43137"/>
                    </a:srgbClr>
                  </a:outerShdw>
                </a:effectLst>
              </a:rPr>
              <a:t>Cálculo de forma gráfica</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292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3. El análisis de costes</a:t>
            </a:r>
          </a:p>
        </p:txBody>
      </p:sp>
      <p:sp>
        <p:nvSpPr>
          <p:cNvPr id="21" name="20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22" name="21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29" name="28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30" name="29 Flecha derecha"/>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31" name="30 CuadroTexto"/>
          <p:cNvSpPr txBox="1"/>
          <p:nvPr/>
        </p:nvSpPr>
        <p:spPr>
          <a:xfrm>
            <a:off x="179777" y="764704"/>
            <a:ext cx="3142054" cy="369332"/>
          </a:xfrm>
          <a:prstGeom prst="rect">
            <a:avLst/>
          </a:prstGeom>
          <a:noFill/>
        </p:spPr>
        <p:txBody>
          <a:bodyPr wrap="square" rtlCol="0">
            <a:spAutoFit/>
          </a:bodyPr>
          <a:lstStyle/>
          <a:p>
            <a:r>
              <a:rPr lang="es-ES_tradnl" b="1" i="1" dirty="0">
                <a:effectLst>
                  <a:outerShdw blurRad="38100" dist="38100" dir="2700000" algn="tl">
                    <a:srgbClr val="000000">
                      <a:alpha val="43137"/>
                    </a:srgbClr>
                  </a:outerShdw>
                </a:effectLst>
              </a:rPr>
              <a:t>Cálculo de forma numérica</a:t>
            </a:r>
            <a:endParaRPr lang="es-ES" b="1" i="1" dirty="0">
              <a:effectLst>
                <a:outerShdw blurRad="38100" dist="38100" dir="2700000" algn="tl">
                  <a:srgbClr val="000000">
                    <a:alpha val="43137"/>
                  </a:srgbClr>
                </a:outerShdw>
              </a:effectLst>
            </a:endParaRPr>
          </a:p>
        </p:txBody>
      </p:sp>
      <p:sp>
        <p:nvSpPr>
          <p:cNvPr id="32" name="31 CuadroTexto"/>
          <p:cNvSpPr txBox="1"/>
          <p:nvPr/>
        </p:nvSpPr>
        <p:spPr>
          <a:xfrm>
            <a:off x="159331" y="1271334"/>
            <a:ext cx="3229235" cy="369332"/>
          </a:xfrm>
          <a:prstGeom prst="rect">
            <a:avLst/>
          </a:prstGeom>
          <a:solidFill>
            <a:srgbClr val="92D050"/>
          </a:solidFill>
          <a:ln>
            <a:solidFill>
              <a:srgbClr val="00B050"/>
            </a:solidFill>
          </a:ln>
          <a:effectLst>
            <a:outerShdw blurRad="76200" dir="13500000" sy="23000" kx="1200000" algn="br" rotWithShape="0">
              <a:prstClr val="black">
                <a:alpha val="20000"/>
              </a:prstClr>
            </a:outerShdw>
          </a:effectLst>
        </p:spPr>
        <p:txBody>
          <a:bodyPr wrap="square" rtlCol="0">
            <a:spAutoFit/>
          </a:bodyPr>
          <a:lstStyle>
            <a:defPPr>
              <a:defRPr lang="es-ES"/>
            </a:defPPr>
            <a:lvl1pPr>
              <a:defRPr b="1">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s-ES_tradnl" dirty="0">
                <a:effectLst>
                  <a:outerShdw blurRad="38100" dist="38100" dir="2700000" algn="tl">
                    <a:srgbClr val="000000">
                      <a:alpha val="43137"/>
                    </a:srgbClr>
                  </a:outerShdw>
                </a:effectLst>
              </a:rPr>
              <a:t>Umbral de rentabilidad</a:t>
            </a:r>
            <a:endParaRPr lang="es-ES" dirty="0">
              <a:effectLst>
                <a:outerShdw blurRad="38100" dist="38100" dir="2700000" algn="tl">
                  <a:srgbClr val="000000">
                    <a:alpha val="43137"/>
                  </a:srgbClr>
                </a:outerShdw>
              </a:effectLst>
            </a:endParaRPr>
          </a:p>
        </p:txBody>
      </p:sp>
      <p:sp>
        <p:nvSpPr>
          <p:cNvPr id="33" name="32 CuadroTexto"/>
          <p:cNvSpPr txBox="1"/>
          <p:nvPr/>
        </p:nvSpPr>
        <p:spPr>
          <a:xfrm>
            <a:off x="3518719" y="1271334"/>
            <a:ext cx="5528961" cy="369332"/>
          </a:xfrm>
          <a:prstGeom prst="rect">
            <a:avLst/>
          </a:prstGeom>
          <a:noFill/>
        </p:spPr>
        <p:txBody>
          <a:bodyPr wrap="square" rtlCol="0">
            <a:spAutoFit/>
          </a:bodyPr>
          <a:lstStyle/>
          <a:p>
            <a:pPr algn="ctr"/>
            <a:r>
              <a:rPr lang="es-ES_tradnl" b="1" dirty="0"/>
              <a:t>Nivel de ventas </a:t>
            </a:r>
            <a:r>
              <a:rPr lang="es-ES_tradnl" b="1" dirty="0">
                <a:sym typeface="Wingdings" panose="05000000000000000000" pitchFamily="2" charset="2"/>
              </a:rPr>
              <a:t> donde IT = CT</a:t>
            </a:r>
            <a:endParaRPr lang="es-ES" b="1" dirty="0"/>
          </a:p>
        </p:txBody>
      </p:sp>
      <p:sp>
        <p:nvSpPr>
          <p:cNvPr id="39" name="38 CuadroTexto"/>
          <p:cNvSpPr txBox="1"/>
          <p:nvPr/>
        </p:nvSpPr>
        <p:spPr>
          <a:xfrm>
            <a:off x="179777" y="1916832"/>
            <a:ext cx="8558064" cy="2585323"/>
          </a:xfrm>
          <a:prstGeom prst="rect">
            <a:avLst/>
          </a:prstGeom>
          <a:noFill/>
        </p:spPr>
        <p:txBody>
          <a:bodyPr wrap="square" rtlCol="0">
            <a:spAutoFit/>
          </a:bodyPr>
          <a:lstStyle/>
          <a:p>
            <a:r>
              <a:rPr lang="es-ES_tradnl" b="1" dirty="0"/>
              <a:t>I</a:t>
            </a:r>
            <a:r>
              <a:rPr lang="es-ES_tradnl" dirty="0"/>
              <a:t>ngresos Totales = precio x cantidad que vendemos </a:t>
            </a:r>
            <a:r>
              <a:rPr lang="es-ES_tradnl" dirty="0">
                <a:sym typeface="Wingdings" panose="05000000000000000000" pitchFamily="2" charset="2"/>
              </a:rPr>
              <a:t> </a:t>
            </a:r>
            <a:r>
              <a:rPr lang="es-ES_tradnl" b="1" dirty="0">
                <a:solidFill>
                  <a:schemeClr val="accent6">
                    <a:lumMod val="75000"/>
                  </a:schemeClr>
                </a:solidFill>
                <a:sym typeface="Wingdings" panose="05000000000000000000" pitchFamily="2" charset="2"/>
              </a:rPr>
              <a:t>IT=</a:t>
            </a:r>
            <a:r>
              <a:rPr lang="es-ES_tradnl" b="1" dirty="0" err="1">
                <a:solidFill>
                  <a:schemeClr val="accent6">
                    <a:lumMod val="75000"/>
                  </a:schemeClr>
                </a:solidFill>
                <a:sym typeface="Wingdings" panose="05000000000000000000" pitchFamily="2" charset="2"/>
              </a:rPr>
              <a:t>PxQ</a:t>
            </a:r>
            <a:endParaRPr lang="es-ES_tradnl" b="1" dirty="0">
              <a:solidFill>
                <a:schemeClr val="accent6">
                  <a:lumMod val="75000"/>
                </a:schemeClr>
              </a:solidFill>
              <a:sym typeface="Wingdings" panose="05000000000000000000" pitchFamily="2" charset="2"/>
            </a:endParaRPr>
          </a:p>
          <a:p>
            <a:pPr algn="ctr"/>
            <a:endParaRPr lang="es-ES_tradnl" b="1" dirty="0">
              <a:sym typeface="Wingdings" panose="05000000000000000000" pitchFamily="2" charset="2"/>
            </a:endParaRPr>
          </a:p>
          <a:p>
            <a:r>
              <a:rPr lang="es-ES_tradnl" dirty="0">
                <a:sym typeface="Wingdings" panose="05000000000000000000" pitchFamily="2" charset="2"/>
              </a:rPr>
              <a:t>CV=CV por unidad X nº unidades producidas  </a:t>
            </a:r>
            <a:r>
              <a:rPr lang="es-ES_tradnl" b="1" dirty="0">
                <a:sym typeface="Wingdings" panose="05000000000000000000" pitchFamily="2" charset="2"/>
              </a:rPr>
              <a:t> </a:t>
            </a:r>
            <a:r>
              <a:rPr lang="es-ES_tradnl" b="1" dirty="0">
                <a:solidFill>
                  <a:schemeClr val="tx2">
                    <a:lumMod val="60000"/>
                    <a:lumOff val="40000"/>
                  </a:schemeClr>
                </a:solidFill>
                <a:sym typeface="Wingdings" panose="05000000000000000000" pitchFamily="2" charset="2"/>
              </a:rPr>
              <a:t>CV= CVU x Q</a:t>
            </a:r>
          </a:p>
          <a:p>
            <a:endParaRPr lang="es-ES_tradnl" b="1" dirty="0">
              <a:sym typeface="Wingdings" panose="05000000000000000000" pitchFamily="2" charset="2"/>
            </a:endParaRPr>
          </a:p>
          <a:p>
            <a:r>
              <a:rPr lang="es-ES_tradnl" dirty="0">
                <a:sym typeface="Wingdings" panose="05000000000000000000" pitchFamily="2" charset="2"/>
              </a:rPr>
              <a:t>CT= CF+CV </a:t>
            </a:r>
            <a:r>
              <a:rPr lang="es-ES_tradnl" b="1" dirty="0">
                <a:sym typeface="Wingdings" panose="05000000000000000000" pitchFamily="2" charset="2"/>
              </a:rPr>
              <a:t> CT =</a:t>
            </a:r>
            <a:r>
              <a:rPr lang="es-ES_tradnl" b="1" dirty="0">
                <a:solidFill>
                  <a:srgbClr val="00B050"/>
                </a:solidFill>
                <a:sym typeface="Wingdings" panose="05000000000000000000" pitchFamily="2" charset="2"/>
              </a:rPr>
              <a:t> CF</a:t>
            </a:r>
            <a:r>
              <a:rPr lang="es-ES_tradnl" b="1" dirty="0">
                <a:sym typeface="Wingdings" panose="05000000000000000000" pitchFamily="2" charset="2"/>
              </a:rPr>
              <a:t>+ </a:t>
            </a:r>
            <a:r>
              <a:rPr lang="es-ES_tradnl" b="1" dirty="0">
                <a:solidFill>
                  <a:schemeClr val="tx2">
                    <a:lumMod val="60000"/>
                    <a:lumOff val="40000"/>
                  </a:schemeClr>
                </a:solidFill>
                <a:sym typeface="Wingdings" panose="05000000000000000000" pitchFamily="2" charset="2"/>
              </a:rPr>
              <a:t>CVU x Q</a:t>
            </a:r>
          </a:p>
          <a:p>
            <a:endParaRPr lang="es-ES_tradnl" b="1" dirty="0">
              <a:sym typeface="Wingdings" panose="05000000000000000000" pitchFamily="2" charset="2"/>
            </a:endParaRPr>
          </a:p>
          <a:p>
            <a:r>
              <a:rPr lang="es-ES_tradnl" b="1" dirty="0">
                <a:sym typeface="Wingdings" panose="05000000000000000000" pitchFamily="2" charset="2"/>
              </a:rPr>
              <a:t>IT = CT  </a:t>
            </a:r>
            <a:r>
              <a:rPr lang="es-ES_tradnl" b="1" dirty="0" err="1">
                <a:solidFill>
                  <a:schemeClr val="accent6">
                    <a:lumMod val="75000"/>
                  </a:schemeClr>
                </a:solidFill>
                <a:sym typeface="Wingdings" panose="05000000000000000000" pitchFamily="2" charset="2"/>
              </a:rPr>
              <a:t>PxQ</a:t>
            </a:r>
            <a:r>
              <a:rPr lang="es-ES_tradnl" b="1" dirty="0">
                <a:sym typeface="Wingdings" panose="05000000000000000000" pitchFamily="2" charset="2"/>
              </a:rPr>
              <a:t> = </a:t>
            </a:r>
            <a:r>
              <a:rPr lang="es-ES_tradnl" b="1" dirty="0">
                <a:solidFill>
                  <a:srgbClr val="00B050"/>
                </a:solidFill>
                <a:sym typeface="Wingdings" panose="05000000000000000000" pitchFamily="2" charset="2"/>
              </a:rPr>
              <a:t>CF</a:t>
            </a:r>
            <a:r>
              <a:rPr lang="es-ES_tradnl" b="1" dirty="0">
                <a:sym typeface="Wingdings" panose="05000000000000000000" pitchFamily="2" charset="2"/>
              </a:rPr>
              <a:t> + </a:t>
            </a:r>
            <a:r>
              <a:rPr lang="es-ES_tradnl" b="1" dirty="0">
                <a:solidFill>
                  <a:schemeClr val="tx2">
                    <a:lumMod val="60000"/>
                    <a:lumOff val="40000"/>
                  </a:schemeClr>
                </a:solidFill>
                <a:sym typeface="Wingdings" panose="05000000000000000000" pitchFamily="2" charset="2"/>
              </a:rPr>
              <a:t>CVU x Q</a:t>
            </a:r>
          </a:p>
          <a:p>
            <a:endParaRPr lang="es-ES_tradnl" b="1" dirty="0">
              <a:solidFill>
                <a:schemeClr val="tx2">
                  <a:lumMod val="60000"/>
                  <a:lumOff val="40000"/>
                </a:schemeClr>
              </a:solidFill>
              <a:sym typeface="Wingdings" panose="05000000000000000000" pitchFamily="2" charset="2"/>
            </a:endParaRPr>
          </a:p>
          <a:p>
            <a:r>
              <a:rPr lang="es-ES_tradnl" dirty="0">
                <a:sym typeface="Wingdings" panose="05000000000000000000" pitchFamily="2" charset="2"/>
              </a:rPr>
              <a:t>Si despejamos Q </a:t>
            </a:r>
            <a:r>
              <a:rPr lang="es-ES_tradnl" dirty="0">
                <a:solidFill>
                  <a:schemeClr val="tx2">
                    <a:lumMod val="60000"/>
                    <a:lumOff val="40000"/>
                  </a:schemeClr>
                </a:solidFill>
                <a:sym typeface="Wingdings" panose="05000000000000000000" pitchFamily="2" charset="2"/>
              </a:rPr>
              <a:t>	 </a:t>
            </a:r>
            <a:r>
              <a:rPr lang="es-ES_tradnl" b="1" dirty="0">
                <a:sym typeface="Wingdings" panose="05000000000000000000" pitchFamily="2" charset="2"/>
              </a:rPr>
              <a:t>Umbral de rentabilidad</a:t>
            </a:r>
            <a:r>
              <a:rPr lang="es-ES_tradnl" dirty="0">
                <a:solidFill>
                  <a:schemeClr val="tx2">
                    <a:lumMod val="60000"/>
                    <a:lumOff val="40000"/>
                  </a:schemeClr>
                </a:solidFill>
                <a:sym typeface="Wingdings" panose="05000000000000000000" pitchFamily="2" charset="2"/>
              </a:rPr>
              <a:t>		</a:t>
            </a:r>
            <a:endParaRPr lang="es-ES" dirty="0"/>
          </a:p>
        </p:txBody>
      </p:sp>
      <mc:AlternateContent xmlns:mc="http://schemas.openxmlformats.org/markup-compatibility/2006" xmlns:a14="http://schemas.microsoft.com/office/drawing/2010/main">
        <mc:Choice Requires="a14">
          <p:sp>
            <p:nvSpPr>
              <p:cNvPr id="4" name="3 CuadroTexto"/>
              <p:cNvSpPr txBox="1"/>
              <p:nvPr/>
            </p:nvSpPr>
            <p:spPr>
              <a:xfrm>
                <a:off x="3144840" y="4833111"/>
                <a:ext cx="1886991" cy="661912"/>
              </a:xfrm>
              <a:prstGeom prst="rect">
                <a:avLst/>
              </a:prstGeom>
              <a:noFill/>
              <a:ln w="31750">
                <a:solidFill>
                  <a:schemeClr val="accent4">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s-ES" b="1" i="1" smtClean="0">
                              <a:solidFill>
                                <a:srgbClr val="FF0000"/>
                              </a:solidFill>
                              <a:latin typeface="Cambria Math"/>
                            </a:rPr>
                          </m:ctrlPr>
                        </m:sSupPr>
                        <m:e>
                          <m:r>
                            <a:rPr lang="es-ES_tradnl" b="1" i="1" smtClean="0">
                              <a:solidFill>
                                <a:srgbClr val="FF0000"/>
                              </a:solidFill>
                              <a:latin typeface="Cambria Math"/>
                            </a:rPr>
                            <m:t>𝑸</m:t>
                          </m:r>
                        </m:e>
                        <m:sup>
                          <m:r>
                            <a:rPr lang="es-ES_tradnl" b="1" i="1" smtClean="0">
                              <a:solidFill>
                                <a:srgbClr val="FF0000"/>
                              </a:solidFill>
                              <a:latin typeface="Cambria Math"/>
                            </a:rPr>
                            <m:t>∗</m:t>
                          </m:r>
                        </m:sup>
                      </m:sSup>
                      <m:r>
                        <a:rPr lang="es-ES" i="1" smtClean="0">
                          <a:latin typeface="Cambria Math"/>
                        </a:rPr>
                        <m:t>=</m:t>
                      </m:r>
                      <m:f>
                        <m:fPr>
                          <m:ctrlPr>
                            <a:rPr lang="es-ES" i="1" smtClean="0">
                              <a:latin typeface="Cambria Math"/>
                            </a:rPr>
                          </m:ctrlPr>
                        </m:fPr>
                        <m:num>
                          <m:r>
                            <a:rPr lang="es-ES_tradnl" b="1" i="1" smtClean="0">
                              <a:solidFill>
                                <a:srgbClr val="00B050"/>
                              </a:solidFill>
                              <a:latin typeface="Cambria Math"/>
                            </a:rPr>
                            <m:t>𝑪𝑭</m:t>
                          </m:r>
                        </m:num>
                        <m:den>
                          <m:r>
                            <a:rPr lang="es-ES_tradnl" b="0" i="1" smtClean="0">
                              <a:latin typeface="Cambria Math"/>
                            </a:rPr>
                            <m:t>(</m:t>
                          </m:r>
                          <m:r>
                            <a:rPr lang="es-ES_tradnl" b="1" i="1" smtClean="0">
                              <a:solidFill>
                                <a:schemeClr val="accent6">
                                  <a:lumMod val="75000"/>
                                </a:schemeClr>
                              </a:solidFill>
                              <a:latin typeface="Cambria Math"/>
                            </a:rPr>
                            <m:t>𝑷</m:t>
                          </m:r>
                          <m:r>
                            <a:rPr lang="es-ES_tradnl" b="0" i="1" smtClean="0">
                              <a:latin typeface="Cambria Math"/>
                            </a:rPr>
                            <m:t>−</m:t>
                          </m:r>
                          <m:r>
                            <a:rPr lang="es-ES_tradnl" b="1" i="1" smtClean="0">
                              <a:solidFill>
                                <a:schemeClr val="tx2">
                                  <a:lumMod val="60000"/>
                                  <a:lumOff val="40000"/>
                                </a:schemeClr>
                              </a:solidFill>
                              <a:latin typeface="Cambria Math"/>
                            </a:rPr>
                            <m:t>𝑪𝑽𝑼</m:t>
                          </m:r>
                          <m:r>
                            <a:rPr lang="es-ES_tradnl" b="0" i="1" smtClean="0">
                              <a:latin typeface="Cambria Math"/>
                            </a:rPr>
                            <m:t>)</m:t>
                          </m:r>
                        </m:den>
                      </m:f>
                    </m:oMath>
                  </m:oMathPara>
                </a14:m>
                <a:endParaRPr lang="es-ES" dirty="0"/>
              </a:p>
            </p:txBody>
          </p:sp>
        </mc:Choice>
        <mc:Fallback xmlns="">
          <p:sp>
            <p:nvSpPr>
              <p:cNvPr id="4" name="3 CuadroTexto"/>
              <p:cNvSpPr txBox="1">
                <a:spLocks noRot="1" noChangeAspect="1" noMove="1" noResize="1" noEditPoints="1" noAdjustHandles="1" noChangeArrowheads="1" noChangeShapeType="1" noTextEdit="1"/>
              </p:cNvSpPr>
              <p:nvPr/>
            </p:nvSpPr>
            <p:spPr>
              <a:xfrm>
                <a:off x="3144840" y="4833111"/>
                <a:ext cx="1886991" cy="661912"/>
              </a:xfrm>
              <a:prstGeom prst="rect">
                <a:avLst/>
              </a:prstGeom>
              <a:blipFill rotWithShape="1">
                <a:blip r:embed="rId5"/>
                <a:stretch>
                  <a:fillRect/>
                </a:stretch>
              </a:blipFill>
              <a:ln w="31750">
                <a:solidFill>
                  <a:schemeClr val="accent4">
                    <a:lumMod val="75000"/>
                  </a:schemeClr>
                </a:solidFill>
              </a:ln>
            </p:spPr>
            <p:txBody>
              <a:bodyPr/>
              <a:lstStyle/>
              <a:p>
                <a:r>
                  <a:rPr lang="es-ES">
                    <a:noFill/>
                  </a:rPr>
                  <a:t> </a:t>
                </a:r>
              </a:p>
            </p:txBody>
          </p:sp>
        </mc:Fallback>
      </mc:AlternateContent>
      <p:sp>
        <p:nvSpPr>
          <p:cNvPr id="40" name="39 CuadroTexto"/>
          <p:cNvSpPr txBox="1"/>
          <p:nvPr/>
        </p:nvSpPr>
        <p:spPr>
          <a:xfrm>
            <a:off x="5878837" y="4833111"/>
            <a:ext cx="2060970" cy="646331"/>
          </a:xfrm>
          <a:prstGeom prst="rect">
            <a:avLst/>
          </a:prstGeom>
          <a:noFill/>
        </p:spPr>
        <p:txBody>
          <a:bodyPr wrap="square" rtlCol="0">
            <a:spAutoFit/>
          </a:bodyPr>
          <a:lstStyle/>
          <a:p>
            <a:r>
              <a:rPr lang="es-ES_tradnl" b="1" dirty="0"/>
              <a:t>Se cubren gastos </a:t>
            </a:r>
          </a:p>
          <a:p>
            <a:r>
              <a:rPr lang="es-ES_tradnl" b="1" dirty="0"/>
              <a:t> B˚ = 0</a:t>
            </a:r>
            <a:endParaRPr lang="es-ES" b="1" dirty="0"/>
          </a:p>
        </p:txBody>
      </p:sp>
    </p:spTree>
    <p:extLst>
      <p:ext uri="{BB962C8B-B14F-4D97-AF65-F5344CB8AC3E}">
        <p14:creationId xmlns:p14="http://schemas.microsoft.com/office/powerpoint/2010/main" val="161248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6396" y="29498"/>
            <a:ext cx="8611445"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4000" b="1" dirty="0"/>
              <a:t>3. El análisis de costes</a:t>
            </a:r>
          </a:p>
        </p:txBody>
      </p:sp>
      <p:sp>
        <p:nvSpPr>
          <p:cNvPr id="21" name="20 CuadroTexto"/>
          <p:cNvSpPr txBox="1"/>
          <p:nvPr/>
        </p:nvSpPr>
        <p:spPr>
          <a:xfrm>
            <a:off x="251520" y="937684"/>
            <a:ext cx="5099746" cy="369332"/>
          </a:xfrm>
          <a:prstGeom prst="rect">
            <a:avLst/>
          </a:prstGeom>
          <a:solidFill>
            <a:schemeClr val="accent5">
              <a:lumMod val="60000"/>
              <a:lumOff val="40000"/>
            </a:schemeClr>
          </a:solidFill>
          <a:ln>
            <a:solidFill>
              <a:schemeClr val="accent1">
                <a:shade val="95000"/>
                <a:satMod val="105000"/>
              </a:schemeClr>
            </a:solidFill>
          </a:ln>
        </p:spPr>
        <p:txBody>
          <a:bodyPr wrap="square" rtlCol="0">
            <a:spAutoFit/>
          </a:bodyPr>
          <a:lstStyle/>
          <a:p>
            <a:r>
              <a:rPr lang="es-ES_tradnl" b="1" dirty="0"/>
              <a:t>Cálculo de </a:t>
            </a:r>
            <a:r>
              <a:rPr lang="es-ES_tradnl" b="1" dirty="0" err="1"/>
              <a:t>B˚s</a:t>
            </a:r>
            <a:r>
              <a:rPr lang="es-ES_tradnl" b="1" dirty="0"/>
              <a:t> y precios de venta a partir de costes</a:t>
            </a:r>
            <a:endParaRPr lang="es-ES" b="1" dirty="0"/>
          </a:p>
        </p:txBody>
      </p:sp>
      <p:sp>
        <p:nvSpPr>
          <p:cNvPr id="44" name="43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45" name="44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46" name="45 Flecha izquierda">
            <a:hlinkClick r:id="rId4"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24" name="23 CuadroTexto"/>
          <p:cNvSpPr txBox="1"/>
          <p:nvPr/>
        </p:nvSpPr>
        <p:spPr>
          <a:xfrm>
            <a:off x="231964" y="1844824"/>
            <a:ext cx="5825752" cy="923330"/>
          </a:xfrm>
          <a:prstGeom prst="rect">
            <a:avLst/>
          </a:prstGeom>
          <a:noFill/>
        </p:spPr>
        <p:txBody>
          <a:bodyPr wrap="square" rtlCol="0">
            <a:spAutoFit/>
          </a:bodyPr>
          <a:lstStyle/>
          <a:p>
            <a:r>
              <a:rPr lang="es-ES_tradnl" dirty="0"/>
              <a:t>Beneficios = Ingresos Totales – Costes Totales </a:t>
            </a:r>
            <a:r>
              <a:rPr lang="es-ES_tradnl" dirty="0">
                <a:sym typeface="Wingdings" panose="05000000000000000000" pitchFamily="2" charset="2"/>
              </a:rPr>
              <a:t> </a:t>
            </a:r>
            <a:r>
              <a:rPr lang="es-ES_tradnl" b="1" dirty="0"/>
              <a:t>B˚ = </a:t>
            </a:r>
            <a:r>
              <a:rPr lang="es-ES_tradnl" b="1" dirty="0">
                <a:solidFill>
                  <a:schemeClr val="accent6">
                    <a:lumMod val="75000"/>
                  </a:schemeClr>
                </a:solidFill>
              </a:rPr>
              <a:t>IT </a:t>
            </a:r>
            <a:r>
              <a:rPr lang="es-ES_tradnl" b="1" dirty="0"/>
              <a:t>– CT</a:t>
            </a:r>
          </a:p>
          <a:p>
            <a:endParaRPr lang="es-ES_tradnl" b="1" dirty="0"/>
          </a:p>
          <a:p>
            <a:r>
              <a:rPr lang="es-ES_tradnl" b="1" dirty="0"/>
              <a:t>B˚ = (</a:t>
            </a:r>
            <a:r>
              <a:rPr lang="es-ES_tradnl" b="1" dirty="0">
                <a:solidFill>
                  <a:schemeClr val="accent6">
                    <a:lumMod val="75000"/>
                  </a:schemeClr>
                </a:solidFill>
              </a:rPr>
              <a:t>P x Q</a:t>
            </a:r>
            <a:r>
              <a:rPr lang="es-ES_tradnl" b="1" dirty="0"/>
              <a:t>) – (</a:t>
            </a:r>
            <a:r>
              <a:rPr lang="es-ES_tradnl" b="1" dirty="0">
                <a:solidFill>
                  <a:srgbClr val="00B050"/>
                </a:solidFill>
              </a:rPr>
              <a:t>CF</a:t>
            </a:r>
            <a:r>
              <a:rPr lang="es-ES_tradnl" b="1" dirty="0"/>
              <a:t> + </a:t>
            </a:r>
            <a:r>
              <a:rPr lang="es-ES_tradnl" b="1" dirty="0">
                <a:solidFill>
                  <a:schemeClr val="tx2">
                    <a:lumMod val="60000"/>
                    <a:lumOff val="40000"/>
                  </a:schemeClr>
                </a:solidFill>
              </a:rPr>
              <a:t>CVU x Q</a:t>
            </a:r>
            <a:r>
              <a:rPr lang="es-ES_tradnl" b="1" dirty="0"/>
              <a:t>)</a:t>
            </a:r>
            <a:endParaRPr lang="es-ES" b="1" dirty="0"/>
          </a:p>
        </p:txBody>
      </p:sp>
      <p:sp>
        <p:nvSpPr>
          <p:cNvPr id="25" name="24 CuadroTexto"/>
          <p:cNvSpPr txBox="1"/>
          <p:nvPr/>
        </p:nvSpPr>
        <p:spPr>
          <a:xfrm>
            <a:off x="250388" y="1475492"/>
            <a:ext cx="3142054" cy="369332"/>
          </a:xfrm>
          <a:prstGeom prst="rect">
            <a:avLst/>
          </a:prstGeom>
          <a:noFill/>
        </p:spPr>
        <p:txBody>
          <a:bodyPr wrap="square" rtlCol="0">
            <a:spAutoFit/>
          </a:bodyPr>
          <a:lstStyle/>
          <a:p>
            <a:r>
              <a:rPr lang="es-ES_tradnl" b="1" i="1" dirty="0">
                <a:effectLst>
                  <a:outerShdw blurRad="38100" dist="38100" dir="2700000" algn="tl">
                    <a:srgbClr val="000000">
                      <a:alpha val="43137"/>
                    </a:srgbClr>
                  </a:outerShdw>
                </a:effectLst>
              </a:rPr>
              <a:t>Cálculo de Beneficios</a:t>
            </a:r>
            <a:endParaRPr lang="es-ES" b="1" i="1" dirty="0">
              <a:effectLst>
                <a:outerShdw blurRad="38100" dist="38100" dir="2700000" algn="tl">
                  <a:srgbClr val="000000">
                    <a:alpha val="43137"/>
                  </a:srgbClr>
                </a:outerShdw>
              </a:effectLst>
            </a:endParaRPr>
          </a:p>
        </p:txBody>
      </p:sp>
      <p:sp>
        <p:nvSpPr>
          <p:cNvPr id="26" name="25 CuadroTexto"/>
          <p:cNvSpPr txBox="1"/>
          <p:nvPr/>
        </p:nvSpPr>
        <p:spPr>
          <a:xfrm>
            <a:off x="251519" y="2924944"/>
            <a:ext cx="4281843" cy="369332"/>
          </a:xfrm>
          <a:prstGeom prst="rect">
            <a:avLst/>
          </a:prstGeom>
          <a:noFill/>
        </p:spPr>
        <p:txBody>
          <a:bodyPr wrap="square" rtlCol="0">
            <a:spAutoFit/>
          </a:bodyPr>
          <a:lstStyle/>
          <a:p>
            <a:r>
              <a:rPr lang="es-ES_tradnl" b="1" i="1" dirty="0">
                <a:effectLst>
                  <a:outerShdw blurRad="38100" dist="38100" dir="2700000" algn="tl">
                    <a:srgbClr val="000000">
                      <a:alpha val="43137"/>
                    </a:srgbClr>
                  </a:outerShdw>
                </a:effectLst>
              </a:rPr>
              <a:t>Cálculo Precio de venta: precio Técnico</a:t>
            </a:r>
            <a:r>
              <a:rPr lang="es-ES_tradnl" b="1" i="1" dirty="0">
                <a:effectLst>
                  <a:outerShdw blurRad="38100" dist="38100" dir="2700000" algn="tl">
                    <a:srgbClr val="000000">
                      <a:alpha val="43137"/>
                    </a:srgbClr>
                  </a:outerShdw>
                </a:effectLst>
                <a:sym typeface="Wingdings" panose="05000000000000000000" pitchFamily="2" charset="2"/>
              </a:rPr>
              <a:t></a:t>
            </a:r>
            <a:endParaRPr lang="es-ES" b="1" i="1" dirty="0">
              <a:effectLst>
                <a:outerShdw blurRad="38100" dist="38100" dir="2700000" algn="tl">
                  <a:srgbClr val="000000">
                    <a:alpha val="43137"/>
                  </a:srgbClr>
                </a:outerShdw>
              </a:effectLst>
            </a:endParaRPr>
          </a:p>
        </p:txBody>
      </p:sp>
      <p:sp>
        <p:nvSpPr>
          <p:cNvPr id="27" name="26 CuadroTexto"/>
          <p:cNvSpPr txBox="1"/>
          <p:nvPr/>
        </p:nvSpPr>
        <p:spPr>
          <a:xfrm>
            <a:off x="267855" y="4794381"/>
            <a:ext cx="4454687" cy="369332"/>
          </a:xfrm>
          <a:prstGeom prst="rect">
            <a:avLst/>
          </a:prstGeom>
          <a:noFill/>
        </p:spPr>
        <p:txBody>
          <a:bodyPr wrap="square" rtlCol="0">
            <a:spAutoFit/>
          </a:bodyPr>
          <a:lstStyle/>
          <a:p>
            <a:r>
              <a:rPr lang="es-ES_tradnl" b="1" i="1" dirty="0">
                <a:effectLst>
                  <a:outerShdw blurRad="38100" dist="38100" dir="2700000" algn="tl">
                    <a:srgbClr val="000000">
                      <a:alpha val="43137"/>
                    </a:srgbClr>
                  </a:outerShdw>
                </a:effectLst>
              </a:rPr>
              <a:t>Cálculo Precio de venta: precio de Venta </a:t>
            </a:r>
            <a:r>
              <a:rPr lang="es-ES_tradnl" b="1" i="1" dirty="0">
                <a:effectLst>
                  <a:outerShdw blurRad="38100" dist="38100" dir="2700000" algn="tl">
                    <a:srgbClr val="000000">
                      <a:alpha val="43137"/>
                    </a:srgbClr>
                  </a:outerShdw>
                </a:effectLst>
                <a:sym typeface="Wingdings" panose="05000000000000000000" pitchFamily="2" charset="2"/>
              </a:rPr>
              <a:t></a:t>
            </a:r>
            <a:endParaRPr lang="es-ES" b="1" i="1" dirty="0">
              <a:effectLst>
                <a:outerShdw blurRad="38100" dist="38100" dir="2700000" algn="tl">
                  <a:srgbClr val="000000">
                    <a:alpha val="43137"/>
                  </a:srgbClr>
                </a:outerShdw>
              </a:effectLst>
            </a:endParaRPr>
          </a:p>
        </p:txBody>
      </p:sp>
      <p:sp>
        <p:nvSpPr>
          <p:cNvPr id="28" name="27 CuadroTexto"/>
          <p:cNvSpPr txBox="1"/>
          <p:nvPr/>
        </p:nvSpPr>
        <p:spPr>
          <a:xfrm>
            <a:off x="4383764" y="2940964"/>
            <a:ext cx="4327732" cy="338554"/>
          </a:xfrm>
          <a:prstGeom prst="rect">
            <a:avLst/>
          </a:prstGeom>
          <a:noFill/>
        </p:spPr>
        <p:txBody>
          <a:bodyPr wrap="square" rtlCol="0">
            <a:spAutoFit/>
          </a:bodyPr>
          <a:lstStyle/>
          <a:p>
            <a:r>
              <a:rPr lang="es-ES_tradnl" sz="1600" dirty="0"/>
              <a:t>Permite cubrir todos los gastos (fijos y variables)</a:t>
            </a:r>
            <a:endParaRPr lang="es-ES" sz="1600" dirty="0"/>
          </a:p>
        </p:txBody>
      </p:sp>
      <mc:AlternateContent xmlns:mc="http://schemas.openxmlformats.org/markup-compatibility/2006" xmlns:a14="http://schemas.microsoft.com/office/drawing/2010/main">
        <mc:Choice Requires="a14">
          <p:sp>
            <p:nvSpPr>
              <p:cNvPr id="2" name="1 CuadroTexto"/>
              <p:cNvSpPr txBox="1"/>
              <p:nvPr/>
            </p:nvSpPr>
            <p:spPr>
              <a:xfrm>
                <a:off x="4767581" y="3326317"/>
                <a:ext cx="1066253" cy="654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b="1" i="1" smtClean="0">
                              <a:latin typeface="Cambria Math"/>
                            </a:rPr>
                          </m:ctrlPr>
                        </m:sSubPr>
                        <m:e>
                          <m:r>
                            <a:rPr lang="es-ES_tradnl" b="1" i="1" smtClean="0">
                              <a:latin typeface="Cambria Math"/>
                            </a:rPr>
                            <m:t>𝑷</m:t>
                          </m:r>
                        </m:e>
                        <m:sub>
                          <m:r>
                            <a:rPr lang="es-ES_tradnl" b="1" i="1" smtClean="0">
                              <a:latin typeface="Cambria Math"/>
                            </a:rPr>
                            <m:t>𝒕</m:t>
                          </m:r>
                        </m:sub>
                      </m:sSub>
                      <m:r>
                        <a:rPr lang="es-ES_tradnl" b="1" i="1" smtClean="0">
                          <a:latin typeface="Cambria Math"/>
                        </a:rPr>
                        <m:t>=</m:t>
                      </m:r>
                      <m:f>
                        <m:fPr>
                          <m:ctrlPr>
                            <a:rPr lang="pt-BR" b="1" i="1">
                              <a:latin typeface="Cambria Math"/>
                            </a:rPr>
                          </m:ctrlPr>
                        </m:fPr>
                        <m:num>
                          <m:r>
                            <a:rPr lang="es-ES_tradnl" b="1" i="1">
                              <a:latin typeface="Cambria Math"/>
                            </a:rPr>
                            <m:t>𝑪𝑻</m:t>
                          </m:r>
                        </m:num>
                        <m:den>
                          <m:r>
                            <a:rPr lang="es-ES_tradnl" b="1" i="1">
                              <a:latin typeface="Cambria Math"/>
                            </a:rPr>
                            <m:t>𝑸</m:t>
                          </m:r>
                        </m:den>
                      </m:f>
                    </m:oMath>
                  </m:oMathPara>
                </a14:m>
                <a:endParaRPr lang="es-ES" b="1" dirty="0"/>
              </a:p>
            </p:txBody>
          </p:sp>
        </mc:Choice>
        <mc:Fallback xmlns="">
          <p:sp>
            <p:nvSpPr>
              <p:cNvPr id="2" name="1 CuadroTexto"/>
              <p:cNvSpPr txBox="1">
                <a:spLocks noRot="1" noChangeAspect="1" noMove="1" noResize="1" noEditPoints="1" noAdjustHandles="1" noChangeArrowheads="1" noChangeShapeType="1" noTextEdit="1"/>
              </p:cNvSpPr>
              <p:nvPr/>
            </p:nvSpPr>
            <p:spPr>
              <a:xfrm>
                <a:off x="4767581" y="3326317"/>
                <a:ext cx="1066253" cy="654090"/>
              </a:xfrm>
              <a:prstGeom prst="rect">
                <a:avLst/>
              </a:prstGeom>
              <a:blipFill rotWithShape="1">
                <a:blip r:embed="rId5"/>
                <a:stretch>
                  <a:fillRect/>
                </a:stretch>
              </a:blipFill>
            </p:spPr>
            <p:txBody>
              <a:bodyPr/>
              <a:lstStyle/>
              <a:p>
                <a:r>
                  <a:rPr lang="es-ES">
                    <a:noFill/>
                  </a:rPr>
                  <a:t> </a:t>
                </a:r>
              </a:p>
            </p:txBody>
          </p:sp>
        </mc:Fallback>
      </mc:AlternateContent>
      <p:sp>
        <p:nvSpPr>
          <p:cNvPr id="34" name="33 CuadroTexto"/>
          <p:cNvSpPr txBox="1"/>
          <p:nvPr/>
        </p:nvSpPr>
        <p:spPr>
          <a:xfrm>
            <a:off x="388283" y="3543980"/>
            <a:ext cx="4327732" cy="338554"/>
          </a:xfrm>
          <a:prstGeom prst="rect">
            <a:avLst/>
          </a:prstGeom>
          <a:noFill/>
        </p:spPr>
        <p:txBody>
          <a:bodyPr wrap="square" rtlCol="0">
            <a:spAutoFit/>
          </a:bodyPr>
          <a:lstStyle/>
          <a:p>
            <a:r>
              <a:rPr lang="es-ES_tradnl" sz="1600" dirty="0"/>
              <a:t>División de todos los costes entre nº de unidades</a:t>
            </a:r>
            <a:endParaRPr lang="es-ES" sz="1600" dirty="0"/>
          </a:p>
        </p:txBody>
      </p:sp>
      <p:sp>
        <p:nvSpPr>
          <p:cNvPr id="35" name="34 CuadroTexto"/>
          <p:cNvSpPr txBox="1"/>
          <p:nvPr/>
        </p:nvSpPr>
        <p:spPr>
          <a:xfrm>
            <a:off x="415328" y="4221088"/>
            <a:ext cx="4327732" cy="338554"/>
          </a:xfrm>
          <a:prstGeom prst="rect">
            <a:avLst/>
          </a:prstGeom>
          <a:noFill/>
        </p:spPr>
        <p:txBody>
          <a:bodyPr wrap="square" rtlCol="0">
            <a:spAutoFit/>
          </a:bodyPr>
          <a:lstStyle/>
          <a:p>
            <a:r>
              <a:rPr lang="es-ES_tradnl" sz="1600" dirty="0"/>
              <a:t>Cálculo a partir del coste variable unitario</a:t>
            </a:r>
            <a:endParaRPr lang="es-ES" sz="1600" dirty="0"/>
          </a:p>
        </p:txBody>
      </p:sp>
      <mc:AlternateContent xmlns:mc="http://schemas.openxmlformats.org/markup-compatibility/2006" xmlns:a14="http://schemas.microsoft.com/office/drawing/2010/main">
        <mc:Choice Requires="a14">
          <p:sp>
            <p:nvSpPr>
              <p:cNvPr id="36" name="35 CuadroTexto"/>
              <p:cNvSpPr txBox="1"/>
              <p:nvPr/>
            </p:nvSpPr>
            <p:spPr>
              <a:xfrm>
                <a:off x="4074276" y="4129043"/>
                <a:ext cx="2231203" cy="522644"/>
              </a:xfrm>
              <a:prstGeom prst="rect">
                <a:avLst/>
              </a:prstGeom>
              <a:noFill/>
            </p:spPr>
            <p:txBody>
              <a:bodyPr wrap="square" rtlCol="0">
                <a:spAutoFit/>
              </a:bodyPr>
              <a:lstStyle/>
              <a:p>
                <a14:m>
                  <m:oMath xmlns:m="http://schemas.openxmlformats.org/officeDocument/2006/math">
                    <m:sSub>
                      <m:sSubPr>
                        <m:ctrlPr>
                          <a:rPr lang="pt-BR" b="1" i="1" smtClean="0">
                            <a:latin typeface="Cambria Math"/>
                          </a:rPr>
                        </m:ctrlPr>
                      </m:sSubPr>
                      <m:e>
                        <m:r>
                          <a:rPr lang="es-ES_tradnl" b="1" i="1" smtClean="0">
                            <a:latin typeface="Cambria Math"/>
                          </a:rPr>
                          <m:t>𝑷</m:t>
                        </m:r>
                      </m:e>
                      <m:sub>
                        <m:r>
                          <a:rPr lang="es-ES_tradnl" b="1" i="1" smtClean="0">
                            <a:latin typeface="Cambria Math"/>
                          </a:rPr>
                          <m:t>𝒕</m:t>
                        </m:r>
                      </m:sub>
                    </m:sSub>
                    <m:r>
                      <a:rPr lang="es-ES_tradnl" b="1" i="1" smtClean="0">
                        <a:latin typeface="Cambria Math"/>
                      </a:rPr>
                      <m:t>=</m:t>
                    </m:r>
                    <m:f>
                      <m:fPr>
                        <m:ctrlPr>
                          <a:rPr lang="pt-BR" b="1" i="1">
                            <a:latin typeface="Cambria Math"/>
                          </a:rPr>
                        </m:ctrlPr>
                      </m:fPr>
                      <m:num>
                        <m:r>
                          <a:rPr lang="es-ES_tradnl" b="1" i="1">
                            <a:latin typeface="Cambria Math"/>
                          </a:rPr>
                          <m:t>𝑪𝑻</m:t>
                        </m:r>
                      </m:num>
                      <m:den>
                        <m:r>
                          <a:rPr lang="es-ES_tradnl" b="1" i="1">
                            <a:latin typeface="Cambria Math"/>
                          </a:rPr>
                          <m:t>𝑸</m:t>
                        </m:r>
                      </m:den>
                    </m:f>
                  </m:oMath>
                </a14:m>
                <a:r>
                  <a:rPr lang="es-ES" b="1" dirty="0"/>
                  <a:t> = </a:t>
                </a:r>
                <a:r>
                  <a:rPr lang="pt-BR" b="1" dirty="0"/>
                  <a:t> </a:t>
                </a:r>
                <a14:m>
                  <m:oMath xmlns:m="http://schemas.openxmlformats.org/officeDocument/2006/math">
                    <m:f>
                      <m:fPr>
                        <m:ctrlPr>
                          <a:rPr lang="pt-BR" b="1" i="1">
                            <a:latin typeface="Cambria Math"/>
                          </a:rPr>
                        </m:ctrlPr>
                      </m:fPr>
                      <m:num>
                        <m:r>
                          <a:rPr lang="es-ES_tradnl" b="1" i="1" smtClean="0">
                            <a:solidFill>
                              <a:srgbClr val="00B050"/>
                            </a:solidFill>
                            <a:latin typeface="Cambria Math"/>
                          </a:rPr>
                          <m:t>𝑪𝑭</m:t>
                        </m:r>
                      </m:num>
                      <m:den>
                        <m:r>
                          <a:rPr lang="es-ES_tradnl" b="1" i="1">
                            <a:latin typeface="Cambria Math"/>
                          </a:rPr>
                          <m:t>𝑸</m:t>
                        </m:r>
                      </m:den>
                    </m:f>
                    <m:r>
                      <a:rPr lang="es-ES_tradnl" b="1" i="1" smtClean="0">
                        <a:latin typeface="Cambria Math"/>
                      </a:rPr>
                      <m:t>+</m:t>
                    </m:r>
                    <m:r>
                      <a:rPr lang="es-ES_tradnl" b="1" i="1" smtClean="0">
                        <a:solidFill>
                          <a:schemeClr val="tx2">
                            <a:lumMod val="60000"/>
                            <a:lumOff val="40000"/>
                          </a:schemeClr>
                        </a:solidFill>
                        <a:latin typeface="Cambria Math"/>
                      </a:rPr>
                      <m:t>𝑪𝑽𝑼</m:t>
                    </m:r>
                  </m:oMath>
                </a14:m>
                <a:r>
                  <a:rPr lang="es-ES" b="1" dirty="0"/>
                  <a:t> </a:t>
                </a:r>
              </a:p>
            </p:txBody>
          </p:sp>
        </mc:Choice>
        <mc:Fallback xmlns="">
          <p:sp>
            <p:nvSpPr>
              <p:cNvPr id="36" name="35 CuadroTexto"/>
              <p:cNvSpPr txBox="1">
                <a:spLocks noRot="1" noChangeAspect="1" noMove="1" noResize="1" noEditPoints="1" noAdjustHandles="1" noChangeArrowheads="1" noChangeShapeType="1" noTextEdit="1"/>
              </p:cNvSpPr>
              <p:nvPr/>
            </p:nvSpPr>
            <p:spPr>
              <a:xfrm>
                <a:off x="4074276" y="4129043"/>
                <a:ext cx="2231203" cy="522644"/>
              </a:xfrm>
              <a:prstGeom prst="rect">
                <a:avLst/>
              </a:prstGeom>
              <a:blipFill rotWithShape="1">
                <a:blip r:embed="rId6"/>
                <a:stretch>
                  <a:fillRect b="-4651"/>
                </a:stretch>
              </a:blipFill>
            </p:spPr>
            <p:txBody>
              <a:bodyPr/>
              <a:lstStyle/>
              <a:p>
                <a:r>
                  <a:rPr lang="es-ES">
                    <a:noFill/>
                  </a:rPr>
                  <a:t> </a:t>
                </a:r>
              </a:p>
            </p:txBody>
          </p:sp>
        </mc:Fallback>
      </mc:AlternateContent>
      <p:sp>
        <p:nvSpPr>
          <p:cNvPr id="39" name="38 CuadroTexto"/>
          <p:cNvSpPr txBox="1"/>
          <p:nvPr/>
        </p:nvSpPr>
        <p:spPr>
          <a:xfrm>
            <a:off x="4536164" y="4790475"/>
            <a:ext cx="4428324" cy="584775"/>
          </a:xfrm>
          <a:prstGeom prst="rect">
            <a:avLst/>
          </a:prstGeom>
          <a:noFill/>
        </p:spPr>
        <p:txBody>
          <a:bodyPr wrap="square" rtlCol="0">
            <a:spAutoFit/>
          </a:bodyPr>
          <a:lstStyle/>
          <a:p>
            <a:r>
              <a:rPr lang="es-ES_tradnl" sz="1600" dirty="0"/>
              <a:t>Añadiendo al precio técnico el margen que queremos ganar</a:t>
            </a:r>
            <a:endParaRPr lang="es-ES" sz="1600" dirty="0"/>
          </a:p>
        </p:txBody>
      </p:sp>
      <mc:AlternateContent xmlns:mc="http://schemas.openxmlformats.org/markup-compatibility/2006" xmlns:a14="http://schemas.microsoft.com/office/drawing/2010/main">
        <mc:Choice Requires="a14">
          <p:sp>
            <p:nvSpPr>
              <p:cNvPr id="42" name="41 CuadroTexto"/>
              <p:cNvSpPr txBox="1"/>
              <p:nvPr/>
            </p:nvSpPr>
            <p:spPr>
              <a:xfrm>
                <a:off x="352763" y="5380073"/>
                <a:ext cx="3292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1" i="1" smtClean="0">
                              <a:latin typeface="Cambria Math"/>
                            </a:rPr>
                          </m:ctrlPr>
                        </m:sSubPr>
                        <m:e>
                          <m:r>
                            <a:rPr lang="es-ES_tradnl" b="1" i="1" smtClean="0">
                              <a:latin typeface="Cambria Math"/>
                            </a:rPr>
                            <m:t>𝑷𝑽</m:t>
                          </m:r>
                          <m:r>
                            <a:rPr lang="es-ES_tradnl" b="1" i="1" smtClean="0">
                              <a:latin typeface="Cambria Math"/>
                            </a:rPr>
                            <m:t>=</m:t>
                          </m:r>
                          <m:r>
                            <a:rPr lang="es-ES_tradnl" b="1" i="1" smtClean="0">
                              <a:latin typeface="Cambria Math"/>
                            </a:rPr>
                            <m:t>𝑷</m:t>
                          </m:r>
                        </m:e>
                        <m:sub>
                          <m:r>
                            <a:rPr lang="es-ES_tradnl" b="1" i="1" smtClean="0">
                              <a:latin typeface="Cambria Math"/>
                            </a:rPr>
                            <m:t>𝒕</m:t>
                          </m:r>
                          <m:r>
                            <a:rPr lang="es-ES_tradnl" b="1" i="1" smtClean="0">
                              <a:latin typeface="Cambria Math"/>
                            </a:rPr>
                            <m:t> </m:t>
                          </m:r>
                        </m:sub>
                      </m:sSub>
                      <m:r>
                        <a:rPr lang="es-ES_tradnl" b="1" i="1" smtClean="0">
                          <a:latin typeface="Cambria Math"/>
                        </a:rPr>
                        <m:t>𝒙</m:t>
                      </m:r>
                      <m:r>
                        <a:rPr lang="es-ES_tradnl" b="1" i="1" smtClean="0">
                          <a:latin typeface="Cambria Math"/>
                        </a:rPr>
                        <m:t> (</m:t>
                      </m:r>
                      <m:r>
                        <a:rPr lang="es-ES_tradnl" b="1" i="1" smtClean="0">
                          <a:latin typeface="Cambria Math"/>
                        </a:rPr>
                        <m:t>𝟏</m:t>
                      </m:r>
                      <m:r>
                        <a:rPr lang="es-ES_tradnl" b="1" i="1" smtClean="0">
                          <a:latin typeface="Cambria Math"/>
                        </a:rPr>
                        <m:t>+</m:t>
                      </m:r>
                      <m:r>
                        <a:rPr lang="es-ES_tradnl" b="1" i="1" smtClean="0">
                          <a:latin typeface="Cambria Math"/>
                        </a:rPr>
                        <m:t>𝒎𝒂𝒓𝒈𝒆𝒏</m:t>
                      </m:r>
                      <m:r>
                        <a:rPr lang="es-ES_tradnl" b="1" i="1" smtClean="0">
                          <a:latin typeface="Cambria Math"/>
                        </a:rPr>
                        <m:t>)</m:t>
                      </m:r>
                    </m:oMath>
                  </m:oMathPara>
                </a14:m>
                <a:endParaRPr lang="es-ES" b="1" dirty="0"/>
              </a:p>
            </p:txBody>
          </p:sp>
        </mc:Choice>
        <mc:Fallback xmlns="">
          <p:sp>
            <p:nvSpPr>
              <p:cNvPr id="42" name="41 CuadroTexto"/>
              <p:cNvSpPr txBox="1">
                <a:spLocks noRot="1" noChangeAspect="1" noMove="1" noResize="1" noEditPoints="1" noAdjustHandles="1" noChangeArrowheads="1" noChangeShapeType="1" noTextEdit="1"/>
              </p:cNvSpPr>
              <p:nvPr/>
            </p:nvSpPr>
            <p:spPr>
              <a:xfrm>
                <a:off x="352763" y="5380073"/>
                <a:ext cx="3292576" cy="369332"/>
              </a:xfrm>
              <a:prstGeom prst="rect">
                <a:avLst/>
              </a:prstGeom>
              <a:blipFill rotWithShape="1">
                <a:blip r:embed="rId7"/>
                <a:stretch>
                  <a:fillRect b="-13333"/>
                </a:stretch>
              </a:blipFill>
            </p:spPr>
            <p:txBody>
              <a:bodyPr/>
              <a:lstStyle/>
              <a:p>
                <a:r>
                  <a:rPr lang="es-ES">
                    <a:noFill/>
                  </a:rPr>
                  <a:t> </a:t>
                </a:r>
              </a:p>
            </p:txBody>
          </p:sp>
        </mc:Fallback>
      </mc:AlternateContent>
    </p:spTree>
    <p:extLst>
      <p:ext uri="{BB962C8B-B14F-4D97-AF65-F5344CB8AC3E}">
        <p14:creationId xmlns:p14="http://schemas.microsoft.com/office/powerpoint/2010/main" val="417942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4326" y="-3340"/>
            <a:ext cx="5937834" cy="696036"/>
          </a:xfrm>
        </p:spPr>
        <p:txBody>
          <a:bodyPr>
            <a:normAutofit fontScale="90000"/>
          </a:bodyPr>
          <a:lstStyle/>
          <a:p>
            <a:pPr algn="l"/>
            <a:r>
              <a:rPr lang="es-ES_tradnl" b="1" dirty="0"/>
              <a:t>CONTENIDOS</a:t>
            </a:r>
            <a:endParaRPr lang="es-ES" b="1" dirty="0"/>
          </a:p>
        </p:txBody>
      </p:sp>
      <p:sp>
        <p:nvSpPr>
          <p:cNvPr id="5" name="4 Rectángulo">
            <a:hlinkClick r:id="rId2" action="ppaction://hlinksldjump" tooltip="click punto 1"/>
          </p:cNvPr>
          <p:cNvSpPr/>
          <p:nvPr/>
        </p:nvSpPr>
        <p:spPr>
          <a:xfrm>
            <a:off x="681173" y="1808472"/>
            <a:ext cx="6927676" cy="523220"/>
          </a:xfrm>
          <a:prstGeom prst="rect">
            <a:avLst/>
          </a:prstGeom>
        </p:spPr>
        <p:txBody>
          <a:bodyPr wrap="square">
            <a:spAutoFit/>
          </a:bodyPr>
          <a:lstStyle/>
          <a:p>
            <a:pPr marL="514350" lvl="0" indent="-514350">
              <a:spcBef>
                <a:spcPct val="20000"/>
              </a:spcBef>
              <a:buFont typeface="Arial" pitchFamily="34" charset="0"/>
              <a:buAutoNum type="arabicPeriod"/>
            </a:pPr>
            <a:r>
              <a:rPr lang="es-ES_tradnl" sz="2800" b="1" dirty="0">
                <a:solidFill>
                  <a:prstClr val="black"/>
                </a:solidFill>
              </a:rPr>
              <a:t>El plan de producción</a:t>
            </a:r>
          </a:p>
        </p:txBody>
      </p:sp>
      <p:sp>
        <p:nvSpPr>
          <p:cNvPr id="6" name="5 Rectángulo">
            <a:hlinkClick r:id="rId3" action="ppaction://hlinksldjump"/>
          </p:cNvPr>
          <p:cNvSpPr/>
          <p:nvPr/>
        </p:nvSpPr>
        <p:spPr>
          <a:xfrm>
            <a:off x="716275" y="3110701"/>
            <a:ext cx="7744157" cy="523220"/>
          </a:xfrm>
          <a:prstGeom prst="rect">
            <a:avLst/>
          </a:prstGeom>
        </p:spPr>
        <p:txBody>
          <a:bodyPr wrap="square">
            <a:spAutoFit/>
          </a:bodyPr>
          <a:lstStyle/>
          <a:p>
            <a:pPr lvl="0">
              <a:spcBef>
                <a:spcPct val="20000"/>
              </a:spcBef>
            </a:pPr>
            <a:r>
              <a:rPr lang="es-ES_tradnl" sz="2800" b="1" dirty="0">
                <a:solidFill>
                  <a:prstClr val="black"/>
                </a:solidFill>
              </a:rPr>
              <a:t>3.  Análisis de costes</a:t>
            </a:r>
          </a:p>
        </p:txBody>
      </p:sp>
      <p:sp>
        <p:nvSpPr>
          <p:cNvPr id="10" name="9 Rectángulo">
            <a:hlinkClick r:id="rId4" action="ppaction://hlinksldjump"/>
          </p:cNvPr>
          <p:cNvSpPr/>
          <p:nvPr/>
        </p:nvSpPr>
        <p:spPr>
          <a:xfrm>
            <a:off x="716276" y="2462629"/>
            <a:ext cx="6927676" cy="523220"/>
          </a:xfrm>
          <a:prstGeom prst="rect">
            <a:avLst/>
          </a:prstGeom>
        </p:spPr>
        <p:txBody>
          <a:bodyPr wrap="square">
            <a:spAutoFit/>
          </a:bodyPr>
          <a:lstStyle/>
          <a:p>
            <a:pPr lvl="0">
              <a:spcBef>
                <a:spcPct val="20000"/>
              </a:spcBef>
            </a:pPr>
            <a:r>
              <a:rPr lang="es-ES_tradnl" sz="2800" b="1" dirty="0">
                <a:solidFill>
                  <a:prstClr val="black"/>
                </a:solidFill>
              </a:rPr>
              <a:t>2.  El aprovisionamiento</a:t>
            </a:r>
          </a:p>
        </p:txBody>
      </p:sp>
      <p:pic>
        <p:nvPicPr>
          <p:cNvPr id="15" name="14 Imagen"/>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rot="2666529">
            <a:off x="440201" y="2130022"/>
            <a:ext cx="351794" cy="442037"/>
          </a:xfrm>
          <a:prstGeom prst="rect">
            <a:avLst/>
          </a:prstGeom>
        </p:spPr>
      </p:pic>
    </p:spTree>
    <p:extLst>
      <p:ext uri="{BB962C8B-B14F-4D97-AF65-F5344CB8AC3E}">
        <p14:creationId xmlns:p14="http://schemas.microsoft.com/office/powerpoint/2010/main" val="78934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6BD1AC-2EBF-44D1-B0D1-F59DCD73211D}"/>
              </a:ext>
            </a:extLst>
          </p:cNvPr>
          <p:cNvSpPr>
            <a:spLocks noGrp="1"/>
          </p:cNvSpPr>
          <p:nvPr>
            <p:ph type="ctrTitle"/>
          </p:nvPr>
        </p:nvSpPr>
        <p:spPr>
          <a:xfrm>
            <a:off x="685800" y="1052736"/>
            <a:ext cx="7772400" cy="1470025"/>
          </a:xfrm>
        </p:spPr>
        <p:txBody>
          <a:bodyPr/>
          <a:lstStyle/>
          <a:p>
            <a:r>
              <a:rPr lang="es-ES" dirty="0">
                <a:solidFill>
                  <a:srgbClr val="92D050"/>
                </a:solidFill>
              </a:rPr>
              <a:t>RECUERDA</a:t>
            </a:r>
          </a:p>
        </p:txBody>
      </p:sp>
      <p:sp>
        <p:nvSpPr>
          <p:cNvPr id="3" name="Subtítulo 2">
            <a:extLst>
              <a:ext uri="{FF2B5EF4-FFF2-40B4-BE49-F238E27FC236}">
                <a16:creationId xmlns:a16="http://schemas.microsoft.com/office/drawing/2014/main" xmlns="" id="{8079A394-C202-402E-A66F-0D05BA4A87D2}"/>
              </a:ext>
            </a:extLst>
          </p:cNvPr>
          <p:cNvSpPr>
            <a:spLocks noGrp="1"/>
          </p:cNvSpPr>
          <p:nvPr>
            <p:ph type="subTitle" idx="1"/>
          </p:nvPr>
        </p:nvSpPr>
        <p:spPr>
          <a:xfrm>
            <a:off x="1371600" y="2348880"/>
            <a:ext cx="6400800" cy="2592288"/>
          </a:xfrm>
        </p:spPr>
        <p:txBody>
          <a:bodyPr/>
          <a:lstStyle/>
          <a:p>
            <a:r>
              <a:rPr lang="es-ES" dirty="0">
                <a:solidFill>
                  <a:schemeClr val="tx2">
                    <a:lumMod val="60000"/>
                    <a:lumOff val="40000"/>
                  </a:schemeClr>
                </a:solidFill>
              </a:rPr>
              <a:t>PUEDES ACCEDER </a:t>
            </a:r>
          </a:p>
          <a:p>
            <a:r>
              <a:rPr lang="es-ES" dirty="0">
                <a:solidFill>
                  <a:schemeClr val="tx2">
                    <a:lumMod val="60000"/>
                    <a:lumOff val="40000"/>
                  </a:schemeClr>
                </a:solidFill>
              </a:rPr>
              <a:t>A VÍDEOS Y ENLACES</a:t>
            </a:r>
          </a:p>
          <a:p>
            <a:r>
              <a:rPr lang="es-ES" dirty="0">
                <a:solidFill>
                  <a:schemeClr val="tx2">
                    <a:lumMod val="60000"/>
                    <a:lumOff val="40000"/>
                  </a:schemeClr>
                </a:solidFill>
              </a:rPr>
              <a:t>EN EL AULA DIGITAL </a:t>
            </a:r>
            <a:r>
              <a:rPr lang="es-ES">
                <a:solidFill>
                  <a:schemeClr val="tx2">
                    <a:lumMod val="60000"/>
                    <a:lumOff val="40000"/>
                  </a:schemeClr>
                </a:solidFill>
              </a:rPr>
              <a:t>DE EIE</a:t>
            </a:r>
            <a:endParaRPr lang="es-ES" dirty="0">
              <a:solidFill>
                <a:schemeClr val="tx2">
                  <a:lumMod val="60000"/>
                  <a:lumOff val="40000"/>
                </a:schemeClr>
              </a:solidFill>
            </a:endParaRPr>
          </a:p>
          <a:p>
            <a:r>
              <a:rPr lang="es-ES" dirty="0">
                <a:solidFill>
                  <a:schemeClr val="tx2">
                    <a:lumMod val="60000"/>
                    <a:lumOff val="40000"/>
                  </a:schemeClr>
                </a:solidFill>
                <a:hlinkClick r:id="rId2"/>
              </a:rPr>
              <a:t>AQUÍ</a:t>
            </a:r>
            <a:endParaRPr lang="es-ES" dirty="0">
              <a:solidFill>
                <a:schemeClr val="tx2">
                  <a:lumMod val="60000"/>
                  <a:lumOff val="40000"/>
                </a:schemeClr>
              </a:solidFill>
            </a:endParaRPr>
          </a:p>
        </p:txBody>
      </p:sp>
    </p:spTree>
    <p:extLst>
      <p:ext uri="{BB962C8B-B14F-4D97-AF65-F5344CB8AC3E}">
        <p14:creationId xmlns:p14="http://schemas.microsoft.com/office/powerpoint/2010/main" val="241955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6" name="15 Imagen"/>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7" name="6 Flecha derecha"/>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20" name="1 Título"/>
          <p:cNvSpPr txBox="1">
            <a:spLocks/>
          </p:cNvSpPr>
          <p:nvPr/>
        </p:nvSpPr>
        <p:spPr>
          <a:xfrm>
            <a:off x="173589" y="1683"/>
            <a:ext cx="8229600" cy="69101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s-ES_tradnl" b="1" dirty="0"/>
              <a:t>El plan de producción</a:t>
            </a:r>
          </a:p>
        </p:txBody>
      </p:sp>
      <p:sp>
        <p:nvSpPr>
          <p:cNvPr id="31" name="30 Rectángulo"/>
          <p:cNvSpPr/>
          <p:nvPr/>
        </p:nvSpPr>
        <p:spPr>
          <a:xfrm>
            <a:off x="252522" y="836712"/>
            <a:ext cx="8640589" cy="1200329"/>
          </a:xfrm>
          <a:prstGeom prst="rect">
            <a:avLst/>
          </a:prstGeom>
        </p:spPr>
        <p:txBody>
          <a:bodyPr wrap="square">
            <a:spAutoFit/>
          </a:bodyPr>
          <a:lstStyle/>
          <a:p>
            <a:pPr lvl="0"/>
            <a:r>
              <a:rPr lang="es-ES_tradnl" dirty="0">
                <a:solidFill>
                  <a:prstClr val="black"/>
                </a:solidFill>
              </a:rPr>
              <a:t>Toda empresa debe realizarlo bien porque fabrica un producto o ofrece un servicio</a:t>
            </a:r>
          </a:p>
          <a:p>
            <a:pPr marL="285750" lvl="0" indent="-285750">
              <a:buFont typeface="Wingdings"/>
              <a:buChar char="à"/>
            </a:pPr>
            <a:r>
              <a:rPr lang="es-ES_tradnl" dirty="0">
                <a:solidFill>
                  <a:prstClr val="black"/>
                </a:solidFill>
              </a:rPr>
              <a:t>Permite reflexionar sobre lo que ofrecemos y cómo lo ofrecemos</a:t>
            </a:r>
          </a:p>
          <a:p>
            <a:pPr marL="285750" lvl="0" indent="-285750">
              <a:buFont typeface="Wingdings"/>
              <a:buChar char="à"/>
            </a:pPr>
            <a:r>
              <a:rPr lang="es-ES_tradnl" dirty="0">
                <a:solidFill>
                  <a:prstClr val="black"/>
                </a:solidFill>
              </a:rPr>
              <a:t>Punto de partida para analizar costes, elaborar plan de inversiones y gastos iniciales, balance contable, cuenta de resultados y previsión de tesorería.</a:t>
            </a:r>
          </a:p>
        </p:txBody>
      </p:sp>
      <p:sp>
        <p:nvSpPr>
          <p:cNvPr id="34" name="33 Rectángulo"/>
          <p:cNvSpPr/>
          <p:nvPr/>
        </p:nvSpPr>
        <p:spPr>
          <a:xfrm>
            <a:off x="3526575" y="2285345"/>
            <a:ext cx="3262135" cy="338554"/>
          </a:xfrm>
          <a:prstGeom prst="rect">
            <a:avLst/>
          </a:prstGeom>
          <a:ln>
            <a:solidFill>
              <a:srgbClr val="92D050"/>
            </a:solidFill>
          </a:ln>
        </p:spPr>
        <p:txBody>
          <a:bodyPr wrap="square">
            <a:spAutoFit/>
          </a:bodyPr>
          <a:lstStyle/>
          <a:p>
            <a:r>
              <a:rPr lang="es-ES_tradnl" sz="1600" dirty="0">
                <a:solidFill>
                  <a:prstClr val="black"/>
                </a:solidFill>
                <a:sym typeface="Wingdings" pitchFamily="2" charset="2"/>
              </a:rPr>
              <a:t>¿Cuántas unidades necesito fabricar?</a:t>
            </a:r>
            <a:endParaRPr lang="es-ES" sz="1600" dirty="0"/>
          </a:p>
        </p:txBody>
      </p:sp>
      <p:sp>
        <p:nvSpPr>
          <p:cNvPr id="38" name="37 Flecha derecha"/>
          <p:cNvSpPr/>
          <p:nvPr/>
        </p:nvSpPr>
        <p:spPr>
          <a:xfrm rot="19439279">
            <a:off x="2967699" y="2588494"/>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41" name="40 CuadroTexto"/>
          <p:cNvSpPr txBox="1"/>
          <p:nvPr/>
        </p:nvSpPr>
        <p:spPr>
          <a:xfrm>
            <a:off x="150314" y="2948327"/>
            <a:ext cx="2695305" cy="646331"/>
          </a:xfrm>
          <a:prstGeom prst="rect">
            <a:avLst/>
          </a:prstGeom>
          <a:solidFill>
            <a:srgbClr val="92D050"/>
          </a:solidFill>
          <a:ln>
            <a:solidFill>
              <a:srgbClr val="00B050"/>
            </a:solidFill>
          </a:ln>
          <a:effectLst>
            <a:outerShdw blurRad="76200" dir="13500000" sy="23000" kx="1200000" algn="br" rotWithShape="0">
              <a:prstClr val="black">
                <a:alpha val="20000"/>
              </a:prstClr>
            </a:outerShdw>
          </a:effectLst>
        </p:spPr>
        <p:txBody>
          <a:bodyPr wrap="square" rtlCol="0">
            <a:spAutoFit/>
          </a:bodyPr>
          <a:lstStyle>
            <a:defPPr>
              <a:defRPr lang="es-ES"/>
            </a:defPPr>
            <a:lvl1pPr>
              <a:defRPr b="1">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s-ES_tradnl" dirty="0"/>
              <a:t>Plan de producción</a:t>
            </a:r>
          </a:p>
          <a:p>
            <a:pPr algn="ctr"/>
            <a:r>
              <a:rPr lang="es-ES_tradnl" b="0" dirty="0"/>
              <a:t>(fabricación de un bien)</a:t>
            </a:r>
            <a:endParaRPr lang="es-ES" b="0" dirty="0"/>
          </a:p>
        </p:txBody>
      </p:sp>
      <p:sp>
        <p:nvSpPr>
          <p:cNvPr id="27" name="26 Rectángulo"/>
          <p:cNvSpPr/>
          <p:nvPr/>
        </p:nvSpPr>
        <p:spPr>
          <a:xfrm>
            <a:off x="3620762" y="2733211"/>
            <a:ext cx="2919968" cy="338554"/>
          </a:xfrm>
          <a:prstGeom prst="rect">
            <a:avLst/>
          </a:prstGeom>
          <a:ln>
            <a:solidFill>
              <a:srgbClr val="92D050"/>
            </a:solidFill>
          </a:ln>
        </p:spPr>
        <p:txBody>
          <a:bodyPr wrap="square">
            <a:spAutoFit/>
          </a:bodyPr>
          <a:lstStyle/>
          <a:p>
            <a:r>
              <a:rPr lang="es-ES_tradnl" sz="1600" dirty="0">
                <a:solidFill>
                  <a:prstClr val="black"/>
                </a:solidFill>
                <a:sym typeface="Wingdings" pitchFamily="2" charset="2"/>
              </a:rPr>
              <a:t>¿Qué materias primas necesito?</a:t>
            </a:r>
            <a:endParaRPr lang="es-ES" sz="1600" dirty="0"/>
          </a:p>
        </p:txBody>
      </p:sp>
      <p:sp>
        <p:nvSpPr>
          <p:cNvPr id="24" name="23 Flecha derecha"/>
          <p:cNvSpPr/>
          <p:nvPr/>
        </p:nvSpPr>
        <p:spPr>
          <a:xfrm rot="20393918">
            <a:off x="3035008" y="2922711"/>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25" name="24 Rectángulo"/>
          <p:cNvSpPr/>
          <p:nvPr/>
        </p:nvSpPr>
        <p:spPr>
          <a:xfrm>
            <a:off x="3620762" y="3193521"/>
            <a:ext cx="5055694" cy="338554"/>
          </a:xfrm>
          <a:prstGeom prst="rect">
            <a:avLst/>
          </a:prstGeom>
          <a:ln>
            <a:solidFill>
              <a:srgbClr val="92D050"/>
            </a:solidFill>
          </a:ln>
        </p:spPr>
        <p:txBody>
          <a:bodyPr wrap="square">
            <a:spAutoFit/>
          </a:bodyPr>
          <a:lstStyle/>
          <a:p>
            <a:r>
              <a:rPr lang="es-ES_tradnl" sz="1600" dirty="0">
                <a:solidFill>
                  <a:prstClr val="black"/>
                </a:solidFill>
                <a:sym typeface="Wingdings" pitchFamily="2" charset="2"/>
              </a:rPr>
              <a:t>¿Qué tareas conlleva el proceso?¿Cómo se van a realizar?</a:t>
            </a:r>
            <a:endParaRPr lang="es-ES" sz="1600" dirty="0"/>
          </a:p>
        </p:txBody>
      </p:sp>
      <p:sp>
        <p:nvSpPr>
          <p:cNvPr id="28" name="27 Flecha derecha"/>
          <p:cNvSpPr/>
          <p:nvPr/>
        </p:nvSpPr>
        <p:spPr>
          <a:xfrm>
            <a:off x="3030614" y="3250375"/>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29" name="28 Rectángulo"/>
          <p:cNvSpPr/>
          <p:nvPr/>
        </p:nvSpPr>
        <p:spPr>
          <a:xfrm>
            <a:off x="3629452" y="3594658"/>
            <a:ext cx="2238692" cy="338554"/>
          </a:xfrm>
          <a:prstGeom prst="rect">
            <a:avLst/>
          </a:prstGeom>
          <a:ln>
            <a:solidFill>
              <a:srgbClr val="92D050"/>
            </a:solidFill>
          </a:ln>
        </p:spPr>
        <p:txBody>
          <a:bodyPr wrap="square">
            <a:spAutoFit/>
          </a:bodyPr>
          <a:lstStyle/>
          <a:p>
            <a:r>
              <a:rPr lang="es-ES_tradnl" sz="1600" dirty="0">
                <a:solidFill>
                  <a:prstClr val="black"/>
                </a:solidFill>
                <a:sym typeface="Wingdings" pitchFamily="2" charset="2"/>
              </a:rPr>
              <a:t>¿Quién las va a realizar?</a:t>
            </a:r>
            <a:endParaRPr lang="es-ES" sz="1600" dirty="0"/>
          </a:p>
        </p:txBody>
      </p:sp>
      <p:sp>
        <p:nvSpPr>
          <p:cNvPr id="32" name="31 Flecha derecha"/>
          <p:cNvSpPr/>
          <p:nvPr/>
        </p:nvSpPr>
        <p:spPr>
          <a:xfrm rot="2921940">
            <a:off x="2848283" y="3845790"/>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33" name="32 Rectángulo"/>
          <p:cNvSpPr/>
          <p:nvPr/>
        </p:nvSpPr>
        <p:spPr>
          <a:xfrm>
            <a:off x="3388886" y="4002829"/>
            <a:ext cx="2479258" cy="338554"/>
          </a:xfrm>
          <a:prstGeom prst="rect">
            <a:avLst/>
          </a:prstGeom>
          <a:ln>
            <a:solidFill>
              <a:srgbClr val="92D050"/>
            </a:solidFill>
          </a:ln>
        </p:spPr>
        <p:txBody>
          <a:bodyPr wrap="square">
            <a:spAutoFit/>
          </a:bodyPr>
          <a:lstStyle/>
          <a:p>
            <a:r>
              <a:rPr lang="es-ES_tradnl" sz="1600" dirty="0">
                <a:solidFill>
                  <a:prstClr val="black"/>
                </a:solidFill>
                <a:sym typeface="Wingdings" pitchFamily="2" charset="2"/>
              </a:rPr>
              <a:t>¿Cuándo se van a realizar?</a:t>
            </a:r>
            <a:endParaRPr lang="es-ES" sz="1600" dirty="0"/>
          </a:p>
        </p:txBody>
      </p:sp>
      <p:sp>
        <p:nvSpPr>
          <p:cNvPr id="35" name="34 Flecha derecha"/>
          <p:cNvSpPr/>
          <p:nvPr/>
        </p:nvSpPr>
        <p:spPr>
          <a:xfrm rot="1233365">
            <a:off x="3030614" y="3594658"/>
            <a:ext cx="461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36" name="35 Rectángulo"/>
          <p:cNvSpPr/>
          <p:nvPr/>
        </p:nvSpPr>
        <p:spPr>
          <a:xfrm>
            <a:off x="3666889" y="4494210"/>
            <a:ext cx="4167649" cy="338554"/>
          </a:xfrm>
          <a:prstGeom prst="rect">
            <a:avLst/>
          </a:prstGeom>
          <a:ln>
            <a:solidFill>
              <a:schemeClr val="tx2"/>
            </a:solidFill>
          </a:ln>
        </p:spPr>
        <p:txBody>
          <a:bodyPr wrap="square">
            <a:spAutoFit/>
          </a:bodyPr>
          <a:lstStyle/>
          <a:p>
            <a:r>
              <a:rPr lang="es-ES_tradnl" sz="1600" dirty="0">
                <a:solidFill>
                  <a:prstClr val="black"/>
                </a:solidFill>
                <a:sym typeface="Wingdings" pitchFamily="2" charset="2"/>
              </a:rPr>
              <a:t>¿Cuántos clientes entran al día, semana o mes?</a:t>
            </a:r>
            <a:endParaRPr lang="es-ES" sz="1600" dirty="0"/>
          </a:p>
        </p:txBody>
      </p:sp>
      <p:sp>
        <p:nvSpPr>
          <p:cNvPr id="40" name="39 Flecha derecha"/>
          <p:cNvSpPr/>
          <p:nvPr/>
        </p:nvSpPr>
        <p:spPr>
          <a:xfrm rot="20699893">
            <a:off x="3014999" y="4695095"/>
            <a:ext cx="495961" cy="185961"/>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50" name="49 CuadroTexto"/>
          <p:cNvSpPr txBox="1"/>
          <p:nvPr/>
        </p:nvSpPr>
        <p:spPr>
          <a:xfrm>
            <a:off x="196442" y="4877883"/>
            <a:ext cx="2695305" cy="646331"/>
          </a:xfrm>
          <a:prstGeom prst="rect">
            <a:avLst/>
          </a:prstGeom>
          <a:solidFill>
            <a:schemeClr val="tx2">
              <a:lumMod val="60000"/>
              <a:lumOff val="40000"/>
            </a:schemeClr>
          </a:solidFill>
          <a:ln>
            <a:solidFill>
              <a:schemeClr val="tx2"/>
            </a:solidFill>
          </a:ln>
          <a:effectLst>
            <a:outerShdw blurRad="76200" dir="13500000" sy="23000" kx="1200000" algn="br" rotWithShape="0">
              <a:prstClr val="black">
                <a:alpha val="20000"/>
              </a:prstClr>
            </a:outerShdw>
          </a:effectLst>
        </p:spPr>
        <p:txBody>
          <a:bodyPr wrap="square" rtlCol="0">
            <a:spAutoFit/>
          </a:bodyPr>
          <a:lstStyle>
            <a:defPPr>
              <a:defRPr lang="es-ES"/>
            </a:defPPr>
            <a:lvl1pPr>
              <a:defRPr b="1">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s-ES_tradnl" dirty="0"/>
              <a:t>Plan de producción</a:t>
            </a:r>
          </a:p>
          <a:p>
            <a:pPr algn="ctr"/>
            <a:r>
              <a:rPr lang="es-ES_tradnl" b="0" dirty="0"/>
              <a:t>(prestación de servicios)</a:t>
            </a:r>
            <a:endParaRPr lang="es-ES" b="0" dirty="0"/>
          </a:p>
        </p:txBody>
      </p:sp>
      <p:sp>
        <p:nvSpPr>
          <p:cNvPr id="51" name="50 Rectángulo"/>
          <p:cNvSpPr/>
          <p:nvPr/>
        </p:nvSpPr>
        <p:spPr>
          <a:xfrm>
            <a:off x="3666889" y="4942076"/>
            <a:ext cx="4577520" cy="584775"/>
          </a:xfrm>
          <a:prstGeom prst="rect">
            <a:avLst/>
          </a:prstGeom>
          <a:ln>
            <a:solidFill>
              <a:schemeClr val="tx2"/>
            </a:solidFill>
          </a:ln>
        </p:spPr>
        <p:txBody>
          <a:bodyPr wrap="square">
            <a:spAutoFit/>
          </a:bodyPr>
          <a:lstStyle/>
          <a:p>
            <a:r>
              <a:rPr lang="es-ES_tradnl" sz="1600" dirty="0">
                <a:solidFill>
                  <a:prstClr val="black"/>
                </a:solidFill>
                <a:sym typeface="Wingdings" pitchFamily="2" charset="2"/>
              </a:rPr>
              <a:t>¿Qué tareas hay que realizar, cómo se van a realizar? ¿Quienes la realizan?</a:t>
            </a:r>
            <a:endParaRPr lang="es-ES" sz="1600" dirty="0"/>
          </a:p>
        </p:txBody>
      </p:sp>
      <p:sp>
        <p:nvSpPr>
          <p:cNvPr id="52" name="51 Flecha derecha"/>
          <p:cNvSpPr/>
          <p:nvPr/>
        </p:nvSpPr>
        <p:spPr>
          <a:xfrm>
            <a:off x="3014998" y="5131576"/>
            <a:ext cx="495961" cy="185961"/>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53" name="52 Rectángulo"/>
          <p:cNvSpPr/>
          <p:nvPr/>
        </p:nvSpPr>
        <p:spPr>
          <a:xfrm>
            <a:off x="3646808" y="5645201"/>
            <a:ext cx="5055694" cy="338554"/>
          </a:xfrm>
          <a:prstGeom prst="rect">
            <a:avLst/>
          </a:prstGeom>
          <a:ln>
            <a:solidFill>
              <a:schemeClr val="tx2"/>
            </a:solidFill>
          </a:ln>
        </p:spPr>
        <p:txBody>
          <a:bodyPr wrap="square">
            <a:spAutoFit/>
          </a:bodyPr>
          <a:lstStyle/>
          <a:p>
            <a:r>
              <a:rPr lang="es-ES_tradnl" sz="1600" dirty="0">
                <a:solidFill>
                  <a:prstClr val="black"/>
                </a:solidFill>
                <a:sym typeface="Wingdings" pitchFamily="2" charset="2"/>
              </a:rPr>
              <a:t>¿Qué medios materiales serán necesarios?</a:t>
            </a:r>
            <a:endParaRPr lang="es-ES" sz="1600" dirty="0"/>
          </a:p>
        </p:txBody>
      </p:sp>
      <p:sp>
        <p:nvSpPr>
          <p:cNvPr id="54" name="53 Flecha derecha"/>
          <p:cNvSpPr/>
          <p:nvPr/>
        </p:nvSpPr>
        <p:spPr>
          <a:xfrm rot="1125245">
            <a:off x="2986143" y="5459240"/>
            <a:ext cx="495961" cy="185961"/>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Tree>
    <p:extLst>
      <p:ext uri="{BB962C8B-B14F-4D97-AF65-F5344CB8AC3E}">
        <p14:creationId xmlns:p14="http://schemas.microsoft.com/office/powerpoint/2010/main" val="12636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5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2" name="1 Flecha izquierda">
            <a:hlinkClick r:id="rId3" action="ppaction://hlinksldjump"/>
          </p:cNvPr>
          <p:cNvSpPr/>
          <p:nvPr/>
        </p:nvSpPr>
        <p:spPr>
          <a:xfrm>
            <a:off x="71389" y="6237312"/>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28" name="1 Título"/>
          <p:cNvSpPr txBox="1">
            <a:spLocks/>
          </p:cNvSpPr>
          <p:nvPr/>
        </p:nvSpPr>
        <p:spPr>
          <a:xfrm>
            <a:off x="173589" y="1683"/>
            <a:ext cx="8229600" cy="69101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 El aprovisionamiento</a:t>
            </a:r>
          </a:p>
        </p:txBody>
      </p:sp>
      <p:pic>
        <p:nvPicPr>
          <p:cNvPr id="29" name="28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34" name="33 Flecha derecha">
            <a:hlinkClick r:id="rId5" action="ppaction://hlinksldjump"/>
          </p:cNvPr>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graphicFrame>
        <p:nvGraphicFramePr>
          <p:cNvPr id="5" name="4 Diagrama"/>
          <p:cNvGraphicFramePr/>
          <p:nvPr>
            <p:extLst>
              <p:ext uri="{D42A27DB-BD31-4B8C-83A1-F6EECF244321}">
                <p14:modId xmlns:p14="http://schemas.microsoft.com/office/powerpoint/2010/main" val="3670934326"/>
              </p:ext>
            </p:extLst>
          </p:nvPr>
        </p:nvGraphicFramePr>
        <p:xfrm>
          <a:off x="467544" y="1412776"/>
          <a:ext cx="8496943"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0" name="29 Imagen"/>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rot="2666529">
            <a:off x="599784" y="3560949"/>
            <a:ext cx="351794" cy="442037"/>
          </a:xfrm>
          <a:prstGeom prst="rect">
            <a:avLst/>
          </a:prstGeom>
        </p:spPr>
      </p:pic>
    </p:spTree>
    <p:extLst>
      <p:ext uri="{BB962C8B-B14F-4D97-AF65-F5344CB8AC3E}">
        <p14:creationId xmlns:p14="http://schemas.microsoft.com/office/powerpoint/2010/main" val="252902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 El aprovisionamiento</a:t>
            </a:r>
          </a:p>
        </p:txBody>
      </p:sp>
      <p:sp>
        <p:nvSpPr>
          <p:cNvPr id="49" name="48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50" name="49 Flecha derecha">
            <a:hlinkClick r:id="rId3" action="ppaction://hlinksldjump"/>
          </p:cNvPr>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9" name="8 Rectángulo redondeado"/>
          <p:cNvSpPr/>
          <p:nvPr/>
        </p:nvSpPr>
        <p:spPr>
          <a:xfrm>
            <a:off x="142162" y="1149261"/>
            <a:ext cx="2773342" cy="53634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dirty="0">
                <a:effectLst>
                  <a:outerShdw blurRad="38100" dist="38100" dir="2700000" algn="tl">
                    <a:srgbClr val="000000">
                      <a:alpha val="43137"/>
                    </a:srgbClr>
                  </a:outerShdw>
                </a:effectLst>
              </a:rPr>
              <a:t>Selección de Proveedores</a:t>
            </a:r>
            <a:endParaRPr lang="es-ES" sz="1600" b="1" dirty="0">
              <a:effectLst>
                <a:outerShdw blurRad="38100" dist="38100" dir="2700000" algn="tl">
                  <a:srgbClr val="000000">
                    <a:alpha val="43137"/>
                  </a:srgbClr>
                </a:outerShdw>
              </a:effectLst>
            </a:endParaRPr>
          </a:p>
        </p:txBody>
      </p:sp>
      <p:sp>
        <p:nvSpPr>
          <p:cNvPr id="10" name="9 Rectángulo redondeado"/>
          <p:cNvSpPr/>
          <p:nvPr/>
        </p:nvSpPr>
        <p:spPr>
          <a:xfrm>
            <a:off x="1763688" y="2795722"/>
            <a:ext cx="3997281" cy="536009"/>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dirty="0">
                <a:effectLst>
                  <a:outerShdw blurRad="38100" dist="38100" dir="2700000" algn="tl">
                    <a:srgbClr val="000000">
                      <a:alpha val="43137"/>
                    </a:srgbClr>
                  </a:outerShdw>
                </a:effectLst>
              </a:rPr>
              <a:t>Estrategia de negociación con Proveedores</a:t>
            </a:r>
            <a:endParaRPr lang="es-ES" sz="1600" b="1" dirty="0">
              <a:effectLst>
                <a:outerShdw blurRad="38100" dist="38100" dir="2700000" algn="tl">
                  <a:srgbClr val="000000">
                    <a:alpha val="43137"/>
                  </a:srgbClr>
                </a:outerShdw>
              </a:effectLst>
            </a:endParaRPr>
          </a:p>
        </p:txBody>
      </p:sp>
      <p:sp>
        <p:nvSpPr>
          <p:cNvPr id="12" name="11 Flecha derecha"/>
          <p:cNvSpPr/>
          <p:nvPr/>
        </p:nvSpPr>
        <p:spPr>
          <a:xfrm>
            <a:off x="3067067" y="1321537"/>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12 CuadroTexto"/>
          <p:cNvSpPr txBox="1"/>
          <p:nvPr/>
        </p:nvSpPr>
        <p:spPr>
          <a:xfrm>
            <a:off x="3625396" y="1255343"/>
            <a:ext cx="1398493" cy="338554"/>
          </a:xfrm>
          <a:prstGeom prst="rect">
            <a:avLst/>
          </a:prstGeom>
          <a:noFill/>
        </p:spPr>
        <p:txBody>
          <a:bodyPr wrap="square" rtlCol="0">
            <a:spAutoFit/>
          </a:bodyPr>
          <a:lstStyle/>
          <a:p>
            <a:r>
              <a:rPr lang="es-ES" sz="1600" dirty="0"/>
              <a:t>¿Qué valorar?</a:t>
            </a:r>
          </a:p>
        </p:txBody>
      </p:sp>
      <p:sp>
        <p:nvSpPr>
          <p:cNvPr id="15" name="14 CuadroTexto"/>
          <p:cNvSpPr txBox="1"/>
          <p:nvPr/>
        </p:nvSpPr>
        <p:spPr>
          <a:xfrm>
            <a:off x="498688" y="4167846"/>
            <a:ext cx="3865008" cy="1569660"/>
          </a:xfrm>
          <a:prstGeom prst="rect">
            <a:avLst/>
          </a:prstGeom>
          <a:noFill/>
        </p:spPr>
        <p:txBody>
          <a:bodyPr wrap="square" rtlCol="0">
            <a:spAutoFit/>
          </a:bodyPr>
          <a:lstStyle/>
          <a:p>
            <a:pPr marL="285750" indent="-285750">
              <a:buFont typeface="Arial" charset="0"/>
              <a:buChar char="•"/>
            </a:pPr>
            <a:r>
              <a:rPr lang="es-ES_tradnl" sz="1600" dirty="0"/>
              <a:t>Adversarios (yo gano tu pierdes)</a:t>
            </a:r>
          </a:p>
          <a:p>
            <a:pPr marL="285750" indent="-285750">
              <a:buFont typeface="Arial" charset="0"/>
              <a:buChar char="•"/>
            </a:pPr>
            <a:r>
              <a:rPr lang="es-ES_tradnl" sz="1600" dirty="0"/>
              <a:t>Cambios constantes de proveedores</a:t>
            </a:r>
          </a:p>
          <a:p>
            <a:pPr marL="285750" indent="-285750">
              <a:buFont typeface="Arial" charset="0"/>
              <a:buChar char="•"/>
            </a:pPr>
            <a:r>
              <a:rPr lang="es-ES_tradnl" sz="1600" dirty="0"/>
              <a:t>Proveedores en constante pugna</a:t>
            </a:r>
          </a:p>
          <a:p>
            <a:pPr marL="285750" indent="-285750">
              <a:buFont typeface="Arial" charset="0"/>
              <a:buChar char="•"/>
            </a:pPr>
            <a:r>
              <a:rPr lang="es-ES_tradnl" sz="1600" dirty="0"/>
              <a:t>Continuas fricciones (calidad, entrega, precios…)</a:t>
            </a:r>
          </a:p>
          <a:p>
            <a:pPr marL="285750" indent="-285750">
              <a:buFont typeface="Arial" charset="0"/>
              <a:buChar char="•"/>
            </a:pPr>
            <a:r>
              <a:rPr lang="es-ES_tradnl" sz="1600" dirty="0"/>
              <a:t>Desconfianza mutua</a:t>
            </a:r>
            <a:endParaRPr lang="es-ES" sz="1600" dirty="0"/>
          </a:p>
        </p:txBody>
      </p:sp>
      <p:sp>
        <p:nvSpPr>
          <p:cNvPr id="16" name="15 Flecha derecha"/>
          <p:cNvSpPr/>
          <p:nvPr/>
        </p:nvSpPr>
        <p:spPr>
          <a:xfrm rot="5400000" flipV="1">
            <a:off x="1813490" y="3502675"/>
            <a:ext cx="476460" cy="25897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16 CuadroTexto"/>
          <p:cNvSpPr txBox="1"/>
          <p:nvPr/>
        </p:nvSpPr>
        <p:spPr>
          <a:xfrm>
            <a:off x="448951" y="3829292"/>
            <a:ext cx="2311964" cy="338554"/>
          </a:xfrm>
          <a:prstGeom prst="rect">
            <a:avLst/>
          </a:prstGeom>
          <a:noFill/>
        </p:spPr>
        <p:txBody>
          <a:bodyPr wrap="square" rtlCol="0">
            <a:spAutoFit/>
          </a:bodyPr>
          <a:lstStyle/>
          <a:p>
            <a:r>
              <a:rPr lang="es-ES" sz="1600" b="1" dirty="0">
                <a:effectLst>
                  <a:outerShdw blurRad="38100" dist="38100" dir="2700000" algn="tl">
                    <a:srgbClr val="000000">
                      <a:alpha val="43137"/>
                    </a:srgbClr>
                  </a:outerShdw>
                </a:effectLst>
              </a:rPr>
              <a:t>Relaciones Tradicionales</a:t>
            </a:r>
          </a:p>
        </p:txBody>
      </p:sp>
      <p:sp>
        <p:nvSpPr>
          <p:cNvPr id="19" name="18 CuadroTexto"/>
          <p:cNvSpPr txBox="1"/>
          <p:nvPr/>
        </p:nvSpPr>
        <p:spPr>
          <a:xfrm>
            <a:off x="5163025" y="728501"/>
            <a:ext cx="3657447" cy="1569660"/>
          </a:xfrm>
          <a:prstGeom prst="rect">
            <a:avLst/>
          </a:prstGeom>
          <a:noFill/>
        </p:spPr>
        <p:txBody>
          <a:bodyPr wrap="square" rtlCol="0">
            <a:spAutoFit/>
          </a:bodyPr>
          <a:lstStyle/>
          <a:p>
            <a:pPr marL="285750" indent="-285750">
              <a:buFont typeface="Arial" charset="0"/>
              <a:buChar char="•"/>
            </a:pPr>
            <a:r>
              <a:rPr lang="es-ES_tradnl" sz="1600" dirty="0"/>
              <a:t>Precio (sin obsesionarse)</a:t>
            </a:r>
          </a:p>
          <a:p>
            <a:pPr marL="285750" indent="-285750">
              <a:buFont typeface="Arial" charset="0"/>
              <a:buChar char="•"/>
            </a:pPr>
            <a:r>
              <a:rPr lang="es-ES_tradnl" sz="1600" dirty="0"/>
              <a:t>Calidad (necesaria)</a:t>
            </a:r>
          </a:p>
          <a:p>
            <a:pPr marL="285750" indent="-285750">
              <a:buFont typeface="Arial" charset="0"/>
              <a:buChar char="•"/>
            </a:pPr>
            <a:r>
              <a:rPr lang="es-ES_tradnl" sz="1600" dirty="0"/>
              <a:t>Descuentos</a:t>
            </a:r>
          </a:p>
          <a:p>
            <a:pPr marL="285750" indent="-285750">
              <a:buFont typeface="Arial" charset="0"/>
              <a:buChar char="•"/>
            </a:pPr>
            <a:r>
              <a:rPr lang="es-ES_tradnl" sz="1600" dirty="0"/>
              <a:t>Condiciones de pago (plazos)</a:t>
            </a:r>
          </a:p>
          <a:p>
            <a:pPr marL="285750" indent="-285750">
              <a:buFont typeface="Arial" charset="0"/>
              <a:buChar char="•"/>
            </a:pPr>
            <a:r>
              <a:rPr lang="es-ES_tradnl" sz="1600" dirty="0"/>
              <a:t>Plazo de entrega (rapidez)</a:t>
            </a:r>
          </a:p>
          <a:p>
            <a:pPr marL="285750" indent="-285750">
              <a:buFont typeface="Arial" charset="0"/>
              <a:buChar char="•"/>
            </a:pPr>
            <a:r>
              <a:rPr lang="es-ES_tradnl" sz="1600" dirty="0"/>
              <a:t>Servicio de postventa y garantía</a:t>
            </a:r>
            <a:endParaRPr lang="es-ES" sz="1600" dirty="0"/>
          </a:p>
        </p:txBody>
      </p:sp>
      <p:sp>
        <p:nvSpPr>
          <p:cNvPr id="26" name="25 CuadroTexto"/>
          <p:cNvSpPr txBox="1"/>
          <p:nvPr/>
        </p:nvSpPr>
        <p:spPr>
          <a:xfrm>
            <a:off x="180318" y="671274"/>
            <a:ext cx="187140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_tradnl" b="1" i="1" dirty="0">
                <a:effectLst>
                  <a:outerShdw blurRad="38100" dist="38100" dir="2700000" algn="tl">
                    <a:srgbClr val="000000">
                      <a:alpha val="43137"/>
                    </a:srgbClr>
                  </a:outerShdw>
                </a:effectLst>
              </a:rPr>
              <a:t>LAS COMPRAS</a:t>
            </a:r>
            <a:endParaRPr lang="es-ES" b="1" i="1" dirty="0">
              <a:effectLst>
                <a:outerShdw blurRad="38100" dist="38100" dir="2700000" algn="tl">
                  <a:srgbClr val="000000">
                    <a:alpha val="43137"/>
                  </a:srgbClr>
                </a:outerShdw>
              </a:effectLst>
            </a:endParaRPr>
          </a:p>
        </p:txBody>
      </p:sp>
      <p:sp>
        <p:nvSpPr>
          <p:cNvPr id="2" name="1 Abrir llave"/>
          <p:cNvSpPr/>
          <p:nvPr/>
        </p:nvSpPr>
        <p:spPr>
          <a:xfrm>
            <a:off x="4973290" y="814980"/>
            <a:ext cx="189735" cy="131787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2" name="21 Flecha derecha"/>
          <p:cNvSpPr/>
          <p:nvPr/>
        </p:nvSpPr>
        <p:spPr>
          <a:xfrm rot="5400000" flipV="1">
            <a:off x="5242198" y="3502675"/>
            <a:ext cx="476460" cy="25897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22 CuadroTexto"/>
          <p:cNvSpPr txBox="1"/>
          <p:nvPr/>
        </p:nvSpPr>
        <p:spPr>
          <a:xfrm>
            <a:off x="4666865" y="3829292"/>
            <a:ext cx="1368152" cy="338554"/>
          </a:xfrm>
          <a:prstGeom prst="rect">
            <a:avLst/>
          </a:prstGeom>
          <a:noFill/>
        </p:spPr>
        <p:txBody>
          <a:bodyPr wrap="square" rtlCol="0">
            <a:spAutoFit/>
          </a:bodyPr>
          <a:lstStyle/>
          <a:p>
            <a:r>
              <a:rPr lang="es-ES" sz="1600" b="1" dirty="0">
                <a:effectLst>
                  <a:outerShdw blurRad="38100" dist="38100" dir="2700000" algn="tl">
                    <a:srgbClr val="000000">
                      <a:alpha val="43137"/>
                    </a:srgbClr>
                  </a:outerShdw>
                </a:effectLst>
              </a:rPr>
              <a:t>Co-</a:t>
            </a:r>
            <a:r>
              <a:rPr lang="es-ES" sz="1600" b="1" dirty="0" err="1">
                <a:effectLst>
                  <a:outerShdw blurRad="38100" dist="38100" dir="2700000" algn="tl">
                    <a:srgbClr val="000000">
                      <a:alpha val="43137"/>
                    </a:srgbClr>
                  </a:outerShdw>
                </a:effectLst>
              </a:rPr>
              <a:t>makership</a:t>
            </a:r>
            <a:endParaRPr lang="es-ES" sz="1600" b="1" dirty="0">
              <a:effectLst>
                <a:outerShdw blurRad="38100" dist="38100" dir="2700000" algn="tl">
                  <a:srgbClr val="000000">
                    <a:alpha val="43137"/>
                  </a:srgbClr>
                </a:outerShdw>
              </a:effectLst>
            </a:endParaRPr>
          </a:p>
        </p:txBody>
      </p:sp>
      <p:sp>
        <p:nvSpPr>
          <p:cNvPr id="24" name="23 CuadroTexto"/>
          <p:cNvSpPr txBox="1"/>
          <p:nvPr/>
        </p:nvSpPr>
        <p:spPr>
          <a:xfrm>
            <a:off x="4723968" y="4167846"/>
            <a:ext cx="4032448" cy="1569660"/>
          </a:xfrm>
          <a:prstGeom prst="rect">
            <a:avLst/>
          </a:prstGeom>
          <a:noFill/>
        </p:spPr>
        <p:txBody>
          <a:bodyPr wrap="square" rtlCol="0">
            <a:spAutoFit/>
          </a:bodyPr>
          <a:lstStyle/>
          <a:p>
            <a:pPr marL="285750" indent="-285750">
              <a:buFont typeface="Arial" charset="0"/>
              <a:buChar char="•"/>
            </a:pPr>
            <a:r>
              <a:rPr lang="es-ES_tradnl" sz="1600" dirty="0"/>
              <a:t>Relación a largo plazo con pocos proveedores (yo gano tu ganas)</a:t>
            </a:r>
          </a:p>
          <a:p>
            <a:pPr marL="285750" indent="-285750">
              <a:buFont typeface="Arial" charset="0"/>
              <a:buChar char="•"/>
            </a:pPr>
            <a:r>
              <a:rPr lang="es-ES_tradnl" sz="1600" dirty="0"/>
              <a:t>Objetivo común (producto calidad)</a:t>
            </a:r>
          </a:p>
          <a:p>
            <a:pPr marL="285750" indent="-285750">
              <a:buFont typeface="Arial" charset="0"/>
              <a:buChar char="•"/>
            </a:pPr>
            <a:r>
              <a:rPr lang="es-ES_tradnl" sz="1600" dirty="0"/>
              <a:t>Confianza mutua, cooperación</a:t>
            </a:r>
          </a:p>
          <a:p>
            <a:pPr marL="285750" indent="-285750">
              <a:buFont typeface="Arial" charset="0"/>
              <a:buChar char="•"/>
            </a:pPr>
            <a:r>
              <a:rPr lang="es-ES_tradnl" sz="1600" dirty="0"/>
              <a:t>Negocios también rentables para la otra parte</a:t>
            </a:r>
            <a:endParaRPr lang="es-ES" sz="1600" dirty="0"/>
          </a:p>
        </p:txBody>
      </p:sp>
    </p:spTree>
    <p:extLst>
      <p:ext uri="{BB962C8B-B14F-4D97-AF65-F5344CB8AC3E}">
        <p14:creationId xmlns:p14="http://schemas.microsoft.com/office/powerpoint/2010/main" val="95575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3203848" y="4531479"/>
            <a:ext cx="3400659" cy="830997"/>
          </a:xfrm>
          <a:prstGeom prst="rect">
            <a:avLst/>
          </a:prstGeom>
          <a:noFill/>
        </p:spPr>
        <p:txBody>
          <a:bodyPr wrap="square" rtlCol="0">
            <a:spAutoFit/>
          </a:bodyPr>
          <a:lstStyle/>
          <a:p>
            <a:pPr marL="285750" indent="-285750">
              <a:buFont typeface="Arial" charset="0"/>
              <a:buChar char="•"/>
            </a:pPr>
            <a:r>
              <a:rPr lang="es-ES_tradnl" sz="1600" dirty="0"/>
              <a:t>30% de los productos</a:t>
            </a:r>
          </a:p>
          <a:p>
            <a:pPr marL="285750" indent="-285750">
              <a:buFont typeface="Arial" charset="0"/>
              <a:buChar char="•"/>
            </a:pPr>
            <a:r>
              <a:rPr lang="es-ES_tradnl" sz="1600" dirty="0"/>
              <a:t>Valor 20-10% de lo almacenado</a:t>
            </a:r>
          </a:p>
          <a:p>
            <a:pPr marL="285750" indent="-285750">
              <a:buFont typeface="Arial" charset="0"/>
              <a:buChar char="•"/>
            </a:pPr>
            <a:r>
              <a:rPr lang="es-ES_tradnl" sz="1600" dirty="0"/>
              <a:t>Controlados pero moderadamente</a:t>
            </a:r>
          </a:p>
        </p:txBody>
      </p:sp>
      <p:sp>
        <p:nvSpPr>
          <p:cNvPr id="46"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 El aprovisionamiento</a:t>
            </a:r>
          </a:p>
        </p:txBody>
      </p:sp>
      <p:sp>
        <p:nvSpPr>
          <p:cNvPr id="51" name="50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54" name="53 Flecha derecha">
            <a:hlinkClick r:id="rId3" action="ppaction://hlinksldjump"/>
          </p:cNvPr>
          <p:cNvSpPr/>
          <p:nvPr/>
        </p:nvSpPr>
        <p:spPr>
          <a:xfrm>
            <a:off x="7507759" y="6318482"/>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45" name="44 CuadroTexto"/>
          <p:cNvSpPr txBox="1"/>
          <p:nvPr/>
        </p:nvSpPr>
        <p:spPr>
          <a:xfrm>
            <a:off x="269348" y="1129222"/>
            <a:ext cx="2168670"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defPPr>
              <a:defRPr lang="es-ES"/>
            </a:defPPr>
            <a:lvl1pPr>
              <a:defRPr b="1">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s-ES_tradnl" dirty="0">
                <a:effectLst>
                  <a:outerShdw blurRad="38100" dist="38100" dir="2700000" algn="tl">
                    <a:srgbClr val="000000">
                      <a:alpha val="43137"/>
                    </a:srgbClr>
                  </a:outerShdw>
                </a:effectLst>
              </a:rPr>
              <a:t>Almacenamiento</a:t>
            </a:r>
            <a:endParaRPr lang="es-ES" dirty="0">
              <a:effectLst>
                <a:outerShdw blurRad="38100" dist="38100" dir="2700000" algn="tl">
                  <a:srgbClr val="000000">
                    <a:alpha val="43137"/>
                  </a:srgbClr>
                </a:outerShdw>
              </a:effectLst>
            </a:endParaRPr>
          </a:p>
        </p:txBody>
      </p:sp>
      <p:graphicFrame>
        <p:nvGraphicFramePr>
          <p:cNvPr id="24" name="23 Diagrama"/>
          <p:cNvGraphicFramePr/>
          <p:nvPr>
            <p:extLst>
              <p:ext uri="{D42A27DB-BD31-4B8C-83A1-F6EECF244321}">
                <p14:modId xmlns:p14="http://schemas.microsoft.com/office/powerpoint/2010/main" val="424629195"/>
              </p:ext>
            </p:extLst>
          </p:nvPr>
        </p:nvGraphicFramePr>
        <p:xfrm>
          <a:off x="91537" y="1783337"/>
          <a:ext cx="8965106" cy="2921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11 CuadroTexto"/>
          <p:cNvSpPr txBox="1"/>
          <p:nvPr/>
        </p:nvSpPr>
        <p:spPr>
          <a:xfrm>
            <a:off x="6545499" y="3577372"/>
            <a:ext cx="2598501" cy="830997"/>
          </a:xfrm>
          <a:prstGeom prst="rect">
            <a:avLst/>
          </a:prstGeom>
          <a:noFill/>
        </p:spPr>
        <p:txBody>
          <a:bodyPr wrap="square" rtlCol="0">
            <a:spAutoFit/>
          </a:bodyPr>
          <a:lstStyle/>
          <a:p>
            <a:pPr marL="285750" indent="-285750">
              <a:buFont typeface="Arial" charset="0"/>
              <a:buChar char="•"/>
            </a:pPr>
            <a:r>
              <a:rPr lang="es-ES_tradnl" sz="1600" dirty="0"/>
              <a:t>50 % de los productos</a:t>
            </a:r>
          </a:p>
          <a:p>
            <a:pPr marL="285750" indent="-285750">
              <a:buFont typeface="Arial" charset="0"/>
              <a:buChar char="•"/>
            </a:pPr>
            <a:r>
              <a:rPr lang="es-ES_tradnl" sz="1600" dirty="0"/>
              <a:t>5-10% valor almacenado</a:t>
            </a:r>
          </a:p>
          <a:p>
            <a:pPr marL="285750" indent="-285750">
              <a:buFont typeface="Arial" charset="0"/>
              <a:buChar char="•"/>
            </a:pPr>
            <a:r>
              <a:rPr lang="es-ES_tradnl" sz="1600" dirty="0"/>
              <a:t>Control mínimo</a:t>
            </a:r>
          </a:p>
        </p:txBody>
      </p:sp>
      <p:sp>
        <p:nvSpPr>
          <p:cNvPr id="13" name="12 CuadroTexto"/>
          <p:cNvSpPr txBox="1"/>
          <p:nvPr/>
        </p:nvSpPr>
        <p:spPr>
          <a:xfrm>
            <a:off x="71389" y="3577372"/>
            <a:ext cx="3358219" cy="1077218"/>
          </a:xfrm>
          <a:prstGeom prst="rect">
            <a:avLst/>
          </a:prstGeom>
          <a:noFill/>
        </p:spPr>
        <p:txBody>
          <a:bodyPr wrap="square" rtlCol="0">
            <a:spAutoFit/>
          </a:bodyPr>
          <a:lstStyle/>
          <a:p>
            <a:pPr marL="285750" indent="-285750">
              <a:buFont typeface="Arial" charset="0"/>
              <a:buChar char="•"/>
            </a:pPr>
            <a:r>
              <a:rPr lang="es-ES_tradnl" sz="1600" dirty="0"/>
              <a:t>20% de los productos</a:t>
            </a:r>
          </a:p>
          <a:p>
            <a:pPr marL="285750" indent="-285750">
              <a:buFont typeface="Arial" charset="0"/>
              <a:buChar char="•"/>
            </a:pPr>
            <a:r>
              <a:rPr lang="es-ES_tradnl" sz="1600" dirty="0"/>
              <a:t>Valor 60-80 % de lo almacenado</a:t>
            </a:r>
          </a:p>
          <a:p>
            <a:pPr marL="285750" indent="-285750">
              <a:buFont typeface="Arial" charset="0"/>
              <a:buChar char="•"/>
            </a:pPr>
            <a:r>
              <a:rPr lang="es-ES_tradnl" sz="1600" dirty="0"/>
              <a:t>Evitar almacenaje durante mucho tiempo</a:t>
            </a:r>
          </a:p>
        </p:txBody>
      </p:sp>
      <p:sp>
        <p:nvSpPr>
          <p:cNvPr id="14" name="13 CuadroTexto"/>
          <p:cNvSpPr txBox="1"/>
          <p:nvPr/>
        </p:nvSpPr>
        <p:spPr>
          <a:xfrm>
            <a:off x="3136763" y="913779"/>
            <a:ext cx="5675632"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a:buChar char="à"/>
            </a:pPr>
            <a:r>
              <a:rPr lang="es-ES_tradnl" sz="1600" dirty="0">
                <a:sym typeface="Wingdings" panose="05000000000000000000" pitchFamily="2" charset="2"/>
              </a:rPr>
              <a:t>Muchos artículos en almacén con poco valor</a:t>
            </a:r>
          </a:p>
          <a:p>
            <a:pPr marL="285750" indent="-285750">
              <a:buFont typeface="Wingdings"/>
              <a:buChar char="à"/>
            </a:pPr>
            <a:r>
              <a:rPr lang="es-ES_tradnl" sz="1600" dirty="0">
                <a:sym typeface="Wingdings" panose="05000000000000000000" pitchFamily="2" charset="2"/>
              </a:rPr>
              <a:t>Pocos artículos en almacén con mucho valor</a:t>
            </a:r>
            <a:endParaRPr lang="es-ES_tradnl" sz="1600" dirty="0"/>
          </a:p>
        </p:txBody>
      </p:sp>
    </p:spTree>
    <p:extLst>
      <p:ext uri="{BB962C8B-B14F-4D97-AF65-F5344CB8AC3E}">
        <p14:creationId xmlns:p14="http://schemas.microsoft.com/office/powerpoint/2010/main" val="321515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 El aprovisionamiento</a:t>
            </a:r>
          </a:p>
        </p:txBody>
      </p:sp>
      <p:sp>
        <p:nvSpPr>
          <p:cNvPr id="17" name="16 Flecha izquierda">
            <a:hlinkClick r:id="rId3"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
        <p:nvSpPr>
          <p:cNvPr id="18" name="17 Flecha derecha">
            <a:hlinkClick r:id="rId4" action="ppaction://hlinksldjump"/>
          </p:cNvPr>
          <p:cNvSpPr/>
          <p:nvPr/>
        </p:nvSpPr>
        <p:spPr>
          <a:xfrm>
            <a:off x="7507759" y="6291764"/>
            <a:ext cx="864096" cy="333348"/>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siguiente</a:t>
            </a:r>
            <a:endParaRPr lang="es-ES" sz="1200" b="1" dirty="0">
              <a:solidFill>
                <a:schemeClr val="bg1"/>
              </a:solidFill>
            </a:endParaRPr>
          </a:p>
        </p:txBody>
      </p:sp>
      <p:sp>
        <p:nvSpPr>
          <p:cNvPr id="7" name="6 Proceso alternativo"/>
          <p:cNvSpPr/>
          <p:nvPr/>
        </p:nvSpPr>
        <p:spPr>
          <a:xfrm>
            <a:off x="349945" y="1519742"/>
            <a:ext cx="2313780" cy="506545"/>
          </a:xfrm>
          <a:prstGeom prst="flowChartAlternateProcess">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Gestión de inventarios</a:t>
            </a:r>
            <a:endParaRPr lang="es-ES" b="1" dirty="0"/>
          </a:p>
        </p:txBody>
      </p:sp>
      <p:sp>
        <p:nvSpPr>
          <p:cNvPr id="28" name="27 Proceso alternativo"/>
          <p:cNvSpPr/>
          <p:nvPr/>
        </p:nvSpPr>
        <p:spPr>
          <a:xfrm>
            <a:off x="315123" y="2996952"/>
            <a:ext cx="2002182" cy="1322806"/>
          </a:xfrm>
          <a:prstGeom prst="flowChartAlternateProces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Gestión de pedidos manteniendo un stock de seguridad</a:t>
            </a:r>
            <a:endParaRPr lang="es-ES" b="1" dirty="0"/>
          </a:p>
        </p:txBody>
      </p:sp>
      <p:sp>
        <p:nvSpPr>
          <p:cNvPr id="29" name="28 Proceso alternativo"/>
          <p:cNvSpPr/>
          <p:nvPr/>
        </p:nvSpPr>
        <p:spPr>
          <a:xfrm>
            <a:off x="288994" y="2343335"/>
            <a:ext cx="2370580" cy="408932"/>
          </a:xfrm>
          <a:prstGeom prst="flowChartAlternateProcess">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Evitar rotura de Stocks</a:t>
            </a:r>
            <a:endParaRPr lang="es-ES" b="1" dirty="0"/>
          </a:p>
        </p:txBody>
      </p:sp>
      <p:sp>
        <p:nvSpPr>
          <p:cNvPr id="30" name="29 Proceso alternativo"/>
          <p:cNvSpPr/>
          <p:nvPr/>
        </p:nvSpPr>
        <p:spPr>
          <a:xfrm>
            <a:off x="180519" y="781539"/>
            <a:ext cx="2448765" cy="415213"/>
          </a:xfrm>
          <a:prstGeom prst="flowChartAlternateProcess">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_tradnl" b="1" dirty="0">
                <a:solidFill>
                  <a:schemeClr val="bg1"/>
                </a:solidFill>
              </a:rPr>
              <a:t>Gestión de Inventarios</a:t>
            </a:r>
            <a:endParaRPr lang="es-ES" b="1" dirty="0">
              <a:solidFill>
                <a:schemeClr val="bg1"/>
              </a:solidFill>
            </a:endParaRPr>
          </a:p>
        </p:txBody>
      </p:sp>
      <p:sp>
        <p:nvSpPr>
          <p:cNvPr id="36" name="35 Rectángulo"/>
          <p:cNvSpPr/>
          <p:nvPr/>
        </p:nvSpPr>
        <p:spPr>
          <a:xfrm>
            <a:off x="3242321" y="1462154"/>
            <a:ext cx="5762264" cy="338554"/>
          </a:xfrm>
          <a:prstGeom prst="rect">
            <a:avLst/>
          </a:prstGeom>
          <a:ln>
            <a:solidFill>
              <a:srgbClr val="92D050"/>
            </a:solidFill>
          </a:ln>
        </p:spPr>
        <p:txBody>
          <a:bodyPr wrap="square">
            <a:spAutoFit/>
          </a:bodyPr>
          <a:lstStyle/>
          <a:p>
            <a:pPr algn="ctr"/>
            <a:r>
              <a:rPr lang="es-ES_tradnl" sz="1600" b="1" dirty="0">
                <a:solidFill>
                  <a:prstClr val="black"/>
                </a:solidFill>
                <a:sym typeface="Wingdings" pitchFamily="2" charset="2"/>
              </a:rPr>
              <a:t>En qué momento se hacen los pedidos y cantidad</a:t>
            </a:r>
            <a:endParaRPr lang="es-ES" sz="1600" b="1" dirty="0"/>
          </a:p>
        </p:txBody>
      </p:sp>
      <p:sp>
        <p:nvSpPr>
          <p:cNvPr id="37" name="36 Flecha derecha"/>
          <p:cNvSpPr/>
          <p:nvPr/>
        </p:nvSpPr>
        <p:spPr>
          <a:xfrm>
            <a:off x="2731352" y="1538451"/>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42" name="41 Flecha derecha"/>
          <p:cNvSpPr/>
          <p:nvPr/>
        </p:nvSpPr>
        <p:spPr>
          <a:xfrm>
            <a:off x="2719718" y="1909120"/>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46" name="45 Rectángulo"/>
          <p:cNvSpPr/>
          <p:nvPr/>
        </p:nvSpPr>
        <p:spPr>
          <a:xfrm>
            <a:off x="2354763" y="2996952"/>
            <a:ext cx="6649823" cy="1569660"/>
          </a:xfrm>
          <a:prstGeom prst="rect">
            <a:avLst/>
          </a:prstGeom>
          <a:ln>
            <a:solidFill>
              <a:schemeClr val="accent1"/>
            </a:solidFill>
          </a:ln>
        </p:spPr>
        <p:txBody>
          <a:bodyPr wrap="square">
            <a:spAutoFit/>
          </a:bodyPr>
          <a:lstStyle/>
          <a:p>
            <a:pPr marL="285750" indent="-285750">
              <a:buFont typeface="Arial" charset="0"/>
              <a:buChar char="•"/>
            </a:pPr>
            <a:r>
              <a:rPr lang="es-ES_tradnl" sz="1600" dirty="0">
                <a:solidFill>
                  <a:prstClr val="black"/>
                </a:solidFill>
                <a:sym typeface="Wingdings" pitchFamily="2" charset="2"/>
              </a:rPr>
              <a:t>Mantener stock mín. de almacén para imprevistos Reducción costes</a:t>
            </a:r>
          </a:p>
          <a:p>
            <a:pPr marL="285750" indent="-285750">
              <a:buFont typeface="Arial" charset="0"/>
              <a:buChar char="•"/>
            </a:pPr>
            <a:r>
              <a:rPr lang="es-ES_tradnl" sz="1600" dirty="0">
                <a:solidFill>
                  <a:prstClr val="black"/>
                </a:solidFill>
                <a:sym typeface="Wingdings" pitchFamily="2" charset="2"/>
              </a:rPr>
              <a:t>3 conceptos:</a:t>
            </a:r>
          </a:p>
          <a:p>
            <a:pPr marL="742950" lvl="1" indent="-285750">
              <a:buFont typeface="Arial" charset="0"/>
              <a:buChar char="•"/>
            </a:pPr>
            <a:r>
              <a:rPr lang="es-ES_tradnl" sz="1600" dirty="0">
                <a:solidFill>
                  <a:prstClr val="black"/>
                </a:solidFill>
                <a:sym typeface="Wingdings" pitchFamily="2" charset="2"/>
              </a:rPr>
              <a:t>Stock de seguridad  existencias mínimas</a:t>
            </a:r>
          </a:p>
          <a:p>
            <a:pPr marL="742950" lvl="1" indent="-285750">
              <a:buFont typeface="Arial" charset="0"/>
              <a:buChar char="•"/>
            </a:pPr>
            <a:r>
              <a:rPr lang="es-ES_tradnl" sz="1600" dirty="0">
                <a:solidFill>
                  <a:prstClr val="black"/>
                </a:solidFill>
                <a:sym typeface="Wingdings" pitchFamily="2" charset="2"/>
              </a:rPr>
              <a:t>Punto de pedido: nivel de stock en el cual hay que solicitar un pedido. Tener en cuenta cantidad óptima y días que tarda proveedor</a:t>
            </a:r>
          </a:p>
          <a:p>
            <a:pPr marL="742950" lvl="1" indent="-285750">
              <a:buFont typeface="Arial" charset="0"/>
              <a:buChar char="•"/>
            </a:pPr>
            <a:r>
              <a:rPr lang="es-ES_tradnl" sz="1600" dirty="0">
                <a:solidFill>
                  <a:prstClr val="black"/>
                </a:solidFill>
                <a:sym typeface="Wingdings" pitchFamily="2" charset="2"/>
              </a:rPr>
              <a:t>Stock máx. (espacios disponibles)</a:t>
            </a:r>
            <a:endParaRPr lang="es-ES" sz="1600" dirty="0"/>
          </a:p>
        </p:txBody>
      </p:sp>
      <p:sp>
        <p:nvSpPr>
          <p:cNvPr id="47" name="46 Rectángulo"/>
          <p:cNvSpPr/>
          <p:nvPr/>
        </p:nvSpPr>
        <p:spPr>
          <a:xfrm>
            <a:off x="3236504" y="1857010"/>
            <a:ext cx="5773897" cy="338554"/>
          </a:xfrm>
          <a:prstGeom prst="rect">
            <a:avLst/>
          </a:prstGeom>
          <a:ln>
            <a:solidFill>
              <a:srgbClr val="92D050"/>
            </a:solidFill>
          </a:ln>
        </p:spPr>
        <p:txBody>
          <a:bodyPr wrap="square">
            <a:spAutoFit/>
          </a:bodyPr>
          <a:lstStyle/>
          <a:p>
            <a:pPr algn="ctr"/>
            <a:r>
              <a:rPr lang="es-ES_tradnl" sz="1600" b="1" dirty="0">
                <a:solidFill>
                  <a:prstClr val="black"/>
                </a:solidFill>
                <a:sym typeface="Wingdings" pitchFamily="2" charset="2"/>
              </a:rPr>
              <a:t>Qué cantidad hay que mantener</a:t>
            </a:r>
            <a:endParaRPr lang="es-ES" sz="1600" b="1" dirty="0"/>
          </a:p>
        </p:txBody>
      </p:sp>
      <p:sp>
        <p:nvSpPr>
          <p:cNvPr id="49" name="48 Rectángulo"/>
          <p:cNvSpPr/>
          <p:nvPr/>
        </p:nvSpPr>
        <p:spPr>
          <a:xfrm>
            <a:off x="2813416" y="835256"/>
            <a:ext cx="6176161" cy="307777"/>
          </a:xfrm>
          <a:prstGeom prst="rect">
            <a:avLst/>
          </a:prstGeom>
          <a:ln>
            <a:solidFill>
              <a:srgbClr val="92D050"/>
            </a:solidFill>
          </a:ln>
        </p:spPr>
        <p:txBody>
          <a:bodyPr wrap="square">
            <a:spAutoFit/>
          </a:bodyPr>
          <a:lstStyle/>
          <a:p>
            <a:pPr algn="ctr"/>
            <a:r>
              <a:rPr lang="es-ES_tradnl" sz="1400" dirty="0">
                <a:solidFill>
                  <a:prstClr val="black"/>
                </a:solidFill>
                <a:sym typeface="Wingdings" pitchFamily="2" charset="2"/>
              </a:rPr>
              <a:t>Toyota y Zara deben parte de su éxito a su gestión y control de inventarios</a:t>
            </a:r>
            <a:endParaRPr lang="es-ES" sz="1400" dirty="0"/>
          </a:p>
        </p:txBody>
      </p:sp>
      <p:sp>
        <p:nvSpPr>
          <p:cNvPr id="50" name="49 Flecha derecha"/>
          <p:cNvSpPr/>
          <p:nvPr/>
        </p:nvSpPr>
        <p:spPr>
          <a:xfrm rot="5400000">
            <a:off x="1352365" y="2079175"/>
            <a:ext cx="317680"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p>
        </p:txBody>
      </p:sp>
      <p:sp>
        <p:nvSpPr>
          <p:cNvPr id="25" name="24 Proceso alternativo"/>
          <p:cNvSpPr/>
          <p:nvPr/>
        </p:nvSpPr>
        <p:spPr>
          <a:xfrm>
            <a:off x="294365" y="4869160"/>
            <a:ext cx="2021452" cy="793945"/>
          </a:xfrm>
          <a:prstGeom prst="flowChartAlternateProces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Gestión de pedidos bajo demanda</a:t>
            </a:r>
            <a:endParaRPr lang="es-ES" b="1" dirty="0"/>
          </a:p>
        </p:txBody>
      </p:sp>
      <p:sp>
        <p:nvSpPr>
          <p:cNvPr id="26" name="25 Rectángulo"/>
          <p:cNvSpPr/>
          <p:nvPr/>
        </p:nvSpPr>
        <p:spPr>
          <a:xfrm>
            <a:off x="2354762" y="4725144"/>
            <a:ext cx="6649823" cy="1323439"/>
          </a:xfrm>
          <a:prstGeom prst="rect">
            <a:avLst/>
          </a:prstGeom>
          <a:ln>
            <a:solidFill>
              <a:schemeClr val="accent1"/>
            </a:solidFill>
          </a:ln>
        </p:spPr>
        <p:txBody>
          <a:bodyPr wrap="square">
            <a:spAutoFit/>
          </a:bodyPr>
          <a:lstStyle/>
          <a:p>
            <a:pPr marL="285750" indent="-285750">
              <a:buFont typeface="Arial" charset="0"/>
              <a:buChar char="•"/>
            </a:pPr>
            <a:r>
              <a:rPr lang="es-ES_tradnl" sz="1600" dirty="0">
                <a:solidFill>
                  <a:prstClr val="black"/>
                </a:solidFill>
                <a:sym typeface="Wingdings" pitchFamily="2" charset="2"/>
              </a:rPr>
              <a:t>El almacén no debe existir o debe ser lo más pequeño posible</a:t>
            </a:r>
          </a:p>
          <a:p>
            <a:pPr marL="285750" indent="-285750">
              <a:buFont typeface="Arial" charset="0"/>
              <a:buChar char="•"/>
            </a:pPr>
            <a:r>
              <a:rPr lang="es-ES_tradnl" sz="1600" dirty="0">
                <a:solidFill>
                  <a:prstClr val="black"/>
                </a:solidFill>
                <a:sym typeface="Wingdings" pitchFamily="2" charset="2"/>
              </a:rPr>
              <a:t>Pedido solo cuando haya demanda</a:t>
            </a:r>
          </a:p>
          <a:p>
            <a:pPr marL="285750" indent="-285750">
              <a:buFont typeface="Arial" charset="0"/>
              <a:buChar char="•"/>
            </a:pPr>
            <a:r>
              <a:rPr lang="es-ES_tradnl" sz="1600" dirty="0">
                <a:solidFill>
                  <a:prstClr val="black"/>
                </a:solidFill>
                <a:sym typeface="Wingdings" pitchFamily="2" charset="2"/>
              </a:rPr>
              <a:t>Costes de almacenamiento son muy altos y hay que evitarlos</a:t>
            </a:r>
          </a:p>
          <a:p>
            <a:pPr marL="285750" indent="-285750">
              <a:buFont typeface="Arial" charset="0"/>
              <a:buChar char="•"/>
            </a:pPr>
            <a:r>
              <a:rPr lang="es-ES_tradnl" sz="1600" dirty="0">
                <a:solidFill>
                  <a:prstClr val="black"/>
                </a:solidFill>
                <a:sym typeface="Wingdings" pitchFamily="2" charset="2"/>
              </a:rPr>
              <a:t>Sistema J.I.T (Toyota) fabricación justo a tiempo el material exacto y necesario</a:t>
            </a:r>
            <a:endParaRPr lang="es-ES" sz="1600" dirty="0"/>
          </a:p>
        </p:txBody>
      </p:sp>
    </p:spTree>
    <p:extLst>
      <p:ext uri="{BB962C8B-B14F-4D97-AF65-F5344CB8AC3E}">
        <p14:creationId xmlns:p14="http://schemas.microsoft.com/office/powerpoint/2010/main" val="275897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txBox="1">
            <a:spLocks/>
          </p:cNvSpPr>
          <p:nvPr/>
        </p:nvSpPr>
        <p:spPr>
          <a:xfrm>
            <a:off x="148256" y="42626"/>
            <a:ext cx="8563696"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700" b="1" dirty="0"/>
              <a:t>2. El aprovisionamiento</a:t>
            </a:r>
          </a:p>
        </p:txBody>
      </p:sp>
      <p:sp>
        <p:nvSpPr>
          <p:cNvPr id="8" name="7 Flecha izquierda">
            <a:hlinkClick r:id="rId2" action="ppaction://hlinksldjump"/>
          </p:cNvPr>
          <p:cNvSpPr/>
          <p:nvPr/>
        </p:nvSpPr>
        <p:spPr>
          <a:xfrm>
            <a:off x="71389" y="6252795"/>
            <a:ext cx="875539" cy="281841"/>
          </a:xfrm>
          <a:prstGeom prst="lef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cxnSp>
        <p:nvCxnSpPr>
          <p:cNvPr id="30" name="29 Conector recto de flecha"/>
          <p:cNvCxnSpPr/>
          <p:nvPr/>
        </p:nvCxnSpPr>
        <p:spPr>
          <a:xfrm flipH="1" flipV="1">
            <a:off x="2054298" y="2420888"/>
            <a:ext cx="8577" cy="28183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V="1">
            <a:off x="2062875" y="5239243"/>
            <a:ext cx="4398192"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3195488" y="3528504"/>
            <a:ext cx="0" cy="1701967"/>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783411" y="2428623"/>
            <a:ext cx="1190461" cy="338554"/>
          </a:xfrm>
          <a:prstGeom prst="rect">
            <a:avLst/>
          </a:prstGeom>
          <a:noFill/>
        </p:spPr>
        <p:txBody>
          <a:bodyPr wrap="square" rtlCol="0">
            <a:spAutoFit/>
          </a:bodyPr>
          <a:lstStyle/>
          <a:p>
            <a:r>
              <a:rPr lang="es-ES" sz="1600" dirty="0"/>
              <a:t>Existencias</a:t>
            </a:r>
          </a:p>
        </p:txBody>
      </p:sp>
      <p:sp>
        <p:nvSpPr>
          <p:cNvPr id="36" name="35 CuadroTexto"/>
          <p:cNvSpPr txBox="1"/>
          <p:nvPr/>
        </p:nvSpPr>
        <p:spPr>
          <a:xfrm>
            <a:off x="6526537" y="5057710"/>
            <a:ext cx="932632" cy="338554"/>
          </a:xfrm>
          <a:prstGeom prst="rect">
            <a:avLst/>
          </a:prstGeom>
          <a:noFill/>
        </p:spPr>
        <p:txBody>
          <a:bodyPr wrap="square" rtlCol="0">
            <a:spAutoFit/>
          </a:bodyPr>
          <a:lstStyle/>
          <a:p>
            <a:r>
              <a:rPr lang="es-ES_tradnl" sz="1600" dirty="0"/>
              <a:t>Tiempo</a:t>
            </a:r>
            <a:endParaRPr lang="es-ES" sz="1600" dirty="0"/>
          </a:p>
        </p:txBody>
      </p:sp>
      <p:cxnSp>
        <p:nvCxnSpPr>
          <p:cNvPr id="38" name="37 Conector recto"/>
          <p:cNvCxnSpPr>
            <a:endCxn id="43" idx="0"/>
          </p:cNvCxnSpPr>
          <p:nvPr/>
        </p:nvCxnSpPr>
        <p:spPr>
          <a:xfrm>
            <a:off x="4872445" y="3620484"/>
            <a:ext cx="1" cy="167073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38 Elipse"/>
          <p:cNvSpPr/>
          <p:nvPr/>
        </p:nvSpPr>
        <p:spPr>
          <a:xfrm flipH="1">
            <a:off x="3130058" y="5172981"/>
            <a:ext cx="130859" cy="1080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0" name="39 Conector recto"/>
          <p:cNvCxnSpPr/>
          <p:nvPr/>
        </p:nvCxnSpPr>
        <p:spPr>
          <a:xfrm>
            <a:off x="2034586" y="3583059"/>
            <a:ext cx="3832650"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41 CuadroTexto"/>
          <p:cNvSpPr txBox="1"/>
          <p:nvPr/>
        </p:nvSpPr>
        <p:spPr>
          <a:xfrm>
            <a:off x="2411759" y="5302485"/>
            <a:ext cx="1435973" cy="276999"/>
          </a:xfrm>
          <a:prstGeom prst="rect">
            <a:avLst/>
          </a:prstGeom>
          <a:noFill/>
        </p:spPr>
        <p:txBody>
          <a:bodyPr wrap="square" rtlCol="0">
            <a:spAutoFit/>
          </a:bodyPr>
          <a:lstStyle/>
          <a:p>
            <a:r>
              <a:rPr lang="es-ES_tradnl" sz="1200" dirty="0"/>
              <a:t>Emisión del pedido</a:t>
            </a:r>
            <a:endParaRPr lang="es-ES" sz="1200" dirty="0"/>
          </a:p>
        </p:txBody>
      </p:sp>
      <p:sp>
        <p:nvSpPr>
          <p:cNvPr id="43" name="42 CuadroTexto"/>
          <p:cNvSpPr txBox="1"/>
          <p:nvPr/>
        </p:nvSpPr>
        <p:spPr>
          <a:xfrm>
            <a:off x="4095149" y="5291215"/>
            <a:ext cx="1554594" cy="276999"/>
          </a:xfrm>
          <a:prstGeom prst="rect">
            <a:avLst/>
          </a:prstGeom>
          <a:noFill/>
        </p:spPr>
        <p:txBody>
          <a:bodyPr wrap="square" rtlCol="0">
            <a:spAutoFit/>
          </a:bodyPr>
          <a:lstStyle/>
          <a:p>
            <a:r>
              <a:rPr lang="es-ES" sz="1200" dirty="0"/>
              <a:t>Recepción del pedido</a:t>
            </a:r>
          </a:p>
        </p:txBody>
      </p:sp>
      <p:sp>
        <p:nvSpPr>
          <p:cNvPr id="66" name="65 CuadroTexto"/>
          <p:cNvSpPr txBox="1"/>
          <p:nvPr/>
        </p:nvSpPr>
        <p:spPr>
          <a:xfrm>
            <a:off x="5475951" y="1465167"/>
            <a:ext cx="3255947" cy="1169551"/>
          </a:xfrm>
          <a:prstGeom prst="rect">
            <a:avLst/>
          </a:prstGeom>
          <a:noFill/>
        </p:spPr>
        <p:txBody>
          <a:bodyPr wrap="square" rtlCol="0">
            <a:spAutoFit/>
          </a:bodyPr>
          <a:lstStyle/>
          <a:p>
            <a:r>
              <a:rPr lang="es-ES_tradnl" sz="1400" dirty="0"/>
              <a:t>Cómo van disminuyendo las existencias en almacén</a:t>
            </a:r>
          </a:p>
          <a:p>
            <a:r>
              <a:rPr lang="es-ES_tradnl" sz="1400" dirty="0"/>
              <a:t>El pedido habrá que realizarlo unos días antes de que llegue al stock mín. de seguridad</a:t>
            </a:r>
            <a:endParaRPr lang="es-ES" sz="1400" dirty="0"/>
          </a:p>
        </p:txBody>
      </p:sp>
      <p:sp>
        <p:nvSpPr>
          <p:cNvPr id="46" name="45 Elipse"/>
          <p:cNvSpPr/>
          <p:nvPr/>
        </p:nvSpPr>
        <p:spPr>
          <a:xfrm flipH="1">
            <a:off x="4807015" y="5183203"/>
            <a:ext cx="130859" cy="1080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0" name="49 Conector recto"/>
          <p:cNvCxnSpPr/>
          <p:nvPr/>
        </p:nvCxnSpPr>
        <p:spPr>
          <a:xfrm flipV="1">
            <a:off x="2034586" y="4631563"/>
            <a:ext cx="3832650" cy="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3130058" y="4891095"/>
            <a:ext cx="1975642" cy="261610"/>
          </a:xfrm>
          <a:prstGeom prst="rect">
            <a:avLst/>
          </a:prstGeom>
          <a:noFill/>
        </p:spPr>
        <p:txBody>
          <a:bodyPr wrap="square" rtlCol="0">
            <a:spAutoFit/>
          </a:bodyPr>
          <a:lstStyle/>
          <a:p>
            <a:r>
              <a:rPr lang="es-ES_tradnl" sz="1100" dirty="0"/>
              <a:t>Plazo de aprovisionamiento</a:t>
            </a:r>
            <a:endParaRPr lang="es-ES" sz="1100" dirty="0"/>
          </a:p>
        </p:txBody>
      </p:sp>
      <p:sp>
        <p:nvSpPr>
          <p:cNvPr id="54" name="53 CuadroTexto"/>
          <p:cNvSpPr txBox="1"/>
          <p:nvPr/>
        </p:nvSpPr>
        <p:spPr>
          <a:xfrm>
            <a:off x="753053" y="3423942"/>
            <a:ext cx="1301245" cy="276999"/>
          </a:xfrm>
          <a:prstGeom prst="rect">
            <a:avLst/>
          </a:prstGeom>
          <a:noFill/>
        </p:spPr>
        <p:txBody>
          <a:bodyPr wrap="square" rtlCol="0">
            <a:spAutoFit/>
          </a:bodyPr>
          <a:lstStyle/>
          <a:p>
            <a:r>
              <a:rPr lang="es-ES_tradnl" sz="1200" dirty="0"/>
              <a:t>Punto de pedido</a:t>
            </a:r>
            <a:endParaRPr lang="es-ES" sz="1200" dirty="0"/>
          </a:p>
        </p:txBody>
      </p:sp>
      <p:sp>
        <p:nvSpPr>
          <p:cNvPr id="55" name="54 CuadroTexto"/>
          <p:cNvSpPr txBox="1"/>
          <p:nvPr/>
        </p:nvSpPr>
        <p:spPr>
          <a:xfrm>
            <a:off x="626902" y="4493064"/>
            <a:ext cx="1435973" cy="276999"/>
          </a:xfrm>
          <a:prstGeom prst="rect">
            <a:avLst/>
          </a:prstGeom>
          <a:noFill/>
        </p:spPr>
        <p:txBody>
          <a:bodyPr wrap="square" rtlCol="0">
            <a:spAutoFit/>
          </a:bodyPr>
          <a:lstStyle/>
          <a:p>
            <a:r>
              <a:rPr lang="es-ES_tradnl" sz="1200" dirty="0"/>
              <a:t>Stock de seguridad</a:t>
            </a:r>
            <a:endParaRPr lang="es-ES" sz="1200" dirty="0"/>
          </a:p>
        </p:txBody>
      </p:sp>
      <p:cxnSp>
        <p:nvCxnSpPr>
          <p:cNvPr id="13" name="12 Conector recto"/>
          <p:cNvCxnSpPr/>
          <p:nvPr/>
        </p:nvCxnSpPr>
        <p:spPr>
          <a:xfrm>
            <a:off x="2034586" y="2852936"/>
            <a:ext cx="2837860" cy="177862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flipV="1">
            <a:off x="4872446" y="2924944"/>
            <a:ext cx="0" cy="1706619"/>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4872446" y="2924944"/>
            <a:ext cx="994790" cy="65811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260917" y="4891095"/>
            <a:ext cx="1546098" cy="0"/>
          </a:xfrm>
          <a:prstGeom prst="straightConnector1">
            <a:avLst/>
          </a:prstGeom>
          <a:ln w="25400">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69" name="68 Elipse"/>
          <p:cNvSpPr/>
          <p:nvPr/>
        </p:nvSpPr>
        <p:spPr>
          <a:xfrm flipH="1">
            <a:off x="3130058" y="3508436"/>
            <a:ext cx="130859" cy="1080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1" name="70 Conector recto"/>
          <p:cNvCxnSpPr/>
          <p:nvPr/>
        </p:nvCxnSpPr>
        <p:spPr>
          <a:xfrm>
            <a:off x="4937874" y="1628800"/>
            <a:ext cx="497395"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7498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2387</TotalTime>
  <Words>1162</Words>
  <Application>Microsoft Office PowerPoint</Application>
  <PresentationFormat>Presentación en pantalla (4:3)</PresentationFormat>
  <Paragraphs>199</Paragraphs>
  <Slides>15</Slides>
  <Notes>2</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Presentación de PowerPoint</vt:lpstr>
      <vt:lpstr>CONTENIDOS</vt:lpstr>
      <vt:lpstr>RECUERDA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TONI</dc:creator>
  <cp:lastModifiedBy>ZE1</cp:lastModifiedBy>
  <cp:revision>328</cp:revision>
  <dcterms:created xsi:type="dcterms:W3CDTF">2013-09-12T06:29:10Z</dcterms:created>
  <dcterms:modified xsi:type="dcterms:W3CDTF">2021-09-13T12:17:34Z</dcterms:modified>
</cp:coreProperties>
</file>