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0" r:id="rId1"/>
  </p:sldMasterIdLst>
  <p:notesMasterIdLst>
    <p:notesMasterId r:id="rId15"/>
  </p:notesMasterIdLst>
  <p:sldIdLst>
    <p:sldId id="256" r:id="rId2"/>
    <p:sldId id="257" r:id="rId3"/>
    <p:sldId id="291" r:id="rId4"/>
    <p:sldId id="258" r:id="rId5"/>
    <p:sldId id="259" r:id="rId6"/>
    <p:sldId id="260" r:id="rId7"/>
    <p:sldId id="263" r:id="rId8"/>
    <p:sldId id="271" r:id="rId9"/>
    <p:sldId id="274" r:id="rId10"/>
    <p:sldId id="275" r:id="rId11"/>
    <p:sldId id="283" r:id="rId12"/>
    <p:sldId id="280" r:id="rId13"/>
    <p:sldId id="290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50" autoAdjust="0"/>
    <p:restoredTop sz="94660"/>
  </p:normalViewPr>
  <p:slideViewPr>
    <p:cSldViewPr>
      <p:cViewPr>
        <p:scale>
          <a:sx n="94" d="100"/>
          <a:sy n="94" d="100"/>
        </p:scale>
        <p:origin x="-834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64606D-EFF1-4F9B-84F3-FEB66F2C04E6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0DA1774-2F10-431F-B4D1-B14E6B555DEA}">
      <dgm:prSet phldrT="[Texto]" custT="1"/>
      <dgm:spPr/>
      <dgm:t>
        <a:bodyPr/>
        <a:lstStyle/>
        <a:p>
          <a:r>
            <a:rPr lang="es-ES_tradnl" sz="1800" b="1" dirty="0"/>
            <a:t>Balance</a:t>
          </a:r>
          <a:endParaRPr lang="es-ES" sz="1800" b="1" dirty="0"/>
        </a:p>
      </dgm:t>
    </dgm:pt>
    <dgm:pt modelId="{DE2424A6-93DA-463A-BB34-2DD13E2EDD3A}" type="parTrans" cxnId="{D77A7430-DE24-4390-823C-A2ECAE94B3F6}">
      <dgm:prSet/>
      <dgm:spPr/>
      <dgm:t>
        <a:bodyPr/>
        <a:lstStyle/>
        <a:p>
          <a:endParaRPr lang="es-ES" sz="1800"/>
        </a:p>
      </dgm:t>
    </dgm:pt>
    <dgm:pt modelId="{76449FB5-EE42-442D-ADF0-D728F412228F}" type="sibTrans" cxnId="{D77A7430-DE24-4390-823C-A2ECAE94B3F6}">
      <dgm:prSet/>
      <dgm:spPr/>
      <dgm:t>
        <a:bodyPr/>
        <a:lstStyle/>
        <a:p>
          <a:endParaRPr lang="es-ES" sz="1800"/>
        </a:p>
      </dgm:t>
    </dgm:pt>
    <dgm:pt modelId="{52AB2401-5F6F-42C1-BFCC-54A4DC714AFC}">
      <dgm:prSet phldrT="[Texto]" custT="1"/>
      <dgm:spPr/>
      <dgm:t>
        <a:bodyPr/>
        <a:lstStyle/>
        <a:p>
          <a:r>
            <a:rPr lang="es-ES_tradnl" sz="1800" dirty="0"/>
            <a:t>Estado contable que refleja la situación del patrimonio de la empresa en un día concreto</a:t>
          </a:r>
          <a:endParaRPr lang="es-ES" sz="1800" dirty="0"/>
        </a:p>
      </dgm:t>
    </dgm:pt>
    <dgm:pt modelId="{730EE574-F3C4-4EF5-9EF2-74440E22DCEE}" type="parTrans" cxnId="{CE2E2A1E-853F-42FD-9F8D-44B84295CBAB}">
      <dgm:prSet/>
      <dgm:spPr/>
      <dgm:t>
        <a:bodyPr/>
        <a:lstStyle/>
        <a:p>
          <a:endParaRPr lang="es-ES" sz="1800"/>
        </a:p>
      </dgm:t>
    </dgm:pt>
    <dgm:pt modelId="{2731C732-76C9-45B3-9723-78C19835D549}" type="sibTrans" cxnId="{CE2E2A1E-853F-42FD-9F8D-44B84295CBAB}">
      <dgm:prSet/>
      <dgm:spPr/>
      <dgm:t>
        <a:bodyPr/>
        <a:lstStyle/>
        <a:p>
          <a:endParaRPr lang="es-ES" sz="1800"/>
        </a:p>
      </dgm:t>
    </dgm:pt>
    <dgm:pt modelId="{82240D0A-B664-46F2-B6ED-C9F88CDBF5CC}">
      <dgm:prSet phldrT="[Texto]" custT="1"/>
      <dgm:spPr/>
      <dgm:t>
        <a:bodyPr/>
        <a:lstStyle/>
        <a:p>
          <a:endParaRPr lang="es-ES" sz="1800" dirty="0"/>
        </a:p>
      </dgm:t>
    </dgm:pt>
    <dgm:pt modelId="{72E0B160-6A26-4C99-9FD5-9715B5392200}" type="parTrans" cxnId="{F2F9761A-899F-41BA-990C-EBB6229D203C}">
      <dgm:prSet/>
      <dgm:spPr/>
      <dgm:t>
        <a:bodyPr/>
        <a:lstStyle/>
        <a:p>
          <a:endParaRPr lang="es-ES"/>
        </a:p>
      </dgm:t>
    </dgm:pt>
    <dgm:pt modelId="{297E19E2-A33C-4141-B718-B9A927D1EB9E}" type="sibTrans" cxnId="{F2F9761A-899F-41BA-990C-EBB6229D203C}">
      <dgm:prSet/>
      <dgm:spPr/>
      <dgm:t>
        <a:bodyPr/>
        <a:lstStyle/>
        <a:p>
          <a:endParaRPr lang="es-ES"/>
        </a:p>
      </dgm:t>
    </dgm:pt>
    <dgm:pt modelId="{62376258-4861-4522-8A4A-E0E6926503C1}" type="pres">
      <dgm:prSet presAssocID="{D764606D-EFF1-4F9B-84F3-FEB66F2C04E6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FCBE8121-FE7D-4624-A9A6-DE53AD21F7C8}" type="pres">
      <dgm:prSet presAssocID="{20DA1774-2F10-431F-B4D1-B14E6B555DEA}" presName="linNode" presStyleCnt="0"/>
      <dgm:spPr/>
    </dgm:pt>
    <dgm:pt modelId="{88AB60C0-10F5-4527-809B-607DCDDAE206}" type="pres">
      <dgm:prSet presAssocID="{20DA1774-2F10-431F-B4D1-B14E6B555DEA}" presName="parentShp" presStyleLbl="node1" presStyleIdx="0" presStyleCnt="1" custScaleX="57221" custScaleY="621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100E588-D3FA-47D6-8621-29A5E8C7A1A9}" type="pres">
      <dgm:prSet presAssocID="{20DA1774-2F10-431F-B4D1-B14E6B555DEA}" presName="childShp" presStyleLbl="bgAccFollowNode1" presStyleIdx="0" presStyleCnt="1" custScaleX="128507" custScaleY="10009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0E44166-F008-4E9D-82FE-BC7A79E419B6}" type="presOf" srcId="{20DA1774-2F10-431F-B4D1-B14E6B555DEA}" destId="{88AB60C0-10F5-4527-809B-607DCDDAE206}" srcOrd="0" destOrd="0" presId="urn:microsoft.com/office/officeart/2005/8/layout/vList6"/>
    <dgm:cxn modelId="{A1C76AD0-71EE-43E0-8BD1-A6E4DF1A4900}" type="presOf" srcId="{D764606D-EFF1-4F9B-84F3-FEB66F2C04E6}" destId="{62376258-4861-4522-8A4A-E0E6926503C1}" srcOrd="0" destOrd="0" presId="urn:microsoft.com/office/officeart/2005/8/layout/vList6"/>
    <dgm:cxn modelId="{D77A7430-DE24-4390-823C-A2ECAE94B3F6}" srcId="{D764606D-EFF1-4F9B-84F3-FEB66F2C04E6}" destId="{20DA1774-2F10-431F-B4D1-B14E6B555DEA}" srcOrd="0" destOrd="0" parTransId="{DE2424A6-93DA-463A-BB34-2DD13E2EDD3A}" sibTransId="{76449FB5-EE42-442D-ADF0-D728F412228F}"/>
    <dgm:cxn modelId="{F2F9761A-899F-41BA-990C-EBB6229D203C}" srcId="{20DA1774-2F10-431F-B4D1-B14E6B555DEA}" destId="{82240D0A-B664-46F2-B6ED-C9F88CDBF5CC}" srcOrd="1" destOrd="0" parTransId="{72E0B160-6A26-4C99-9FD5-9715B5392200}" sibTransId="{297E19E2-A33C-4141-B718-B9A927D1EB9E}"/>
    <dgm:cxn modelId="{CF097FE1-BF71-485D-8A1B-FF1BC83A90EF}" type="presOf" srcId="{82240D0A-B664-46F2-B6ED-C9F88CDBF5CC}" destId="{8100E588-D3FA-47D6-8621-29A5E8C7A1A9}" srcOrd="0" destOrd="1" presId="urn:microsoft.com/office/officeart/2005/8/layout/vList6"/>
    <dgm:cxn modelId="{B072747D-A8A9-467E-A6B6-1428119EF25C}" type="presOf" srcId="{52AB2401-5F6F-42C1-BFCC-54A4DC714AFC}" destId="{8100E588-D3FA-47D6-8621-29A5E8C7A1A9}" srcOrd="0" destOrd="0" presId="urn:microsoft.com/office/officeart/2005/8/layout/vList6"/>
    <dgm:cxn modelId="{CE2E2A1E-853F-42FD-9F8D-44B84295CBAB}" srcId="{20DA1774-2F10-431F-B4D1-B14E6B555DEA}" destId="{52AB2401-5F6F-42C1-BFCC-54A4DC714AFC}" srcOrd="0" destOrd="0" parTransId="{730EE574-F3C4-4EF5-9EF2-74440E22DCEE}" sibTransId="{2731C732-76C9-45B3-9723-78C19835D549}"/>
    <dgm:cxn modelId="{76838C18-645C-4996-A0A4-77489C78A90A}" type="presParOf" srcId="{62376258-4861-4522-8A4A-E0E6926503C1}" destId="{FCBE8121-FE7D-4624-A9A6-DE53AD21F7C8}" srcOrd="0" destOrd="0" presId="urn:microsoft.com/office/officeart/2005/8/layout/vList6"/>
    <dgm:cxn modelId="{E6C05DA2-860C-4070-A13C-2A46996BB07E}" type="presParOf" srcId="{FCBE8121-FE7D-4624-A9A6-DE53AD21F7C8}" destId="{88AB60C0-10F5-4527-809B-607DCDDAE206}" srcOrd="0" destOrd="0" presId="urn:microsoft.com/office/officeart/2005/8/layout/vList6"/>
    <dgm:cxn modelId="{DCB06C9A-D936-43C7-9D03-131DBEE58DBC}" type="presParOf" srcId="{FCBE8121-FE7D-4624-A9A6-DE53AD21F7C8}" destId="{8100E588-D3FA-47D6-8621-29A5E8C7A1A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64606D-EFF1-4F9B-84F3-FEB66F2C04E6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0DA1774-2F10-431F-B4D1-B14E6B555DEA}">
      <dgm:prSet phldrT="[Texto]" custT="1"/>
      <dgm:spPr/>
      <dgm:t>
        <a:bodyPr/>
        <a:lstStyle/>
        <a:p>
          <a:r>
            <a:rPr lang="es-ES_tradnl" sz="1800" b="1" dirty="0"/>
            <a:t>Patrimonio</a:t>
          </a:r>
          <a:endParaRPr lang="es-ES" sz="1800" b="1" dirty="0"/>
        </a:p>
      </dgm:t>
    </dgm:pt>
    <dgm:pt modelId="{DE2424A6-93DA-463A-BB34-2DD13E2EDD3A}" type="parTrans" cxnId="{D77A7430-DE24-4390-823C-A2ECAE94B3F6}">
      <dgm:prSet/>
      <dgm:spPr/>
      <dgm:t>
        <a:bodyPr/>
        <a:lstStyle/>
        <a:p>
          <a:endParaRPr lang="es-ES" sz="1800"/>
        </a:p>
      </dgm:t>
    </dgm:pt>
    <dgm:pt modelId="{76449FB5-EE42-442D-ADF0-D728F412228F}" type="sibTrans" cxnId="{D77A7430-DE24-4390-823C-A2ECAE94B3F6}">
      <dgm:prSet/>
      <dgm:spPr/>
      <dgm:t>
        <a:bodyPr/>
        <a:lstStyle/>
        <a:p>
          <a:endParaRPr lang="es-ES" sz="1800"/>
        </a:p>
      </dgm:t>
    </dgm:pt>
    <dgm:pt modelId="{52AB2401-5F6F-42C1-BFCC-54A4DC714AFC}">
      <dgm:prSet phldrT="[Texto]" custT="1"/>
      <dgm:spPr/>
      <dgm:t>
        <a:bodyPr/>
        <a:lstStyle/>
        <a:p>
          <a:r>
            <a:rPr lang="es-ES_tradnl" sz="1800" dirty="0"/>
            <a:t>Bienes, derechos y obligaciones o deudas que posee una empresa. Tienes 3 partes.</a:t>
          </a:r>
          <a:endParaRPr lang="es-ES" sz="1800" dirty="0"/>
        </a:p>
      </dgm:t>
    </dgm:pt>
    <dgm:pt modelId="{730EE574-F3C4-4EF5-9EF2-74440E22DCEE}" type="parTrans" cxnId="{CE2E2A1E-853F-42FD-9F8D-44B84295CBAB}">
      <dgm:prSet/>
      <dgm:spPr/>
      <dgm:t>
        <a:bodyPr/>
        <a:lstStyle/>
        <a:p>
          <a:endParaRPr lang="es-ES" sz="1800"/>
        </a:p>
      </dgm:t>
    </dgm:pt>
    <dgm:pt modelId="{2731C732-76C9-45B3-9723-78C19835D549}" type="sibTrans" cxnId="{CE2E2A1E-853F-42FD-9F8D-44B84295CBAB}">
      <dgm:prSet/>
      <dgm:spPr/>
      <dgm:t>
        <a:bodyPr/>
        <a:lstStyle/>
        <a:p>
          <a:endParaRPr lang="es-ES" sz="1800"/>
        </a:p>
      </dgm:t>
    </dgm:pt>
    <dgm:pt modelId="{82240D0A-B664-46F2-B6ED-C9F88CDBF5CC}">
      <dgm:prSet phldrT="[Texto]" custT="1"/>
      <dgm:spPr/>
      <dgm:t>
        <a:bodyPr/>
        <a:lstStyle/>
        <a:p>
          <a:endParaRPr lang="es-ES" sz="1800" dirty="0"/>
        </a:p>
      </dgm:t>
    </dgm:pt>
    <dgm:pt modelId="{72E0B160-6A26-4C99-9FD5-9715B5392200}" type="parTrans" cxnId="{F2F9761A-899F-41BA-990C-EBB6229D203C}">
      <dgm:prSet/>
      <dgm:spPr/>
      <dgm:t>
        <a:bodyPr/>
        <a:lstStyle/>
        <a:p>
          <a:endParaRPr lang="es-ES"/>
        </a:p>
      </dgm:t>
    </dgm:pt>
    <dgm:pt modelId="{297E19E2-A33C-4141-B718-B9A927D1EB9E}" type="sibTrans" cxnId="{F2F9761A-899F-41BA-990C-EBB6229D203C}">
      <dgm:prSet/>
      <dgm:spPr/>
      <dgm:t>
        <a:bodyPr/>
        <a:lstStyle/>
        <a:p>
          <a:endParaRPr lang="es-ES"/>
        </a:p>
      </dgm:t>
    </dgm:pt>
    <dgm:pt modelId="{62376258-4861-4522-8A4A-E0E6926503C1}" type="pres">
      <dgm:prSet presAssocID="{D764606D-EFF1-4F9B-84F3-FEB66F2C04E6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FCBE8121-FE7D-4624-A9A6-DE53AD21F7C8}" type="pres">
      <dgm:prSet presAssocID="{20DA1774-2F10-431F-B4D1-B14E6B555DEA}" presName="linNode" presStyleCnt="0"/>
      <dgm:spPr/>
    </dgm:pt>
    <dgm:pt modelId="{88AB60C0-10F5-4527-809B-607DCDDAE206}" type="pres">
      <dgm:prSet presAssocID="{20DA1774-2F10-431F-B4D1-B14E6B555DEA}" presName="parentShp" presStyleLbl="node1" presStyleIdx="0" presStyleCnt="1" custScaleX="57221" custScaleY="621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100E588-D3FA-47D6-8621-29A5E8C7A1A9}" type="pres">
      <dgm:prSet presAssocID="{20DA1774-2F10-431F-B4D1-B14E6B555DEA}" presName="childShp" presStyleLbl="bgAccFollowNode1" presStyleIdx="0" presStyleCnt="1" custScaleX="128507" custScaleY="100098" custLinFactNeighborX="145" custLinFactNeighborY="-1909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CCE4231-01C4-4E41-AF20-2C365331E576}" type="presOf" srcId="{20DA1774-2F10-431F-B4D1-B14E6B555DEA}" destId="{88AB60C0-10F5-4527-809B-607DCDDAE206}" srcOrd="0" destOrd="0" presId="urn:microsoft.com/office/officeart/2005/8/layout/vList6"/>
    <dgm:cxn modelId="{1A2FB00A-85A3-4812-B1DD-E8AB66335E0B}" type="presOf" srcId="{D764606D-EFF1-4F9B-84F3-FEB66F2C04E6}" destId="{62376258-4861-4522-8A4A-E0E6926503C1}" srcOrd="0" destOrd="0" presId="urn:microsoft.com/office/officeart/2005/8/layout/vList6"/>
    <dgm:cxn modelId="{5C155725-2B92-4DB5-B499-8D3F63C7BECC}" type="presOf" srcId="{82240D0A-B664-46F2-B6ED-C9F88CDBF5CC}" destId="{8100E588-D3FA-47D6-8621-29A5E8C7A1A9}" srcOrd="0" destOrd="1" presId="urn:microsoft.com/office/officeart/2005/8/layout/vList6"/>
    <dgm:cxn modelId="{018FCA39-1A97-4ED9-8D3A-D8C46A898709}" type="presOf" srcId="{52AB2401-5F6F-42C1-BFCC-54A4DC714AFC}" destId="{8100E588-D3FA-47D6-8621-29A5E8C7A1A9}" srcOrd="0" destOrd="0" presId="urn:microsoft.com/office/officeart/2005/8/layout/vList6"/>
    <dgm:cxn modelId="{D77A7430-DE24-4390-823C-A2ECAE94B3F6}" srcId="{D764606D-EFF1-4F9B-84F3-FEB66F2C04E6}" destId="{20DA1774-2F10-431F-B4D1-B14E6B555DEA}" srcOrd="0" destOrd="0" parTransId="{DE2424A6-93DA-463A-BB34-2DD13E2EDD3A}" sibTransId="{76449FB5-EE42-442D-ADF0-D728F412228F}"/>
    <dgm:cxn modelId="{F2F9761A-899F-41BA-990C-EBB6229D203C}" srcId="{20DA1774-2F10-431F-B4D1-B14E6B555DEA}" destId="{82240D0A-B664-46F2-B6ED-C9F88CDBF5CC}" srcOrd="1" destOrd="0" parTransId="{72E0B160-6A26-4C99-9FD5-9715B5392200}" sibTransId="{297E19E2-A33C-4141-B718-B9A927D1EB9E}"/>
    <dgm:cxn modelId="{CE2E2A1E-853F-42FD-9F8D-44B84295CBAB}" srcId="{20DA1774-2F10-431F-B4D1-B14E6B555DEA}" destId="{52AB2401-5F6F-42C1-BFCC-54A4DC714AFC}" srcOrd="0" destOrd="0" parTransId="{730EE574-F3C4-4EF5-9EF2-74440E22DCEE}" sibTransId="{2731C732-76C9-45B3-9723-78C19835D549}"/>
    <dgm:cxn modelId="{7C8BF2E3-366F-4839-829C-B5C8B4E21FDA}" type="presParOf" srcId="{62376258-4861-4522-8A4A-E0E6926503C1}" destId="{FCBE8121-FE7D-4624-A9A6-DE53AD21F7C8}" srcOrd="0" destOrd="0" presId="urn:microsoft.com/office/officeart/2005/8/layout/vList6"/>
    <dgm:cxn modelId="{D0170891-5B65-44CB-A610-4DF16A30EE28}" type="presParOf" srcId="{FCBE8121-FE7D-4624-A9A6-DE53AD21F7C8}" destId="{88AB60C0-10F5-4527-809B-607DCDDAE206}" srcOrd="0" destOrd="0" presId="urn:microsoft.com/office/officeart/2005/8/layout/vList6"/>
    <dgm:cxn modelId="{731B6841-9527-4F6A-AE14-52DD01D53AE0}" type="presParOf" srcId="{FCBE8121-FE7D-4624-A9A6-DE53AD21F7C8}" destId="{8100E588-D3FA-47D6-8621-29A5E8C7A1A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4D50D9-4E9D-48DD-ABD7-A56E45E0C42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E423FE2-945F-46DC-91D5-9535A337C523}">
      <dgm:prSet phldrT="[Texto]" custT="1"/>
      <dgm:spPr/>
      <dgm:t>
        <a:bodyPr/>
        <a:lstStyle/>
        <a:p>
          <a:r>
            <a:rPr lang="es-ES_tradnl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Activo no corriente</a:t>
          </a:r>
          <a:endParaRPr lang="es-ES" sz="2000" b="1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18A68EC-2199-4487-A354-E154A222F9C6}" type="parTrans" cxnId="{31FEBA46-17AE-4392-92A5-E82B9BF1EFD6}">
      <dgm:prSet/>
      <dgm:spPr/>
      <dgm:t>
        <a:bodyPr/>
        <a:lstStyle/>
        <a:p>
          <a:endParaRPr lang="es-ES" sz="1800"/>
        </a:p>
      </dgm:t>
    </dgm:pt>
    <dgm:pt modelId="{3613C62B-0C86-4215-9866-B7C78213237E}" type="sibTrans" cxnId="{31FEBA46-17AE-4392-92A5-E82B9BF1EFD6}">
      <dgm:prSet/>
      <dgm:spPr/>
      <dgm:t>
        <a:bodyPr/>
        <a:lstStyle/>
        <a:p>
          <a:endParaRPr lang="es-ES" sz="1800"/>
        </a:p>
      </dgm:t>
    </dgm:pt>
    <dgm:pt modelId="{2DC8AF70-3D89-4396-BDCD-F8744E6D8E35}">
      <dgm:prSet phldrT="[Texto]" custT="1"/>
      <dgm:spPr/>
      <dgm:t>
        <a:bodyPr/>
        <a:lstStyle/>
        <a:p>
          <a:r>
            <a:rPr lang="es-ES_tradnl" sz="1800" dirty="0"/>
            <a:t>Terrenos</a:t>
          </a:r>
          <a:endParaRPr lang="es-ES" sz="1800" dirty="0"/>
        </a:p>
      </dgm:t>
    </dgm:pt>
    <dgm:pt modelId="{58703499-56FD-4121-BC45-314CBE1AEAA4}" type="parTrans" cxnId="{272CD81A-C712-401A-AA5D-B8A68B4A1A1C}">
      <dgm:prSet/>
      <dgm:spPr/>
      <dgm:t>
        <a:bodyPr/>
        <a:lstStyle/>
        <a:p>
          <a:endParaRPr lang="es-ES" sz="1800"/>
        </a:p>
      </dgm:t>
    </dgm:pt>
    <dgm:pt modelId="{B97128C8-7A0F-4AEA-816E-953D0C5FA98F}" type="sibTrans" cxnId="{272CD81A-C712-401A-AA5D-B8A68B4A1A1C}">
      <dgm:prSet/>
      <dgm:spPr/>
      <dgm:t>
        <a:bodyPr/>
        <a:lstStyle/>
        <a:p>
          <a:endParaRPr lang="es-ES" sz="1800"/>
        </a:p>
      </dgm:t>
    </dgm:pt>
    <dgm:pt modelId="{521C609F-BFF9-4BAB-9A8B-B01845A5ECB1}">
      <dgm:prSet phldrT="[Texto]" custT="1"/>
      <dgm:spPr/>
      <dgm:t>
        <a:bodyPr/>
        <a:lstStyle/>
        <a:p>
          <a:r>
            <a:rPr lang="es-ES_tradnl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Existencias</a:t>
          </a:r>
          <a:endParaRPr lang="es-ES" sz="2000" b="1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7632FB-29C4-4F60-9D66-64796905E8A6}" type="parTrans" cxnId="{4012FD24-9379-4C5D-8A27-2DD64B57B115}">
      <dgm:prSet/>
      <dgm:spPr/>
      <dgm:t>
        <a:bodyPr/>
        <a:lstStyle/>
        <a:p>
          <a:endParaRPr lang="es-ES" sz="1800"/>
        </a:p>
      </dgm:t>
    </dgm:pt>
    <dgm:pt modelId="{6250DF59-14BF-4AB9-AE2B-920DD1B26508}" type="sibTrans" cxnId="{4012FD24-9379-4C5D-8A27-2DD64B57B115}">
      <dgm:prSet/>
      <dgm:spPr/>
      <dgm:t>
        <a:bodyPr/>
        <a:lstStyle/>
        <a:p>
          <a:endParaRPr lang="es-ES" sz="1800"/>
        </a:p>
      </dgm:t>
    </dgm:pt>
    <dgm:pt modelId="{D0FE8E64-E639-4597-833C-48344A9FBF13}">
      <dgm:prSet phldrT="[Texto]" custT="1"/>
      <dgm:spPr/>
      <dgm:t>
        <a:bodyPr/>
        <a:lstStyle/>
        <a:p>
          <a:r>
            <a:rPr lang="es-ES_tradnl" sz="1800" dirty="0"/>
            <a:t>Mercaderías</a:t>
          </a:r>
          <a:endParaRPr lang="es-ES" sz="1800" dirty="0"/>
        </a:p>
      </dgm:t>
    </dgm:pt>
    <dgm:pt modelId="{4B3275A0-B53D-412D-A0F1-A1F43D71B370}" type="parTrans" cxnId="{9A53D66C-EF83-47C1-943B-E0C509189EFF}">
      <dgm:prSet/>
      <dgm:spPr/>
      <dgm:t>
        <a:bodyPr/>
        <a:lstStyle/>
        <a:p>
          <a:endParaRPr lang="es-ES" sz="1800"/>
        </a:p>
      </dgm:t>
    </dgm:pt>
    <dgm:pt modelId="{34E85088-9883-43B6-966A-E2957282F214}" type="sibTrans" cxnId="{9A53D66C-EF83-47C1-943B-E0C509189EFF}">
      <dgm:prSet/>
      <dgm:spPr/>
      <dgm:t>
        <a:bodyPr/>
        <a:lstStyle/>
        <a:p>
          <a:endParaRPr lang="es-ES" sz="1800"/>
        </a:p>
      </dgm:t>
    </dgm:pt>
    <dgm:pt modelId="{DB127F86-9876-40F2-9A0A-BBF4C50AD57C}">
      <dgm:prSet phldrT="[Texto]" custT="1"/>
      <dgm:spPr/>
      <dgm:t>
        <a:bodyPr/>
        <a:lstStyle/>
        <a:p>
          <a:r>
            <a:rPr lang="es-ES_tradnl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Realizable</a:t>
          </a:r>
          <a:endParaRPr lang="es-ES" sz="2000" b="1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DBA128D-74D6-46AA-8C2B-E1E9660C728C}" type="parTrans" cxnId="{470F0ACE-A3AD-4A14-BCD5-CA7CCF27FBA7}">
      <dgm:prSet/>
      <dgm:spPr/>
      <dgm:t>
        <a:bodyPr/>
        <a:lstStyle/>
        <a:p>
          <a:endParaRPr lang="es-ES" sz="1800"/>
        </a:p>
      </dgm:t>
    </dgm:pt>
    <dgm:pt modelId="{3CCAB35C-8413-44CC-A38F-9A3E36BA4277}" type="sibTrans" cxnId="{470F0ACE-A3AD-4A14-BCD5-CA7CCF27FBA7}">
      <dgm:prSet/>
      <dgm:spPr/>
      <dgm:t>
        <a:bodyPr/>
        <a:lstStyle/>
        <a:p>
          <a:endParaRPr lang="es-ES" sz="1800"/>
        </a:p>
      </dgm:t>
    </dgm:pt>
    <dgm:pt modelId="{414945D7-D3E2-4E55-B081-E7FC3B11D71F}">
      <dgm:prSet phldrT="[Texto]" custT="1"/>
      <dgm:spPr/>
      <dgm:t>
        <a:bodyPr/>
        <a:lstStyle/>
        <a:p>
          <a:r>
            <a:rPr lang="es-ES_tradnl" sz="1800" dirty="0"/>
            <a:t>Clientes</a:t>
          </a:r>
          <a:endParaRPr lang="es-ES" sz="1800" dirty="0"/>
        </a:p>
      </dgm:t>
    </dgm:pt>
    <dgm:pt modelId="{8FE74879-88C9-4AD9-92A1-A59AB7BB758B}" type="parTrans" cxnId="{9B7EF29E-8AD1-498C-A0D9-E33BB4267C65}">
      <dgm:prSet/>
      <dgm:spPr/>
      <dgm:t>
        <a:bodyPr/>
        <a:lstStyle/>
        <a:p>
          <a:endParaRPr lang="es-ES" sz="1800"/>
        </a:p>
      </dgm:t>
    </dgm:pt>
    <dgm:pt modelId="{CED8A845-2BC4-4496-92CA-5E4F6548055C}" type="sibTrans" cxnId="{9B7EF29E-8AD1-498C-A0D9-E33BB4267C65}">
      <dgm:prSet/>
      <dgm:spPr/>
      <dgm:t>
        <a:bodyPr/>
        <a:lstStyle/>
        <a:p>
          <a:endParaRPr lang="es-ES" sz="1800"/>
        </a:p>
      </dgm:t>
    </dgm:pt>
    <dgm:pt modelId="{93AA0169-0C69-4651-BB2F-13F60AD5C457}">
      <dgm:prSet phldrT="[Texto]" custT="1"/>
      <dgm:spPr/>
      <dgm:t>
        <a:bodyPr/>
        <a:lstStyle/>
        <a:p>
          <a:r>
            <a:rPr lang="es-ES_tradnl" sz="1800" dirty="0"/>
            <a:t>Construcciones</a:t>
          </a:r>
          <a:endParaRPr lang="es-ES" sz="1800" dirty="0"/>
        </a:p>
      </dgm:t>
    </dgm:pt>
    <dgm:pt modelId="{09BFCBD6-64D9-468C-A225-27CB3FD7C1F9}" type="parTrans" cxnId="{6D64910C-EFBF-4479-8CAE-A89B4ACDCEFB}">
      <dgm:prSet/>
      <dgm:spPr/>
      <dgm:t>
        <a:bodyPr/>
        <a:lstStyle/>
        <a:p>
          <a:endParaRPr lang="es-ES" sz="1800"/>
        </a:p>
      </dgm:t>
    </dgm:pt>
    <dgm:pt modelId="{D331DFD4-FB05-47CC-8336-8DCFC162AA5A}" type="sibTrans" cxnId="{6D64910C-EFBF-4479-8CAE-A89B4ACDCEFB}">
      <dgm:prSet/>
      <dgm:spPr/>
      <dgm:t>
        <a:bodyPr/>
        <a:lstStyle/>
        <a:p>
          <a:endParaRPr lang="es-ES" sz="1800"/>
        </a:p>
      </dgm:t>
    </dgm:pt>
    <dgm:pt modelId="{F9EDBC0A-C3D1-4750-AF6F-4EF501FBD1AE}">
      <dgm:prSet phldrT="[Texto]" custT="1"/>
      <dgm:spPr/>
      <dgm:t>
        <a:bodyPr/>
        <a:lstStyle/>
        <a:p>
          <a:r>
            <a:rPr lang="es-ES_tradnl" sz="1800" dirty="0"/>
            <a:t>Maquinaria</a:t>
          </a:r>
          <a:endParaRPr lang="es-ES" sz="1800" dirty="0"/>
        </a:p>
      </dgm:t>
    </dgm:pt>
    <dgm:pt modelId="{5E116048-419C-4F21-86AA-52CACD56D67A}" type="parTrans" cxnId="{0EE310ED-FE8D-4192-A0B0-7BC42E7AF2C1}">
      <dgm:prSet/>
      <dgm:spPr/>
      <dgm:t>
        <a:bodyPr/>
        <a:lstStyle/>
        <a:p>
          <a:endParaRPr lang="es-ES" sz="1800"/>
        </a:p>
      </dgm:t>
    </dgm:pt>
    <dgm:pt modelId="{1025FB2B-27A5-41C4-9954-65A05D0D9A86}" type="sibTrans" cxnId="{0EE310ED-FE8D-4192-A0B0-7BC42E7AF2C1}">
      <dgm:prSet/>
      <dgm:spPr/>
      <dgm:t>
        <a:bodyPr/>
        <a:lstStyle/>
        <a:p>
          <a:endParaRPr lang="es-ES" sz="1800"/>
        </a:p>
      </dgm:t>
    </dgm:pt>
    <dgm:pt modelId="{A7A4E197-C1CE-422F-B363-29081FEABB00}">
      <dgm:prSet phldrT="[Texto]" custT="1"/>
      <dgm:spPr/>
      <dgm:t>
        <a:bodyPr/>
        <a:lstStyle/>
        <a:p>
          <a:r>
            <a:rPr lang="es-ES_tradnl" sz="1800" dirty="0"/>
            <a:t>Utillaje</a:t>
          </a:r>
          <a:endParaRPr lang="es-ES" sz="1800" dirty="0"/>
        </a:p>
      </dgm:t>
    </dgm:pt>
    <dgm:pt modelId="{8A42D15E-D0BD-4960-BA0A-415D8FA918E3}" type="parTrans" cxnId="{EE559225-B48D-41F0-8185-911A0F8068A7}">
      <dgm:prSet/>
      <dgm:spPr/>
      <dgm:t>
        <a:bodyPr/>
        <a:lstStyle/>
        <a:p>
          <a:endParaRPr lang="es-ES" sz="1800"/>
        </a:p>
      </dgm:t>
    </dgm:pt>
    <dgm:pt modelId="{E438A04A-22A2-4A9C-A029-012FA084B961}" type="sibTrans" cxnId="{EE559225-B48D-41F0-8185-911A0F8068A7}">
      <dgm:prSet/>
      <dgm:spPr/>
      <dgm:t>
        <a:bodyPr/>
        <a:lstStyle/>
        <a:p>
          <a:endParaRPr lang="es-ES" sz="1800"/>
        </a:p>
      </dgm:t>
    </dgm:pt>
    <dgm:pt modelId="{866B5135-FECB-43CA-88A6-73748C7BBD1B}">
      <dgm:prSet phldrT="[Texto]" custT="1"/>
      <dgm:spPr/>
      <dgm:t>
        <a:bodyPr/>
        <a:lstStyle/>
        <a:p>
          <a:r>
            <a:rPr lang="es-ES_tradnl" sz="1800" dirty="0"/>
            <a:t>Mobiliario</a:t>
          </a:r>
          <a:endParaRPr lang="es-ES" sz="1800" dirty="0"/>
        </a:p>
      </dgm:t>
    </dgm:pt>
    <dgm:pt modelId="{CB5E635D-F25D-4E17-9A1E-559E32647819}" type="parTrans" cxnId="{8AF47CA3-8684-4011-A620-9747990423AD}">
      <dgm:prSet/>
      <dgm:spPr/>
      <dgm:t>
        <a:bodyPr/>
        <a:lstStyle/>
        <a:p>
          <a:endParaRPr lang="es-ES" sz="1800"/>
        </a:p>
      </dgm:t>
    </dgm:pt>
    <dgm:pt modelId="{01AE0349-AC96-4A81-BEEB-3896438D4DC5}" type="sibTrans" cxnId="{8AF47CA3-8684-4011-A620-9747990423AD}">
      <dgm:prSet/>
      <dgm:spPr/>
      <dgm:t>
        <a:bodyPr/>
        <a:lstStyle/>
        <a:p>
          <a:endParaRPr lang="es-ES" sz="1800"/>
        </a:p>
      </dgm:t>
    </dgm:pt>
    <dgm:pt modelId="{A4190434-CB27-47DA-AD7D-466F72E6B0C7}">
      <dgm:prSet phldrT="[Texto]" custT="1"/>
      <dgm:spPr/>
      <dgm:t>
        <a:bodyPr/>
        <a:lstStyle/>
        <a:p>
          <a:r>
            <a:rPr lang="es-ES_tradnl" sz="1800" dirty="0"/>
            <a:t>Equipos para proceso de información</a:t>
          </a:r>
          <a:endParaRPr lang="es-ES" sz="1800" dirty="0"/>
        </a:p>
      </dgm:t>
    </dgm:pt>
    <dgm:pt modelId="{2411C4E1-1601-4ED5-96C8-F15D99DDC32D}" type="parTrans" cxnId="{E6C44FF4-395A-43A2-94A3-5F8090766CB5}">
      <dgm:prSet/>
      <dgm:spPr/>
      <dgm:t>
        <a:bodyPr/>
        <a:lstStyle/>
        <a:p>
          <a:endParaRPr lang="es-ES" sz="1800"/>
        </a:p>
      </dgm:t>
    </dgm:pt>
    <dgm:pt modelId="{B08F70F6-C3B2-4D73-AB35-7BA27D6D459C}" type="sibTrans" cxnId="{E6C44FF4-395A-43A2-94A3-5F8090766CB5}">
      <dgm:prSet/>
      <dgm:spPr/>
      <dgm:t>
        <a:bodyPr/>
        <a:lstStyle/>
        <a:p>
          <a:endParaRPr lang="es-ES" sz="1800"/>
        </a:p>
      </dgm:t>
    </dgm:pt>
    <dgm:pt modelId="{9DD5DA04-940C-4BA2-9AE8-192A0CCCBF0A}">
      <dgm:prSet phldrT="[Texto]" custT="1"/>
      <dgm:spPr/>
      <dgm:t>
        <a:bodyPr/>
        <a:lstStyle/>
        <a:p>
          <a:r>
            <a:rPr lang="es-ES_tradnl" sz="1800" dirty="0"/>
            <a:t>Aplicaciones informáticas</a:t>
          </a:r>
          <a:endParaRPr lang="es-ES" sz="1800" dirty="0"/>
        </a:p>
      </dgm:t>
    </dgm:pt>
    <dgm:pt modelId="{AFEDDD08-8558-4321-9770-6440D70A0F11}" type="parTrans" cxnId="{7AA6A98D-0158-4E70-B5E5-81A34008AD31}">
      <dgm:prSet/>
      <dgm:spPr/>
      <dgm:t>
        <a:bodyPr/>
        <a:lstStyle/>
        <a:p>
          <a:endParaRPr lang="es-ES" sz="1800"/>
        </a:p>
      </dgm:t>
    </dgm:pt>
    <dgm:pt modelId="{48380A7F-6EC0-47A5-8C47-0A8F8ECA902C}" type="sibTrans" cxnId="{7AA6A98D-0158-4E70-B5E5-81A34008AD31}">
      <dgm:prSet/>
      <dgm:spPr/>
      <dgm:t>
        <a:bodyPr/>
        <a:lstStyle/>
        <a:p>
          <a:endParaRPr lang="es-ES" sz="1800"/>
        </a:p>
      </dgm:t>
    </dgm:pt>
    <dgm:pt modelId="{26D73038-F541-4C4B-9A8F-32A8C910EFBB}">
      <dgm:prSet phldrT="[Texto]" custT="1"/>
      <dgm:spPr/>
      <dgm:t>
        <a:bodyPr/>
        <a:lstStyle/>
        <a:p>
          <a:r>
            <a:rPr lang="es-ES_tradnl" sz="1800" dirty="0"/>
            <a:t>Patentes y marcas</a:t>
          </a:r>
          <a:endParaRPr lang="es-ES" sz="1800" dirty="0"/>
        </a:p>
      </dgm:t>
    </dgm:pt>
    <dgm:pt modelId="{E16F97F8-138E-47E7-A9B0-087D465D3C50}" type="parTrans" cxnId="{FC02AC4C-2DC8-4930-B31E-02AB85CDCFC1}">
      <dgm:prSet/>
      <dgm:spPr/>
      <dgm:t>
        <a:bodyPr/>
        <a:lstStyle/>
        <a:p>
          <a:endParaRPr lang="es-ES" sz="1800"/>
        </a:p>
      </dgm:t>
    </dgm:pt>
    <dgm:pt modelId="{AC201ADE-3D78-4956-86D2-DB6E62B0ED60}" type="sibTrans" cxnId="{FC02AC4C-2DC8-4930-B31E-02AB85CDCFC1}">
      <dgm:prSet/>
      <dgm:spPr/>
      <dgm:t>
        <a:bodyPr/>
        <a:lstStyle/>
        <a:p>
          <a:endParaRPr lang="es-ES" sz="1800"/>
        </a:p>
      </dgm:t>
    </dgm:pt>
    <dgm:pt modelId="{839B7C55-3AE7-4C45-9BBB-C6EBE3C1E7FC}">
      <dgm:prSet phldrT="[Texto]" custT="1"/>
      <dgm:spPr/>
      <dgm:t>
        <a:bodyPr/>
        <a:lstStyle/>
        <a:p>
          <a:r>
            <a:rPr lang="es-ES_tradnl" sz="1800" dirty="0"/>
            <a:t>Materias primas, envases</a:t>
          </a:r>
          <a:endParaRPr lang="es-ES" sz="1800" dirty="0"/>
        </a:p>
      </dgm:t>
    </dgm:pt>
    <dgm:pt modelId="{6034727D-EA23-4BC9-BD32-4855D9FBE052}" type="parTrans" cxnId="{117FF50B-68AE-44D4-86E8-714582FF627E}">
      <dgm:prSet/>
      <dgm:spPr/>
      <dgm:t>
        <a:bodyPr/>
        <a:lstStyle/>
        <a:p>
          <a:endParaRPr lang="es-ES" sz="1800"/>
        </a:p>
      </dgm:t>
    </dgm:pt>
    <dgm:pt modelId="{E56F9FBF-6828-4D37-B923-7FFDF71655A5}" type="sibTrans" cxnId="{117FF50B-68AE-44D4-86E8-714582FF627E}">
      <dgm:prSet/>
      <dgm:spPr/>
      <dgm:t>
        <a:bodyPr/>
        <a:lstStyle/>
        <a:p>
          <a:endParaRPr lang="es-ES" sz="1800"/>
        </a:p>
      </dgm:t>
    </dgm:pt>
    <dgm:pt modelId="{A685BCE5-59C4-428A-A62E-1F13462264C2}">
      <dgm:prSet phldrT="[Texto]" custT="1"/>
      <dgm:spPr/>
      <dgm:t>
        <a:bodyPr/>
        <a:lstStyle/>
        <a:p>
          <a:r>
            <a:rPr lang="es-ES_tradnl" sz="1800" dirty="0"/>
            <a:t>Deudas de Hacienda (IVA soportado)</a:t>
          </a:r>
          <a:endParaRPr lang="es-ES" sz="1800" dirty="0"/>
        </a:p>
      </dgm:t>
    </dgm:pt>
    <dgm:pt modelId="{E55A5D81-A433-4C12-872A-2CBF816D1BB9}" type="parTrans" cxnId="{31DC227C-400B-47CD-99FF-553463944089}">
      <dgm:prSet/>
      <dgm:spPr/>
      <dgm:t>
        <a:bodyPr/>
        <a:lstStyle/>
        <a:p>
          <a:endParaRPr lang="es-ES" sz="1800"/>
        </a:p>
      </dgm:t>
    </dgm:pt>
    <dgm:pt modelId="{2C79609E-B5EA-4612-81E4-60A8DB885324}" type="sibTrans" cxnId="{31DC227C-400B-47CD-99FF-553463944089}">
      <dgm:prSet/>
      <dgm:spPr/>
      <dgm:t>
        <a:bodyPr/>
        <a:lstStyle/>
        <a:p>
          <a:endParaRPr lang="es-ES" sz="1800"/>
        </a:p>
      </dgm:t>
    </dgm:pt>
    <dgm:pt modelId="{929BE707-A4F6-4F97-A1AD-CF79396468DC}">
      <dgm:prSet phldrT="[Texto]" custT="1"/>
      <dgm:spPr/>
      <dgm:t>
        <a:bodyPr/>
        <a:lstStyle/>
        <a:p>
          <a:r>
            <a:rPr lang="es-ES_tradnl" sz="1800" dirty="0"/>
            <a:t>Otros deudores</a:t>
          </a:r>
          <a:endParaRPr lang="es-ES" sz="1800" dirty="0"/>
        </a:p>
      </dgm:t>
    </dgm:pt>
    <dgm:pt modelId="{6FCCFBEB-3F6C-480A-B30A-CC6536E0FE6C}" type="parTrans" cxnId="{9E58E7C3-FCD2-4D89-9192-27B2EC6AE7FE}">
      <dgm:prSet/>
      <dgm:spPr/>
      <dgm:t>
        <a:bodyPr/>
        <a:lstStyle/>
        <a:p>
          <a:endParaRPr lang="es-ES" sz="1800"/>
        </a:p>
      </dgm:t>
    </dgm:pt>
    <dgm:pt modelId="{09FF73C9-0D45-4A11-AA7B-5A4BBEAC7658}" type="sibTrans" cxnId="{9E58E7C3-FCD2-4D89-9192-27B2EC6AE7FE}">
      <dgm:prSet/>
      <dgm:spPr/>
      <dgm:t>
        <a:bodyPr/>
        <a:lstStyle/>
        <a:p>
          <a:endParaRPr lang="es-ES" sz="1800"/>
        </a:p>
      </dgm:t>
    </dgm:pt>
    <dgm:pt modelId="{DBBE732F-1755-4838-94EB-F23730B06738}">
      <dgm:prSet phldrT="[Texto]" custT="1"/>
      <dgm:spPr/>
      <dgm:t>
        <a:bodyPr/>
        <a:lstStyle/>
        <a:p>
          <a:r>
            <a:rPr lang="es-ES_tradnl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Disponible</a:t>
          </a:r>
          <a:endParaRPr lang="es-ES" sz="2000" b="1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3A98C55-7C03-4269-8592-058C96B4A26F}" type="parTrans" cxnId="{F8AFB12A-4297-4FB5-B20B-1D2E34DCE5E8}">
      <dgm:prSet/>
      <dgm:spPr/>
      <dgm:t>
        <a:bodyPr/>
        <a:lstStyle/>
        <a:p>
          <a:endParaRPr lang="es-ES" sz="1800"/>
        </a:p>
      </dgm:t>
    </dgm:pt>
    <dgm:pt modelId="{225B5881-DA2E-46A3-8969-15F0837E4A63}" type="sibTrans" cxnId="{F8AFB12A-4297-4FB5-B20B-1D2E34DCE5E8}">
      <dgm:prSet/>
      <dgm:spPr/>
      <dgm:t>
        <a:bodyPr/>
        <a:lstStyle/>
        <a:p>
          <a:endParaRPr lang="es-ES" sz="1800"/>
        </a:p>
      </dgm:t>
    </dgm:pt>
    <dgm:pt modelId="{18A021A6-66DF-40D0-BC2B-6078F290CB72}">
      <dgm:prSet phldrT="[Texto]" custT="1"/>
      <dgm:spPr/>
      <dgm:t>
        <a:bodyPr/>
        <a:lstStyle/>
        <a:p>
          <a:r>
            <a:rPr lang="es-ES_tradnl" sz="1800" dirty="0"/>
            <a:t>Bancos</a:t>
          </a:r>
          <a:endParaRPr lang="es-ES" sz="1800" dirty="0"/>
        </a:p>
      </dgm:t>
    </dgm:pt>
    <dgm:pt modelId="{6344F360-7373-4116-9ECD-26380340631F}" type="parTrans" cxnId="{E582F0BD-A9B9-400F-9DE7-51D3C5917206}">
      <dgm:prSet/>
      <dgm:spPr/>
      <dgm:t>
        <a:bodyPr/>
        <a:lstStyle/>
        <a:p>
          <a:endParaRPr lang="es-ES" sz="1800"/>
        </a:p>
      </dgm:t>
    </dgm:pt>
    <dgm:pt modelId="{B9780714-1E81-4E1D-95B3-7F34FABAD6C2}" type="sibTrans" cxnId="{E582F0BD-A9B9-400F-9DE7-51D3C5917206}">
      <dgm:prSet/>
      <dgm:spPr/>
      <dgm:t>
        <a:bodyPr/>
        <a:lstStyle/>
        <a:p>
          <a:endParaRPr lang="es-ES" sz="1800"/>
        </a:p>
      </dgm:t>
    </dgm:pt>
    <dgm:pt modelId="{1B02B676-77D6-44E9-B9ED-A2D900C6C5F9}">
      <dgm:prSet phldrT="[Texto]" custT="1"/>
      <dgm:spPr/>
      <dgm:t>
        <a:bodyPr/>
        <a:lstStyle/>
        <a:p>
          <a:r>
            <a:rPr lang="es-ES_tradnl" sz="1800" dirty="0"/>
            <a:t>Caja</a:t>
          </a:r>
          <a:endParaRPr lang="es-ES" sz="1800" dirty="0"/>
        </a:p>
      </dgm:t>
    </dgm:pt>
    <dgm:pt modelId="{864E70B3-3C9A-410B-91DF-FC7709487E19}" type="parTrans" cxnId="{ABB950BE-98D9-4FEC-B118-936F0C20198A}">
      <dgm:prSet/>
      <dgm:spPr/>
      <dgm:t>
        <a:bodyPr/>
        <a:lstStyle/>
        <a:p>
          <a:endParaRPr lang="es-ES" sz="1800"/>
        </a:p>
      </dgm:t>
    </dgm:pt>
    <dgm:pt modelId="{174374D6-504F-41C2-B780-EBC6358B0EA7}" type="sibTrans" cxnId="{ABB950BE-98D9-4FEC-B118-936F0C20198A}">
      <dgm:prSet/>
      <dgm:spPr/>
      <dgm:t>
        <a:bodyPr/>
        <a:lstStyle/>
        <a:p>
          <a:endParaRPr lang="es-ES" sz="1800"/>
        </a:p>
      </dgm:t>
    </dgm:pt>
    <dgm:pt modelId="{8D586382-CA2E-49A4-A2FD-7076FC495AA9}" type="pres">
      <dgm:prSet presAssocID="{FB4D50D9-4E9D-48DD-ABD7-A56E45E0C42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D69EB10-5017-4CA8-88D3-EC1F38D88172}" type="pres">
      <dgm:prSet presAssocID="{3E423FE2-945F-46DC-91D5-9535A337C523}" presName="linNode" presStyleCnt="0"/>
      <dgm:spPr/>
    </dgm:pt>
    <dgm:pt modelId="{6F3CBE12-8328-4E7D-ADCE-14DD97D7B7AD}" type="pres">
      <dgm:prSet presAssocID="{3E423FE2-945F-46DC-91D5-9535A337C523}" presName="parentText" presStyleLbl="node1" presStyleIdx="0" presStyleCnt="4" custScaleY="20769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A387CB2-6B32-4C77-9019-0107308524A6}" type="pres">
      <dgm:prSet presAssocID="{3E423FE2-945F-46DC-91D5-9535A337C523}" presName="descendantText" presStyleLbl="alignAccFollowNode1" presStyleIdx="0" presStyleCnt="4" custScaleY="24490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BA87750-910E-4C7E-B6E8-4A6A9CF2045A}" type="pres">
      <dgm:prSet presAssocID="{3613C62B-0C86-4215-9866-B7C78213237E}" presName="sp" presStyleCnt="0"/>
      <dgm:spPr/>
    </dgm:pt>
    <dgm:pt modelId="{69B95FE2-2738-4EFE-9BD7-71A940224F64}" type="pres">
      <dgm:prSet presAssocID="{521C609F-BFF9-4BAB-9A8B-B01845A5ECB1}" presName="linNode" presStyleCnt="0"/>
      <dgm:spPr/>
    </dgm:pt>
    <dgm:pt modelId="{37D587AC-68B4-4A14-9293-01C41AA6C0EB}" type="pres">
      <dgm:prSet presAssocID="{521C609F-BFF9-4BAB-9A8B-B01845A5ECB1}" presName="parentText" presStyleLbl="node1" presStyleIdx="1" presStyleCnt="4" custScaleY="52348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DC03900-2073-47BB-9CC5-1F022AC333B4}" type="pres">
      <dgm:prSet presAssocID="{521C609F-BFF9-4BAB-9A8B-B01845A5ECB1}" presName="descendantText" presStyleLbl="alignAccFollowNode1" presStyleIdx="1" presStyleCnt="4" custScaleY="7627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F0D7CDA-DEC2-4019-9DB1-D9A90323C9BD}" type="pres">
      <dgm:prSet presAssocID="{6250DF59-14BF-4AB9-AE2B-920DD1B26508}" presName="sp" presStyleCnt="0"/>
      <dgm:spPr/>
    </dgm:pt>
    <dgm:pt modelId="{7DCF47D6-F37F-4118-8786-9C560C2239AB}" type="pres">
      <dgm:prSet presAssocID="{DB127F86-9876-40F2-9A0A-BBF4C50AD57C}" presName="linNode" presStyleCnt="0"/>
      <dgm:spPr/>
    </dgm:pt>
    <dgm:pt modelId="{416F3A45-AF62-4645-A6E8-465938D74534}" type="pres">
      <dgm:prSet presAssocID="{DB127F86-9876-40F2-9A0A-BBF4C50AD57C}" presName="parentText" presStyleLbl="node1" presStyleIdx="2" presStyleCnt="4" custScaleY="45431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BE4783F-3A4E-4194-A021-0E90372B7597}" type="pres">
      <dgm:prSet presAssocID="{DB127F86-9876-40F2-9A0A-BBF4C50AD57C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2BFAAFA-2592-4DA7-9AE2-22656FA603E6}" type="pres">
      <dgm:prSet presAssocID="{3CCAB35C-8413-44CC-A38F-9A3E36BA4277}" presName="sp" presStyleCnt="0"/>
      <dgm:spPr/>
    </dgm:pt>
    <dgm:pt modelId="{AA4031FF-A964-4CE8-82EB-2022B5F05141}" type="pres">
      <dgm:prSet presAssocID="{DBBE732F-1755-4838-94EB-F23730B06738}" presName="linNode" presStyleCnt="0"/>
      <dgm:spPr/>
    </dgm:pt>
    <dgm:pt modelId="{A9F3B02F-539C-41BD-A893-1F5AED1E44A1}" type="pres">
      <dgm:prSet presAssocID="{DBBE732F-1755-4838-94EB-F23730B06738}" presName="parentText" presStyleLbl="node1" presStyleIdx="3" presStyleCnt="4" custScaleY="4912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AACD723-F79C-49FC-BDEC-8E133A2DC216}" type="pres">
      <dgm:prSet presAssocID="{DBBE732F-1755-4838-94EB-F23730B06738}" presName="descendantText" presStyleLbl="alignAccFollowNode1" presStyleIdx="3" presStyleCnt="4" custScaleY="5482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AA6A98D-0158-4E70-B5E5-81A34008AD31}" srcId="{3E423FE2-945F-46DC-91D5-9535A337C523}" destId="{9DD5DA04-940C-4BA2-9AE8-192A0CCCBF0A}" srcOrd="6" destOrd="0" parTransId="{AFEDDD08-8558-4321-9770-6440D70A0F11}" sibTransId="{48380A7F-6EC0-47A5-8C47-0A8F8ECA902C}"/>
    <dgm:cxn modelId="{64BD78BD-6A24-4DD6-8C0B-68E3D62CD953}" type="presOf" srcId="{521C609F-BFF9-4BAB-9A8B-B01845A5ECB1}" destId="{37D587AC-68B4-4A14-9293-01C41AA6C0EB}" srcOrd="0" destOrd="0" presId="urn:microsoft.com/office/officeart/2005/8/layout/vList5"/>
    <dgm:cxn modelId="{DD361713-1C94-4DF6-8C28-8302D4DD4BC2}" type="presOf" srcId="{FB4D50D9-4E9D-48DD-ABD7-A56E45E0C429}" destId="{8D586382-CA2E-49A4-A2FD-7076FC495AA9}" srcOrd="0" destOrd="0" presId="urn:microsoft.com/office/officeart/2005/8/layout/vList5"/>
    <dgm:cxn modelId="{583FB1EA-3CB2-41FD-84C1-1D71D6F727AF}" type="presOf" srcId="{A4190434-CB27-47DA-AD7D-466F72E6B0C7}" destId="{6A387CB2-6B32-4C77-9019-0107308524A6}" srcOrd="0" destOrd="5" presId="urn:microsoft.com/office/officeart/2005/8/layout/vList5"/>
    <dgm:cxn modelId="{0EE310ED-FE8D-4192-A0B0-7BC42E7AF2C1}" srcId="{3E423FE2-945F-46DC-91D5-9535A337C523}" destId="{F9EDBC0A-C3D1-4750-AF6F-4EF501FBD1AE}" srcOrd="2" destOrd="0" parTransId="{5E116048-419C-4F21-86AA-52CACD56D67A}" sibTransId="{1025FB2B-27A5-41C4-9954-65A05D0D9A86}"/>
    <dgm:cxn modelId="{BF45CC29-7150-4666-A9C1-6A861AFD3378}" type="presOf" srcId="{18A021A6-66DF-40D0-BC2B-6078F290CB72}" destId="{8AACD723-F79C-49FC-BDEC-8E133A2DC216}" srcOrd="0" destOrd="0" presId="urn:microsoft.com/office/officeart/2005/8/layout/vList5"/>
    <dgm:cxn modelId="{25A6185D-EB1C-4DBE-8EBF-56C74083CA8C}" type="presOf" srcId="{26D73038-F541-4C4B-9A8F-32A8C910EFBB}" destId="{6A387CB2-6B32-4C77-9019-0107308524A6}" srcOrd="0" destOrd="7" presId="urn:microsoft.com/office/officeart/2005/8/layout/vList5"/>
    <dgm:cxn modelId="{E004BC97-F98E-42FE-A241-9C06EA5B85E7}" type="presOf" srcId="{D0FE8E64-E639-4597-833C-48344A9FBF13}" destId="{5DC03900-2073-47BB-9CC5-1F022AC333B4}" srcOrd="0" destOrd="0" presId="urn:microsoft.com/office/officeart/2005/8/layout/vList5"/>
    <dgm:cxn modelId="{FC02AC4C-2DC8-4930-B31E-02AB85CDCFC1}" srcId="{3E423FE2-945F-46DC-91D5-9535A337C523}" destId="{26D73038-F541-4C4B-9A8F-32A8C910EFBB}" srcOrd="7" destOrd="0" parTransId="{E16F97F8-138E-47E7-A9B0-087D465D3C50}" sibTransId="{AC201ADE-3D78-4956-86D2-DB6E62B0ED60}"/>
    <dgm:cxn modelId="{D97F37EB-A1D3-4B91-A6A0-1FF400E72F09}" type="presOf" srcId="{929BE707-A4F6-4F97-A1AD-CF79396468DC}" destId="{CBE4783F-3A4E-4194-A021-0E90372B7597}" srcOrd="0" destOrd="2" presId="urn:microsoft.com/office/officeart/2005/8/layout/vList5"/>
    <dgm:cxn modelId="{6D64910C-EFBF-4479-8CAE-A89B4ACDCEFB}" srcId="{3E423FE2-945F-46DC-91D5-9535A337C523}" destId="{93AA0169-0C69-4651-BB2F-13F60AD5C457}" srcOrd="1" destOrd="0" parTransId="{09BFCBD6-64D9-468C-A225-27CB3FD7C1F9}" sibTransId="{D331DFD4-FB05-47CC-8336-8DCFC162AA5A}"/>
    <dgm:cxn modelId="{A379BFA8-AC68-4C50-9A77-443C8743D173}" type="presOf" srcId="{839B7C55-3AE7-4C45-9BBB-C6EBE3C1E7FC}" destId="{5DC03900-2073-47BB-9CC5-1F022AC333B4}" srcOrd="0" destOrd="1" presId="urn:microsoft.com/office/officeart/2005/8/layout/vList5"/>
    <dgm:cxn modelId="{57290832-1DE8-4F07-BD5A-F5478DF322AD}" type="presOf" srcId="{9DD5DA04-940C-4BA2-9AE8-192A0CCCBF0A}" destId="{6A387CB2-6B32-4C77-9019-0107308524A6}" srcOrd="0" destOrd="6" presId="urn:microsoft.com/office/officeart/2005/8/layout/vList5"/>
    <dgm:cxn modelId="{9FA9E077-D0D8-4D1A-A723-AE58EAF17DA0}" type="presOf" srcId="{F9EDBC0A-C3D1-4750-AF6F-4EF501FBD1AE}" destId="{6A387CB2-6B32-4C77-9019-0107308524A6}" srcOrd="0" destOrd="2" presId="urn:microsoft.com/office/officeart/2005/8/layout/vList5"/>
    <dgm:cxn modelId="{414D3588-70A4-4D70-9D48-2912C773901D}" type="presOf" srcId="{1B02B676-77D6-44E9-B9ED-A2D900C6C5F9}" destId="{8AACD723-F79C-49FC-BDEC-8E133A2DC216}" srcOrd="0" destOrd="1" presId="urn:microsoft.com/office/officeart/2005/8/layout/vList5"/>
    <dgm:cxn modelId="{31FEBA46-17AE-4392-92A5-E82B9BF1EFD6}" srcId="{FB4D50D9-4E9D-48DD-ABD7-A56E45E0C429}" destId="{3E423FE2-945F-46DC-91D5-9535A337C523}" srcOrd="0" destOrd="0" parTransId="{818A68EC-2199-4487-A354-E154A222F9C6}" sibTransId="{3613C62B-0C86-4215-9866-B7C78213237E}"/>
    <dgm:cxn modelId="{9C6DA8BA-6B3E-40F8-A328-5DFD962DAAB9}" type="presOf" srcId="{3E423FE2-945F-46DC-91D5-9535A337C523}" destId="{6F3CBE12-8328-4E7D-ADCE-14DD97D7B7AD}" srcOrd="0" destOrd="0" presId="urn:microsoft.com/office/officeart/2005/8/layout/vList5"/>
    <dgm:cxn modelId="{8AF47CA3-8684-4011-A620-9747990423AD}" srcId="{3E423FE2-945F-46DC-91D5-9535A337C523}" destId="{866B5135-FECB-43CA-88A6-73748C7BBD1B}" srcOrd="4" destOrd="0" parTransId="{CB5E635D-F25D-4E17-9A1E-559E32647819}" sibTransId="{01AE0349-AC96-4A81-BEEB-3896438D4DC5}"/>
    <dgm:cxn modelId="{9A53D66C-EF83-47C1-943B-E0C509189EFF}" srcId="{521C609F-BFF9-4BAB-9A8B-B01845A5ECB1}" destId="{D0FE8E64-E639-4597-833C-48344A9FBF13}" srcOrd="0" destOrd="0" parTransId="{4B3275A0-B53D-412D-A0F1-A1F43D71B370}" sibTransId="{34E85088-9883-43B6-966A-E2957282F214}"/>
    <dgm:cxn modelId="{9E58E7C3-FCD2-4D89-9192-27B2EC6AE7FE}" srcId="{DB127F86-9876-40F2-9A0A-BBF4C50AD57C}" destId="{929BE707-A4F6-4F97-A1AD-CF79396468DC}" srcOrd="2" destOrd="0" parTransId="{6FCCFBEB-3F6C-480A-B30A-CC6536E0FE6C}" sibTransId="{09FF73C9-0D45-4A11-AA7B-5A4BBEAC7658}"/>
    <dgm:cxn modelId="{E6C44FF4-395A-43A2-94A3-5F8090766CB5}" srcId="{3E423FE2-945F-46DC-91D5-9535A337C523}" destId="{A4190434-CB27-47DA-AD7D-466F72E6B0C7}" srcOrd="5" destOrd="0" parTransId="{2411C4E1-1601-4ED5-96C8-F15D99DDC32D}" sibTransId="{B08F70F6-C3B2-4D73-AB35-7BA27D6D459C}"/>
    <dgm:cxn modelId="{DD4FE8DD-E79E-41B4-BC01-07706F423FF2}" type="presOf" srcId="{DBBE732F-1755-4838-94EB-F23730B06738}" destId="{A9F3B02F-539C-41BD-A893-1F5AED1E44A1}" srcOrd="0" destOrd="0" presId="urn:microsoft.com/office/officeart/2005/8/layout/vList5"/>
    <dgm:cxn modelId="{E582F0BD-A9B9-400F-9DE7-51D3C5917206}" srcId="{DBBE732F-1755-4838-94EB-F23730B06738}" destId="{18A021A6-66DF-40D0-BC2B-6078F290CB72}" srcOrd="0" destOrd="0" parTransId="{6344F360-7373-4116-9ECD-26380340631F}" sibTransId="{B9780714-1E81-4E1D-95B3-7F34FABAD6C2}"/>
    <dgm:cxn modelId="{470F0ACE-A3AD-4A14-BCD5-CA7CCF27FBA7}" srcId="{FB4D50D9-4E9D-48DD-ABD7-A56E45E0C429}" destId="{DB127F86-9876-40F2-9A0A-BBF4C50AD57C}" srcOrd="2" destOrd="0" parTransId="{DDBA128D-74D6-46AA-8C2B-E1E9660C728C}" sibTransId="{3CCAB35C-8413-44CC-A38F-9A3E36BA4277}"/>
    <dgm:cxn modelId="{ABB950BE-98D9-4FEC-B118-936F0C20198A}" srcId="{DBBE732F-1755-4838-94EB-F23730B06738}" destId="{1B02B676-77D6-44E9-B9ED-A2D900C6C5F9}" srcOrd="1" destOrd="0" parTransId="{864E70B3-3C9A-410B-91DF-FC7709487E19}" sibTransId="{174374D6-504F-41C2-B780-EBC6358B0EA7}"/>
    <dgm:cxn modelId="{E7C5741A-FCDE-43EA-83C1-B5AFB13A3D2E}" type="presOf" srcId="{2DC8AF70-3D89-4396-BDCD-F8744E6D8E35}" destId="{6A387CB2-6B32-4C77-9019-0107308524A6}" srcOrd="0" destOrd="0" presId="urn:microsoft.com/office/officeart/2005/8/layout/vList5"/>
    <dgm:cxn modelId="{6BC7614D-668D-4ECC-9E59-F5F48D301088}" type="presOf" srcId="{414945D7-D3E2-4E55-B081-E7FC3B11D71F}" destId="{CBE4783F-3A4E-4194-A021-0E90372B7597}" srcOrd="0" destOrd="0" presId="urn:microsoft.com/office/officeart/2005/8/layout/vList5"/>
    <dgm:cxn modelId="{31DC227C-400B-47CD-99FF-553463944089}" srcId="{DB127F86-9876-40F2-9A0A-BBF4C50AD57C}" destId="{A685BCE5-59C4-428A-A62E-1F13462264C2}" srcOrd="1" destOrd="0" parTransId="{E55A5D81-A433-4C12-872A-2CBF816D1BB9}" sibTransId="{2C79609E-B5EA-4612-81E4-60A8DB885324}"/>
    <dgm:cxn modelId="{9B7EF29E-8AD1-498C-A0D9-E33BB4267C65}" srcId="{DB127F86-9876-40F2-9A0A-BBF4C50AD57C}" destId="{414945D7-D3E2-4E55-B081-E7FC3B11D71F}" srcOrd="0" destOrd="0" parTransId="{8FE74879-88C9-4AD9-92A1-A59AB7BB758B}" sibTransId="{CED8A845-2BC4-4496-92CA-5E4F6548055C}"/>
    <dgm:cxn modelId="{4012FD24-9379-4C5D-8A27-2DD64B57B115}" srcId="{FB4D50D9-4E9D-48DD-ABD7-A56E45E0C429}" destId="{521C609F-BFF9-4BAB-9A8B-B01845A5ECB1}" srcOrd="1" destOrd="0" parTransId="{877632FB-29C4-4F60-9D66-64796905E8A6}" sibTransId="{6250DF59-14BF-4AB9-AE2B-920DD1B26508}"/>
    <dgm:cxn modelId="{F8AFB12A-4297-4FB5-B20B-1D2E34DCE5E8}" srcId="{FB4D50D9-4E9D-48DD-ABD7-A56E45E0C429}" destId="{DBBE732F-1755-4838-94EB-F23730B06738}" srcOrd="3" destOrd="0" parTransId="{23A98C55-7C03-4269-8592-058C96B4A26F}" sibTransId="{225B5881-DA2E-46A3-8969-15F0837E4A63}"/>
    <dgm:cxn modelId="{117FF50B-68AE-44D4-86E8-714582FF627E}" srcId="{521C609F-BFF9-4BAB-9A8B-B01845A5ECB1}" destId="{839B7C55-3AE7-4C45-9BBB-C6EBE3C1E7FC}" srcOrd="1" destOrd="0" parTransId="{6034727D-EA23-4BC9-BD32-4855D9FBE052}" sibTransId="{E56F9FBF-6828-4D37-B923-7FFDF71655A5}"/>
    <dgm:cxn modelId="{EF971A1F-80C4-439E-91E6-A7A1FD14C2B6}" type="presOf" srcId="{A685BCE5-59C4-428A-A62E-1F13462264C2}" destId="{CBE4783F-3A4E-4194-A021-0E90372B7597}" srcOrd="0" destOrd="1" presId="urn:microsoft.com/office/officeart/2005/8/layout/vList5"/>
    <dgm:cxn modelId="{7C375388-1386-405D-AA47-D6976A0299BA}" type="presOf" srcId="{A7A4E197-C1CE-422F-B363-29081FEABB00}" destId="{6A387CB2-6B32-4C77-9019-0107308524A6}" srcOrd="0" destOrd="3" presId="urn:microsoft.com/office/officeart/2005/8/layout/vList5"/>
    <dgm:cxn modelId="{B2457F2E-DC6A-4ACC-8155-AC85248FBB96}" type="presOf" srcId="{DB127F86-9876-40F2-9A0A-BBF4C50AD57C}" destId="{416F3A45-AF62-4645-A6E8-465938D74534}" srcOrd="0" destOrd="0" presId="urn:microsoft.com/office/officeart/2005/8/layout/vList5"/>
    <dgm:cxn modelId="{0AE78E44-FA6D-4760-B895-3A70D5A78CEA}" type="presOf" srcId="{866B5135-FECB-43CA-88A6-73748C7BBD1B}" destId="{6A387CB2-6B32-4C77-9019-0107308524A6}" srcOrd="0" destOrd="4" presId="urn:microsoft.com/office/officeart/2005/8/layout/vList5"/>
    <dgm:cxn modelId="{272CD81A-C712-401A-AA5D-B8A68B4A1A1C}" srcId="{3E423FE2-945F-46DC-91D5-9535A337C523}" destId="{2DC8AF70-3D89-4396-BDCD-F8744E6D8E35}" srcOrd="0" destOrd="0" parTransId="{58703499-56FD-4121-BC45-314CBE1AEAA4}" sibTransId="{B97128C8-7A0F-4AEA-816E-953D0C5FA98F}"/>
    <dgm:cxn modelId="{EE559225-B48D-41F0-8185-911A0F8068A7}" srcId="{3E423FE2-945F-46DC-91D5-9535A337C523}" destId="{A7A4E197-C1CE-422F-B363-29081FEABB00}" srcOrd="3" destOrd="0" parTransId="{8A42D15E-D0BD-4960-BA0A-415D8FA918E3}" sibTransId="{E438A04A-22A2-4A9C-A029-012FA084B961}"/>
    <dgm:cxn modelId="{18D0F010-EF15-4BAE-B7C4-FB7F4433E524}" type="presOf" srcId="{93AA0169-0C69-4651-BB2F-13F60AD5C457}" destId="{6A387CB2-6B32-4C77-9019-0107308524A6}" srcOrd="0" destOrd="1" presId="urn:microsoft.com/office/officeart/2005/8/layout/vList5"/>
    <dgm:cxn modelId="{35573D77-3B16-40DD-BD4E-2728137C92D9}" type="presParOf" srcId="{8D586382-CA2E-49A4-A2FD-7076FC495AA9}" destId="{3D69EB10-5017-4CA8-88D3-EC1F38D88172}" srcOrd="0" destOrd="0" presId="urn:microsoft.com/office/officeart/2005/8/layout/vList5"/>
    <dgm:cxn modelId="{EB3974EA-3227-4877-BC9F-5C8511F158C2}" type="presParOf" srcId="{3D69EB10-5017-4CA8-88D3-EC1F38D88172}" destId="{6F3CBE12-8328-4E7D-ADCE-14DD97D7B7AD}" srcOrd="0" destOrd="0" presId="urn:microsoft.com/office/officeart/2005/8/layout/vList5"/>
    <dgm:cxn modelId="{505B199F-BA48-4D5D-860D-A90EE074C3C3}" type="presParOf" srcId="{3D69EB10-5017-4CA8-88D3-EC1F38D88172}" destId="{6A387CB2-6B32-4C77-9019-0107308524A6}" srcOrd="1" destOrd="0" presId="urn:microsoft.com/office/officeart/2005/8/layout/vList5"/>
    <dgm:cxn modelId="{D82AC999-47C9-4EFD-95D4-00A5077CFEAA}" type="presParOf" srcId="{8D586382-CA2E-49A4-A2FD-7076FC495AA9}" destId="{6BA87750-910E-4C7E-B6E8-4A6A9CF2045A}" srcOrd="1" destOrd="0" presId="urn:microsoft.com/office/officeart/2005/8/layout/vList5"/>
    <dgm:cxn modelId="{AEB181F1-A90F-47D5-90D2-08448DB40469}" type="presParOf" srcId="{8D586382-CA2E-49A4-A2FD-7076FC495AA9}" destId="{69B95FE2-2738-4EFE-9BD7-71A940224F64}" srcOrd="2" destOrd="0" presId="urn:microsoft.com/office/officeart/2005/8/layout/vList5"/>
    <dgm:cxn modelId="{1C0762B6-9043-4A30-9568-A5196130982D}" type="presParOf" srcId="{69B95FE2-2738-4EFE-9BD7-71A940224F64}" destId="{37D587AC-68B4-4A14-9293-01C41AA6C0EB}" srcOrd="0" destOrd="0" presId="urn:microsoft.com/office/officeart/2005/8/layout/vList5"/>
    <dgm:cxn modelId="{C10B92D9-F4A2-45A4-8ADA-FEE72BA4AE0F}" type="presParOf" srcId="{69B95FE2-2738-4EFE-9BD7-71A940224F64}" destId="{5DC03900-2073-47BB-9CC5-1F022AC333B4}" srcOrd="1" destOrd="0" presId="urn:microsoft.com/office/officeart/2005/8/layout/vList5"/>
    <dgm:cxn modelId="{B05DF510-D4EF-4D09-970F-0FF903424551}" type="presParOf" srcId="{8D586382-CA2E-49A4-A2FD-7076FC495AA9}" destId="{6F0D7CDA-DEC2-4019-9DB1-D9A90323C9BD}" srcOrd="3" destOrd="0" presId="urn:microsoft.com/office/officeart/2005/8/layout/vList5"/>
    <dgm:cxn modelId="{DAD95295-0275-40BE-82B5-7016C53A539F}" type="presParOf" srcId="{8D586382-CA2E-49A4-A2FD-7076FC495AA9}" destId="{7DCF47D6-F37F-4118-8786-9C560C2239AB}" srcOrd="4" destOrd="0" presId="urn:microsoft.com/office/officeart/2005/8/layout/vList5"/>
    <dgm:cxn modelId="{ED53FEE2-2840-4CFB-9F13-5A74062A239F}" type="presParOf" srcId="{7DCF47D6-F37F-4118-8786-9C560C2239AB}" destId="{416F3A45-AF62-4645-A6E8-465938D74534}" srcOrd="0" destOrd="0" presId="urn:microsoft.com/office/officeart/2005/8/layout/vList5"/>
    <dgm:cxn modelId="{A0D219D3-A246-4E14-A84A-D8F6151821D7}" type="presParOf" srcId="{7DCF47D6-F37F-4118-8786-9C560C2239AB}" destId="{CBE4783F-3A4E-4194-A021-0E90372B7597}" srcOrd="1" destOrd="0" presId="urn:microsoft.com/office/officeart/2005/8/layout/vList5"/>
    <dgm:cxn modelId="{5C44BFC9-A96C-4DBE-B211-CBA3EF389357}" type="presParOf" srcId="{8D586382-CA2E-49A4-A2FD-7076FC495AA9}" destId="{42BFAAFA-2592-4DA7-9AE2-22656FA603E6}" srcOrd="5" destOrd="0" presId="urn:microsoft.com/office/officeart/2005/8/layout/vList5"/>
    <dgm:cxn modelId="{29B37CDE-B1EE-4882-8092-995B899C7B15}" type="presParOf" srcId="{8D586382-CA2E-49A4-A2FD-7076FC495AA9}" destId="{AA4031FF-A964-4CE8-82EB-2022B5F05141}" srcOrd="6" destOrd="0" presId="urn:microsoft.com/office/officeart/2005/8/layout/vList5"/>
    <dgm:cxn modelId="{F45A747D-B088-47CE-A7D8-119CD97CD65C}" type="presParOf" srcId="{AA4031FF-A964-4CE8-82EB-2022B5F05141}" destId="{A9F3B02F-539C-41BD-A893-1F5AED1E44A1}" srcOrd="0" destOrd="0" presId="urn:microsoft.com/office/officeart/2005/8/layout/vList5"/>
    <dgm:cxn modelId="{DCBD80B2-8EE5-41DA-A99F-22066F5A5F15}" type="presParOf" srcId="{AA4031FF-A964-4CE8-82EB-2022B5F05141}" destId="{8AACD723-F79C-49FC-BDEC-8E133A2DC21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4D50D9-4E9D-48DD-ABD7-A56E45E0C42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E423FE2-945F-46DC-91D5-9535A337C523}">
      <dgm:prSet phldrT="[Texto]" custT="1"/>
      <dgm:spPr/>
      <dgm:t>
        <a:bodyPr/>
        <a:lstStyle/>
        <a:p>
          <a:r>
            <a:rPr lang="es-ES_tradnl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Pasivo no corriente</a:t>
          </a:r>
          <a:endParaRPr lang="es-ES" sz="2000" b="1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18A68EC-2199-4487-A354-E154A222F9C6}" type="parTrans" cxnId="{31FEBA46-17AE-4392-92A5-E82B9BF1EFD6}">
      <dgm:prSet/>
      <dgm:spPr/>
      <dgm:t>
        <a:bodyPr/>
        <a:lstStyle/>
        <a:p>
          <a:endParaRPr lang="es-ES" sz="1800"/>
        </a:p>
      </dgm:t>
    </dgm:pt>
    <dgm:pt modelId="{3613C62B-0C86-4215-9866-B7C78213237E}" type="sibTrans" cxnId="{31FEBA46-17AE-4392-92A5-E82B9BF1EFD6}">
      <dgm:prSet/>
      <dgm:spPr/>
      <dgm:t>
        <a:bodyPr/>
        <a:lstStyle/>
        <a:p>
          <a:endParaRPr lang="es-ES" sz="1800"/>
        </a:p>
      </dgm:t>
    </dgm:pt>
    <dgm:pt modelId="{2DC8AF70-3D89-4396-BDCD-F8744E6D8E35}">
      <dgm:prSet phldrT="[Texto]" custT="1"/>
      <dgm:spPr/>
      <dgm:t>
        <a:bodyPr/>
        <a:lstStyle/>
        <a:p>
          <a:r>
            <a:rPr lang="es-ES_tradnl" sz="1800" dirty="0"/>
            <a:t>Préstamos a largo plazo</a:t>
          </a:r>
          <a:endParaRPr lang="es-ES" sz="1800" dirty="0"/>
        </a:p>
      </dgm:t>
    </dgm:pt>
    <dgm:pt modelId="{58703499-56FD-4121-BC45-314CBE1AEAA4}" type="parTrans" cxnId="{272CD81A-C712-401A-AA5D-B8A68B4A1A1C}">
      <dgm:prSet/>
      <dgm:spPr/>
      <dgm:t>
        <a:bodyPr/>
        <a:lstStyle/>
        <a:p>
          <a:endParaRPr lang="es-ES" sz="1800"/>
        </a:p>
      </dgm:t>
    </dgm:pt>
    <dgm:pt modelId="{B97128C8-7A0F-4AEA-816E-953D0C5FA98F}" type="sibTrans" cxnId="{272CD81A-C712-401A-AA5D-B8A68B4A1A1C}">
      <dgm:prSet/>
      <dgm:spPr/>
      <dgm:t>
        <a:bodyPr/>
        <a:lstStyle/>
        <a:p>
          <a:endParaRPr lang="es-ES" sz="1800"/>
        </a:p>
      </dgm:t>
    </dgm:pt>
    <dgm:pt modelId="{521C609F-BFF9-4BAB-9A8B-B01845A5ECB1}">
      <dgm:prSet phldrT="[Texto]" custT="1"/>
      <dgm:spPr/>
      <dgm:t>
        <a:bodyPr/>
        <a:lstStyle/>
        <a:p>
          <a:r>
            <a:rPr lang="es-ES_tradnl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Pasivo corriente</a:t>
          </a:r>
          <a:endParaRPr lang="es-ES" sz="2000" b="1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7632FB-29C4-4F60-9D66-64796905E8A6}" type="parTrans" cxnId="{4012FD24-9379-4C5D-8A27-2DD64B57B115}">
      <dgm:prSet/>
      <dgm:spPr/>
      <dgm:t>
        <a:bodyPr/>
        <a:lstStyle/>
        <a:p>
          <a:endParaRPr lang="es-ES" sz="1800"/>
        </a:p>
      </dgm:t>
    </dgm:pt>
    <dgm:pt modelId="{6250DF59-14BF-4AB9-AE2B-920DD1B26508}" type="sibTrans" cxnId="{4012FD24-9379-4C5D-8A27-2DD64B57B115}">
      <dgm:prSet/>
      <dgm:spPr/>
      <dgm:t>
        <a:bodyPr/>
        <a:lstStyle/>
        <a:p>
          <a:endParaRPr lang="es-ES" sz="1800"/>
        </a:p>
      </dgm:t>
    </dgm:pt>
    <dgm:pt modelId="{D0FE8E64-E639-4597-833C-48344A9FBF13}">
      <dgm:prSet phldrT="[Texto]" custT="1"/>
      <dgm:spPr/>
      <dgm:t>
        <a:bodyPr/>
        <a:lstStyle/>
        <a:p>
          <a:r>
            <a:rPr lang="es-ES_tradnl" sz="1800" dirty="0"/>
            <a:t>Préstamos y créditos bancarios a corto plazo</a:t>
          </a:r>
          <a:endParaRPr lang="es-ES" sz="1800" dirty="0"/>
        </a:p>
      </dgm:t>
    </dgm:pt>
    <dgm:pt modelId="{4B3275A0-B53D-412D-A0F1-A1F43D71B370}" type="parTrans" cxnId="{9A53D66C-EF83-47C1-943B-E0C509189EFF}">
      <dgm:prSet/>
      <dgm:spPr/>
      <dgm:t>
        <a:bodyPr/>
        <a:lstStyle/>
        <a:p>
          <a:endParaRPr lang="es-ES" sz="1800"/>
        </a:p>
      </dgm:t>
    </dgm:pt>
    <dgm:pt modelId="{34E85088-9883-43B6-966A-E2957282F214}" type="sibTrans" cxnId="{9A53D66C-EF83-47C1-943B-E0C509189EFF}">
      <dgm:prSet/>
      <dgm:spPr/>
      <dgm:t>
        <a:bodyPr/>
        <a:lstStyle/>
        <a:p>
          <a:endParaRPr lang="es-ES" sz="1800"/>
        </a:p>
      </dgm:t>
    </dgm:pt>
    <dgm:pt modelId="{7AE4D3D0-412C-4ED7-ADD3-D55E49CD5FEB}">
      <dgm:prSet phldrT="[Texto]" custT="1"/>
      <dgm:spPr/>
      <dgm:t>
        <a:bodyPr/>
        <a:lstStyle/>
        <a:p>
          <a:r>
            <a:rPr lang="es-ES_tradnl" sz="1800" dirty="0"/>
            <a:t>Proveedores</a:t>
          </a:r>
          <a:endParaRPr lang="es-ES" sz="1800" dirty="0"/>
        </a:p>
      </dgm:t>
    </dgm:pt>
    <dgm:pt modelId="{0E859660-F28D-4162-9917-D582EB43A51F}" type="parTrans" cxnId="{D14C208C-7019-47EB-B87A-793A32057D38}">
      <dgm:prSet/>
      <dgm:spPr/>
      <dgm:t>
        <a:bodyPr/>
        <a:lstStyle/>
        <a:p>
          <a:endParaRPr lang="es-ES"/>
        </a:p>
      </dgm:t>
    </dgm:pt>
    <dgm:pt modelId="{FD323FC1-F157-4FE7-B5CA-4DFDBFE4888D}" type="sibTrans" cxnId="{D14C208C-7019-47EB-B87A-793A32057D38}">
      <dgm:prSet/>
      <dgm:spPr/>
      <dgm:t>
        <a:bodyPr/>
        <a:lstStyle/>
        <a:p>
          <a:endParaRPr lang="es-ES"/>
        </a:p>
      </dgm:t>
    </dgm:pt>
    <dgm:pt modelId="{F7D17C7E-65F7-4F05-92C4-7C188319D68A}">
      <dgm:prSet phldrT="[Texto]" custT="1"/>
      <dgm:spPr/>
      <dgm:t>
        <a:bodyPr/>
        <a:lstStyle/>
        <a:p>
          <a:r>
            <a:rPr lang="es-ES_tradnl" sz="1800" dirty="0"/>
            <a:t>Acreedores</a:t>
          </a:r>
          <a:endParaRPr lang="es-ES" sz="1800" dirty="0"/>
        </a:p>
      </dgm:t>
    </dgm:pt>
    <dgm:pt modelId="{0C41A04A-4EEC-45A7-AD57-2F5AFB4464EB}" type="parTrans" cxnId="{71EBA0E5-E9B2-472A-82D9-19189EDA19E4}">
      <dgm:prSet/>
      <dgm:spPr/>
      <dgm:t>
        <a:bodyPr/>
        <a:lstStyle/>
        <a:p>
          <a:endParaRPr lang="es-ES"/>
        </a:p>
      </dgm:t>
    </dgm:pt>
    <dgm:pt modelId="{36C3B391-E4CD-4767-98F0-C494C6C97EB3}" type="sibTrans" cxnId="{71EBA0E5-E9B2-472A-82D9-19189EDA19E4}">
      <dgm:prSet/>
      <dgm:spPr/>
      <dgm:t>
        <a:bodyPr/>
        <a:lstStyle/>
        <a:p>
          <a:endParaRPr lang="es-ES"/>
        </a:p>
      </dgm:t>
    </dgm:pt>
    <dgm:pt modelId="{3312229E-5527-4491-B2D9-52BB1D02B661}">
      <dgm:prSet phldrT="[Texto]" custT="1"/>
      <dgm:spPr/>
      <dgm:t>
        <a:bodyPr/>
        <a:lstStyle/>
        <a:p>
          <a:r>
            <a:rPr lang="es-ES_tradnl" sz="1800" dirty="0"/>
            <a:t>Deudas con Hacienda: IVA repercutido y retenciones de IRPF</a:t>
          </a:r>
          <a:endParaRPr lang="es-ES" sz="1800" dirty="0"/>
        </a:p>
      </dgm:t>
    </dgm:pt>
    <dgm:pt modelId="{6C884A6B-5488-4609-8AF7-0926D5FB3C72}" type="parTrans" cxnId="{2C917664-64E3-4C54-B72E-4671DDF5DF37}">
      <dgm:prSet/>
      <dgm:spPr/>
      <dgm:t>
        <a:bodyPr/>
        <a:lstStyle/>
        <a:p>
          <a:endParaRPr lang="es-ES"/>
        </a:p>
      </dgm:t>
    </dgm:pt>
    <dgm:pt modelId="{82828E77-5BA5-4A7F-8710-4DBE14CD4F58}" type="sibTrans" cxnId="{2C917664-64E3-4C54-B72E-4671DDF5DF37}">
      <dgm:prSet/>
      <dgm:spPr/>
      <dgm:t>
        <a:bodyPr/>
        <a:lstStyle/>
        <a:p>
          <a:endParaRPr lang="es-ES"/>
        </a:p>
      </dgm:t>
    </dgm:pt>
    <dgm:pt modelId="{FBED1E4F-58DA-4BFF-9452-D0524BEE35D9}">
      <dgm:prSet phldrT="[Texto]" custT="1"/>
      <dgm:spPr/>
      <dgm:t>
        <a:bodyPr/>
        <a:lstStyle/>
        <a:p>
          <a:r>
            <a:rPr lang="es-ES_tradnl" sz="1800" dirty="0"/>
            <a:t>Deudas con la Seguridad Social</a:t>
          </a:r>
          <a:endParaRPr lang="es-ES" sz="1800" dirty="0"/>
        </a:p>
      </dgm:t>
    </dgm:pt>
    <dgm:pt modelId="{8F3EE631-CF1C-45DC-BFE8-AD86C5830C6D}" type="parTrans" cxnId="{FA100A95-39ED-48E5-8BF5-584AC2B2074B}">
      <dgm:prSet/>
      <dgm:spPr/>
      <dgm:t>
        <a:bodyPr/>
        <a:lstStyle/>
        <a:p>
          <a:endParaRPr lang="es-ES"/>
        </a:p>
      </dgm:t>
    </dgm:pt>
    <dgm:pt modelId="{994561FD-64E6-4BF6-876E-597A2112F6CB}" type="sibTrans" cxnId="{FA100A95-39ED-48E5-8BF5-584AC2B2074B}">
      <dgm:prSet/>
      <dgm:spPr/>
      <dgm:t>
        <a:bodyPr/>
        <a:lstStyle/>
        <a:p>
          <a:endParaRPr lang="es-ES"/>
        </a:p>
      </dgm:t>
    </dgm:pt>
    <dgm:pt modelId="{8D586382-CA2E-49A4-A2FD-7076FC495AA9}" type="pres">
      <dgm:prSet presAssocID="{FB4D50D9-4E9D-48DD-ABD7-A56E45E0C42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D69EB10-5017-4CA8-88D3-EC1F38D88172}" type="pres">
      <dgm:prSet presAssocID="{3E423FE2-945F-46DC-91D5-9535A337C523}" presName="linNode" presStyleCnt="0"/>
      <dgm:spPr/>
    </dgm:pt>
    <dgm:pt modelId="{6F3CBE12-8328-4E7D-ADCE-14DD97D7B7AD}" type="pres">
      <dgm:prSet presAssocID="{3E423FE2-945F-46DC-91D5-9535A337C523}" presName="parentText" presStyleLbl="node1" presStyleIdx="0" presStyleCnt="2" custScaleY="20169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A387CB2-6B32-4C77-9019-0107308524A6}" type="pres">
      <dgm:prSet presAssocID="{3E423FE2-945F-46DC-91D5-9535A337C523}" presName="descendantText" presStyleLbl="alignAccFollowNode1" presStyleIdx="0" presStyleCnt="2" custScaleY="1398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BA87750-910E-4C7E-B6E8-4A6A9CF2045A}" type="pres">
      <dgm:prSet presAssocID="{3613C62B-0C86-4215-9866-B7C78213237E}" presName="sp" presStyleCnt="0"/>
      <dgm:spPr/>
    </dgm:pt>
    <dgm:pt modelId="{69B95FE2-2738-4EFE-9BD7-71A940224F64}" type="pres">
      <dgm:prSet presAssocID="{521C609F-BFF9-4BAB-9A8B-B01845A5ECB1}" presName="linNode" presStyleCnt="0"/>
      <dgm:spPr/>
    </dgm:pt>
    <dgm:pt modelId="{37D587AC-68B4-4A14-9293-01C41AA6C0EB}" type="pres">
      <dgm:prSet presAssocID="{521C609F-BFF9-4BAB-9A8B-B01845A5ECB1}" presName="parentText" presStyleLbl="node1" presStyleIdx="1" presStyleCnt="2" custScaleY="52348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DC03900-2073-47BB-9CC5-1F022AC333B4}" type="pres">
      <dgm:prSet presAssocID="{521C609F-BFF9-4BAB-9A8B-B01845A5ECB1}" presName="descendantText" presStyleLbl="alignAccFollowNode1" presStyleIdx="1" presStyleCnt="2" custScaleY="7627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C917664-64E3-4C54-B72E-4671DDF5DF37}" srcId="{521C609F-BFF9-4BAB-9A8B-B01845A5ECB1}" destId="{3312229E-5527-4491-B2D9-52BB1D02B661}" srcOrd="3" destOrd="0" parTransId="{6C884A6B-5488-4609-8AF7-0926D5FB3C72}" sibTransId="{82828E77-5BA5-4A7F-8710-4DBE14CD4F58}"/>
    <dgm:cxn modelId="{7373090C-EA7E-4C60-A8B7-8D86D44DBF2E}" type="presOf" srcId="{7AE4D3D0-412C-4ED7-ADD3-D55E49CD5FEB}" destId="{5DC03900-2073-47BB-9CC5-1F022AC333B4}" srcOrd="0" destOrd="1" presId="urn:microsoft.com/office/officeart/2005/8/layout/vList5"/>
    <dgm:cxn modelId="{A6CF3C49-11BD-4589-BF9F-927B7B988584}" type="presOf" srcId="{FBED1E4F-58DA-4BFF-9452-D0524BEE35D9}" destId="{5DC03900-2073-47BB-9CC5-1F022AC333B4}" srcOrd="0" destOrd="4" presId="urn:microsoft.com/office/officeart/2005/8/layout/vList5"/>
    <dgm:cxn modelId="{ABB95BB2-BAEC-49C1-A559-D988A7F34305}" type="presOf" srcId="{3312229E-5527-4491-B2D9-52BB1D02B661}" destId="{5DC03900-2073-47BB-9CC5-1F022AC333B4}" srcOrd="0" destOrd="3" presId="urn:microsoft.com/office/officeart/2005/8/layout/vList5"/>
    <dgm:cxn modelId="{272CD81A-C712-401A-AA5D-B8A68B4A1A1C}" srcId="{3E423FE2-945F-46DC-91D5-9535A337C523}" destId="{2DC8AF70-3D89-4396-BDCD-F8744E6D8E35}" srcOrd="0" destOrd="0" parTransId="{58703499-56FD-4121-BC45-314CBE1AEAA4}" sibTransId="{B97128C8-7A0F-4AEA-816E-953D0C5FA98F}"/>
    <dgm:cxn modelId="{80638F48-60C9-4B07-A486-4C73A88E88D9}" type="presOf" srcId="{3E423FE2-945F-46DC-91D5-9535A337C523}" destId="{6F3CBE12-8328-4E7D-ADCE-14DD97D7B7AD}" srcOrd="0" destOrd="0" presId="urn:microsoft.com/office/officeart/2005/8/layout/vList5"/>
    <dgm:cxn modelId="{A4B119F3-FB65-4CDA-BF16-A5943226D9DC}" type="presOf" srcId="{D0FE8E64-E639-4597-833C-48344A9FBF13}" destId="{5DC03900-2073-47BB-9CC5-1F022AC333B4}" srcOrd="0" destOrd="0" presId="urn:microsoft.com/office/officeart/2005/8/layout/vList5"/>
    <dgm:cxn modelId="{31FEBA46-17AE-4392-92A5-E82B9BF1EFD6}" srcId="{FB4D50D9-4E9D-48DD-ABD7-A56E45E0C429}" destId="{3E423FE2-945F-46DC-91D5-9535A337C523}" srcOrd="0" destOrd="0" parTransId="{818A68EC-2199-4487-A354-E154A222F9C6}" sibTransId="{3613C62B-0C86-4215-9866-B7C78213237E}"/>
    <dgm:cxn modelId="{28DDF2C8-CFD0-4E51-ACE1-7D98FFD532EC}" type="presOf" srcId="{521C609F-BFF9-4BAB-9A8B-B01845A5ECB1}" destId="{37D587AC-68B4-4A14-9293-01C41AA6C0EB}" srcOrd="0" destOrd="0" presId="urn:microsoft.com/office/officeart/2005/8/layout/vList5"/>
    <dgm:cxn modelId="{9A53D66C-EF83-47C1-943B-E0C509189EFF}" srcId="{521C609F-BFF9-4BAB-9A8B-B01845A5ECB1}" destId="{D0FE8E64-E639-4597-833C-48344A9FBF13}" srcOrd="0" destOrd="0" parTransId="{4B3275A0-B53D-412D-A0F1-A1F43D71B370}" sibTransId="{34E85088-9883-43B6-966A-E2957282F214}"/>
    <dgm:cxn modelId="{AF12B14D-D01F-4ABD-9A2F-68C3E3F5BCDC}" type="presOf" srcId="{FB4D50D9-4E9D-48DD-ABD7-A56E45E0C429}" destId="{8D586382-CA2E-49A4-A2FD-7076FC495AA9}" srcOrd="0" destOrd="0" presId="urn:microsoft.com/office/officeart/2005/8/layout/vList5"/>
    <dgm:cxn modelId="{0CEC5C61-FA7D-4AA7-9FE2-B38E33A5E9E3}" type="presOf" srcId="{F7D17C7E-65F7-4F05-92C4-7C188319D68A}" destId="{5DC03900-2073-47BB-9CC5-1F022AC333B4}" srcOrd="0" destOrd="2" presId="urn:microsoft.com/office/officeart/2005/8/layout/vList5"/>
    <dgm:cxn modelId="{71EBA0E5-E9B2-472A-82D9-19189EDA19E4}" srcId="{521C609F-BFF9-4BAB-9A8B-B01845A5ECB1}" destId="{F7D17C7E-65F7-4F05-92C4-7C188319D68A}" srcOrd="2" destOrd="0" parTransId="{0C41A04A-4EEC-45A7-AD57-2F5AFB4464EB}" sibTransId="{36C3B391-E4CD-4767-98F0-C494C6C97EB3}"/>
    <dgm:cxn modelId="{18369608-D01D-4476-A14D-BC85BCFA6772}" type="presOf" srcId="{2DC8AF70-3D89-4396-BDCD-F8744E6D8E35}" destId="{6A387CB2-6B32-4C77-9019-0107308524A6}" srcOrd="0" destOrd="0" presId="urn:microsoft.com/office/officeart/2005/8/layout/vList5"/>
    <dgm:cxn modelId="{4012FD24-9379-4C5D-8A27-2DD64B57B115}" srcId="{FB4D50D9-4E9D-48DD-ABD7-A56E45E0C429}" destId="{521C609F-BFF9-4BAB-9A8B-B01845A5ECB1}" srcOrd="1" destOrd="0" parTransId="{877632FB-29C4-4F60-9D66-64796905E8A6}" sibTransId="{6250DF59-14BF-4AB9-AE2B-920DD1B26508}"/>
    <dgm:cxn modelId="{D14C208C-7019-47EB-B87A-793A32057D38}" srcId="{521C609F-BFF9-4BAB-9A8B-B01845A5ECB1}" destId="{7AE4D3D0-412C-4ED7-ADD3-D55E49CD5FEB}" srcOrd="1" destOrd="0" parTransId="{0E859660-F28D-4162-9917-D582EB43A51F}" sibTransId="{FD323FC1-F157-4FE7-B5CA-4DFDBFE4888D}"/>
    <dgm:cxn modelId="{FA100A95-39ED-48E5-8BF5-584AC2B2074B}" srcId="{521C609F-BFF9-4BAB-9A8B-B01845A5ECB1}" destId="{FBED1E4F-58DA-4BFF-9452-D0524BEE35D9}" srcOrd="4" destOrd="0" parTransId="{8F3EE631-CF1C-45DC-BFE8-AD86C5830C6D}" sibTransId="{994561FD-64E6-4BF6-876E-597A2112F6CB}"/>
    <dgm:cxn modelId="{05666ED3-0E44-4160-84B1-12A3FCADBB38}" type="presParOf" srcId="{8D586382-CA2E-49A4-A2FD-7076FC495AA9}" destId="{3D69EB10-5017-4CA8-88D3-EC1F38D88172}" srcOrd="0" destOrd="0" presId="urn:microsoft.com/office/officeart/2005/8/layout/vList5"/>
    <dgm:cxn modelId="{F8E269CA-1927-4006-AA47-578A1540FD68}" type="presParOf" srcId="{3D69EB10-5017-4CA8-88D3-EC1F38D88172}" destId="{6F3CBE12-8328-4E7D-ADCE-14DD97D7B7AD}" srcOrd="0" destOrd="0" presId="urn:microsoft.com/office/officeart/2005/8/layout/vList5"/>
    <dgm:cxn modelId="{0A281E63-1597-4011-AFEB-AF874CD45673}" type="presParOf" srcId="{3D69EB10-5017-4CA8-88D3-EC1F38D88172}" destId="{6A387CB2-6B32-4C77-9019-0107308524A6}" srcOrd="1" destOrd="0" presId="urn:microsoft.com/office/officeart/2005/8/layout/vList5"/>
    <dgm:cxn modelId="{44A24DED-C710-450E-B1E0-E923313D9ACD}" type="presParOf" srcId="{8D586382-CA2E-49A4-A2FD-7076FC495AA9}" destId="{6BA87750-910E-4C7E-B6E8-4A6A9CF2045A}" srcOrd="1" destOrd="0" presId="urn:microsoft.com/office/officeart/2005/8/layout/vList5"/>
    <dgm:cxn modelId="{A3B95F2C-99A3-49B5-B157-1C7095AD8523}" type="presParOf" srcId="{8D586382-CA2E-49A4-A2FD-7076FC495AA9}" destId="{69B95FE2-2738-4EFE-9BD7-71A940224F64}" srcOrd="2" destOrd="0" presId="urn:microsoft.com/office/officeart/2005/8/layout/vList5"/>
    <dgm:cxn modelId="{7AC56DAE-970E-4342-8C08-B28B5431F3FF}" type="presParOf" srcId="{69B95FE2-2738-4EFE-9BD7-71A940224F64}" destId="{37D587AC-68B4-4A14-9293-01C41AA6C0EB}" srcOrd="0" destOrd="0" presId="urn:microsoft.com/office/officeart/2005/8/layout/vList5"/>
    <dgm:cxn modelId="{9D2CA6D1-775D-477E-B883-D184F81ACDB8}" type="presParOf" srcId="{69B95FE2-2738-4EFE-9BD7-71A940224F64}" destId="{5DC03900-2073-47BB-9CC5-1F022AC333B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B4D50D9-4E9D-48DD-ABD7-A56E45E0C42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E423FE2-945F-46DC-91D5-9535A337C523}">
      <dgm:prSet phldrT="[Texto]" custT="1"/>
      <dgm:spPr/>
      <dgm:t>
        <a:bodyPr/>
        <a:lstStyle/>
        <a:p>
          <a:r>
            <a:rPr lang="es-ES_tradnl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Patrimonio neto</a:t>
          </a:r>
          <a:endParaRPr lang="es-ES" sz="2000" b="1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18A68EC-2199-4487-A354-E154A222F9C6}" type="parTrans" cxnId="{31FEBA46-17AE-4392-92A5-E82B9BF1EFD6}">
      <dgm:prSet/>
      <dgm:spPr/>
      <dgm:t>
        <a:bodyPr/>
        <a:lstStyle/>
        <a:p>
          <a:endParaRPr lang="es-ES" sz="1800"/>
        </a:p>
      </dgm:t>
    </dgm:pt>
    <dgm:pt modelId="{3613C62B-0C86-4215-9866-B7C78213237E}" type="sibTrans" cxnId="{31FEBA46-17AE-4392-92A5-E82B9BF1EFD6}">
      <dgm:prSet/>
      <dgm:spPr/>
      <dgm:t>
        <a:bodyPr/>
        <a:lstStyle/>
        <a:p>
          <a:endParaRPr lang="es-ES" sz="1800"/>
        </a:p>
      </dgm:t>
    </dgm:pt>
    <dgm:pt modelId="{2DC8AF70-3D89-4396-BDCD-F8744E6D8E35}">
      <dgm:prSet phldrT="[Texto]" custT="1"/>
      <dgm:spPr/>
      <dgm:t>
        <a:bodyPr/>
        <a:lstStyle/>
        <a:p>
          <a:r>
            <a:rPr lang="es-ES_tradnl" sz="1800" dirty="0"/>
            <a:t>Capital</a:t>
          </a:r>
          <a:endParaRPr lang="es-ES" sz="1800" dirty="0"/>
        </a:p>
      </dgm:t>
    </dgm:pt>
    <dgm:pt modelId="{58703499-56FD-4121-BC45-314CBE1AEAA4}" type="parTrans" cxnId="{272CD81A-C712-401A-AA5D-B8A68B4A1A1C}">
      <dgm:prSet/>
      <dgm:spPr/>
      <dgm:t>
        <a:bodyPr/>
        <a:lstStyle/>
        <a:p>
          <a:endParaRPr lang="es-ES" sz="1800"/>
        </a:p>
      </dgm:t>
    </dgm:pt>
    <dgm:pt modelId="{B97128C8-7A0F-4AEA-816E-953D0C5FA98F}" type="sibTrans" cxnId="{272CD81A-C712-401A-AA5D-B8A68B4A1A1C}">
      <dgm:prSet/>
      <dgm:spPr/>
      <dgm:t>
        <a:bodyPr/>
        <a:lstStyle/>
        <a:p>
          <a:endParaRPr lang="es-ES" sz="1800"/>
        </a:p>
      </dgm:t>
    </dgm:pt>
    <dgm:pt modelId="{E3CB7228-CACC-4FB5-8C38-8F76028D0268}">
      <dgm:prSet phldrT="[Texto]" custT="1"/>
      <dgm:spPr/>
      <dgm:t>
        <a:bodyPr/>
        <a:lstStyle/>
        <a:p>
          <a:r>
            <a:rPr lang="es-ES_tradnl" sz="1800" dirty="0"/>
            <a:t>Reservas</a:t>
          </a:r>
          <a:endParaRPr lang="es-ES" sz="1800" dirty="0"/>
        </a:p>
      </dgm:t>
    </dgm:pt>
    <dgm:pt modelId="{2B6E4525-E036-4D13-A1AC-ABB0317B3618}" type="parTrans" cxnId="{CE39191F-9E1D-4380-A30F-B0BE4C0AFA76}">
      <dgm:prSet/>
      <dgm:spPr/>
      <dgm:t>
        <a:bodyPr/>
        <a:lstStyle/>
        <a:p>
          <a:endParaRPr lang="es-ES"/>
        </a:p>
      </dgm:t>
    </dgm:pt>
    <dgm:pt modelId="{54429EB5-FB1A-4EEC-AC15-77D7084090DC}" type="sibTrans" cxnId="{CE39191F-9E1D-4380-A30F-B0BE4C0AFA76}">
      <dgm:prSet/>
      <dgm:spPr/>
      <dgm:t>
        <a:bodyPr/>
        <a:lstStyle/>
        <a:p>
          <a:endParaRPr lang="es-ES"/>
        </a:p>
      </dgm:t>
    </dgm:pt>
    <dgm:pt modelId="{CF579ED3-B503-40C0-BA03-CD557D654711}">
      <dgm:prSet phldrT="[Texto]" custT="1"/>
      <dgm:spPr/>
      <dgm:t>
        <a:bodyPr/>
        <a:lstStyle/>
        <a:p>
          <a:r>
            <a:rPr lang="es-ES_tradnl" sz="1800" dirty="0"/>
            <a:t>Resultados del ejercicio</a:t>
          </a:r>
          <a:endParaRPr lang="es-ES" sz="1800" dirty="0"/>
        </a:p>
      </dgm:t>
    </dgm:pt>
    <dgm:pt modelId="{A2725CA6-79B6-49AC-B946-557139F74911}" type="parTrans" cxnId="{00CBC634-C02F-4057-94DE-FC5939A9B8FB}">
      <dgm:prSet/>
      <dgm:spPr/>
      <dgm:t>
        <a:bodyPr/>
        <a:lstStyle/>
        <a:p>
          <a:endParaRPr lang="es-ES"/>
        </a:p>
      </dgm:t>
    </dgm:pt>
    <dgm:pt modelId="{D80C7906-2020-4E80-A846-AEA72A206BAF}" type="sibTrans" cxnId="{00CBC634-C02F-4057-94DE-FC5939A9B8FB}">
      <dgm:prSet/>
      <dgm:spPr/>
      <dgm:t>
        <a:bodyPr/>
        <a:lstStyle/>
        <a:p>
          <a:endParaRPr lang="es-ES"/>
        </a:p>
      </dgm:t>
    </dgm:pt>
    <dgm:pt modelId="{8D586382-CA2E-49A4-A2FD-7076FC495AA9}" type="pres">
      <dgm:prSet presAssocID="{FB4D50D9-4E9D-48DD-ABD7-A56E45E0C42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D69EB10-5017-4CA8-88D3-EC1F38D88172}" type="pres">
      <dgm:prSet presAssocID="{3E423FE2-945F-46DC-91D5-9535A337C523}" presName="linNode" presStyleCnt="0"/>
      <dgm:spPr/>
    </dgm:pt>
    <dgm:pt modelId="{6F3CBE12-8328-4E7D-ADCE-14DD97D7B7AD}" type="pres">
      <dgm:prSet presAssocID="{3E423FE2-945F-46DC-91D5-9535A337C523}" presName="parentText" presStyleLbl="node1" presStyleIdx="0" presStyleCnt="1" custScaleY="9139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A387CB2-6B32-4C77-9019-0107308524A6}" type="pres">
      <dgm:prSet presAssocID="{3E423FE2-945F-46DC-91D5-9535A337C523}" presName="descendantText" presStyleLbl="alignAccFollowNode1" presStyleIdx="0" presStyleCnt="1" custScaleY="10326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5858CBB-CEB4-49FB-8ED1-76021A414147}" type="presOf" srcId="{FB4D50D9-4E9D-48DD-ABD7-A56E45E0C429}" destId="{8D586382-CA2E-49A4-A2FD-7076FC495AA9}" srcOrd="0" destOrd="0" presId="urn:microsoft.com/office/officeart/2005/8/layout/vList5"/>
    <dgm:cxn modelId="{1FB1F914-098C-4F92-8DF5-65918C93B984}" type="presOf" srcId="{2DC8AF70-3D89-4396-BDCD-F8744E6D8E35}" destId="{6A387CB2-6B32-4C77-9019-0107308524A6}" srcOrd="0" destOrd="0" presId="urn:microsoft.com/office/officeart/2005/8/layout/vList5"/>
    <dgm:cxn modelId="{272CD81A-C712-401A-AA5D-B8A68B4A1A1C}" srcId="{3E423FE2-945F-46DC-91D5-9535A337C523}" destId="{2DC8AF70-3D89-4396-BDCD-F8744E6D8E35}" srcOrd="0" destOrd="0" parTransId="{58703499-56FD-4121-BC45-314CBE1AEAA4}" sibTransId="{B97128C8-7A0F-4AEA-816E-953D0C5FA98F}"/>
    <dgm:cxn modelId="{4A97F56D-A8E3-47B3-BC66-1F593156D91F}" type="presOf" srcId="{E3CB7228-CACC-4FB5-8C38-8F76028D0268}" destId="{6A387CB2-6B32-4C77-9019-0107308524A6}" srcOrd="0" destOrd="1" presId="urn:microsoft.com/office/officeart/2005/8/layout/vList5"/>
    <dgm:cxn modelId="{CE39191F-9E1D-4380-A30F-B0BE4C0AFA76}" srcId="{3E423FE2-945F-46DC-91D5-9535A337C523}" destId="{E3CB7228-CACC-4FB5-8C38-8F76028D0268}" srcOrd="1" destOrd="0" parTransId="{2B6E4525-E036-4D13-A1AC-ABB0317B3618}" sibTransId="{54429EB5-FB1A-4EEC-AC15-77D7084090DC}"/>
    <dgm:cxn modelId="{00CBC634-C02F-4057-94DE-FC5939A9B8FB}" srcId="{3E423FE2-945F-46DC-91D5-9535A337C523}" destId="{CF579ED3-B503-40C0-BA03-CD557D654711}" srcOrd="2" destOrd="0" parTransId="{A2725CA6-79B6-49AC-B946-557139F74911}" sibTransId="{D80C7906-2020-4E80-A846-AEA72A206BAF}"/>
    <dgm:cxn modelId="{F61E7AE8-4EF1-4DE5-8AC9-C1B0DABAA997}" type="presOf" srcId="{CF579ED3-B503-40C0-BA03-CD557D654711}" destId="{6A387CB2-6B32-4C77-9019-0107308524A6}" srcOrd="0" destOrd="2" presId="urn:microsoft.com/office/officeart/2005/8/layout/vList5"/>
    <dgm:cxn modelId="{CE17461A-AD80-45D6-A4EE-7EE1E9BCC0DB}" type="presOf" srcId="{3E423FE2-945F-46DC-91D5-9535A337C523}" destId="{6F3CBE12-8328-4E7D-ADCE-14DD97D7B7AD}" srcOrd="0" destOrd="0" presId="urn:microsoft.com/office/officeart/2005/8/layout/vList5"/>
    <dgm:cxn modelId="{31FEBA46-17AE-4392-92A5-E82B9BF1EFD6}" srcId="{FB4D50D9-4E9D-48DD-ABD7-A56E45E0C429}" destId="{3E423FE2-945F-46DC-91D5-9535A337C523}" srcOrd="0" destOrd="0" parTransId="{818A68EC-2199-4487-A354-E154A222F9C6}" sibTransId="{3613C62B-0C86-4215-9866-B7C78213237E}"/>
    <dgm:cxn modelId="{B0BE91A1-14E1-464E-94C4-8E2CAC94E925}" type="presParOf" srcId="{8D586382-CA2E-49A4-A2FD-7076FC495AA9}" destId="{3D69EB10-5017-4CA8-88D3-EC1F38D88172}" srcOrd="0" destOrd="0" presId="urn:microsoft.com/office/officeart/2005/8/layout/vList5"/>
    <dgm:cxn modelId="{B39A6889-6128-41F9-A656-12ADC9C68A71}" type="presParOf" srcId="{3D69EB10-5017-4CA8-88D3-EC1F38D88172}" destId="{6F3CBE12-8328-4E7D-ADCE-14DD97D7B7AD}" srcOrd="0" destOrd="0" presId="urn:microsoft.com/office/officeart/2005/8/layout/vList5"/>
    <dgm:cxn modelId="{F96AFE01-11AC-4157-A343-D361ADE6E658}" type="presParOf" srcId="{3D69EB10-5017-4CA8-88D3-EC1F38D88172}" destId="{6A387CB2-6B32-4C77-9019-0107308524A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0E588-D3FA-47D6-8621-29A5E8C7A1A9}">
      <dsp:nvSpPr>
        <dsp:cNvPr id="0" name=""/>
        <dsp:cNvSpPr/>
      </dsp:nvSpPr>
      <dsp:spPr>
        <a:xfrm>
          <a:off x="1998245" y="369"/>
          <a:ext cx="6716066" cy="75681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800" kern="1200" dirty="0"/>
            <a:t>Estado contable que refleja la situación del patrimonio de la empresa en un día concreto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800" kern="1200" dirty="0"/>
        </a:p>
      </dsp:txBody>
      <dsp:txXfrm>
        <a:off x="1998245" y="94971"/>
        <a:ext cx="6432260" cy="567612"/>
      </dsp:txXfrm>
    </dsp:sp>
    <dsp:sp modelId="{88AB60C0-10F5-4527-809B-607DCDDAE206}">
      <dsp:nvSpPr>
        <dsp:cNvPr id="0" name=""/>
        <dsp:cNvSpPr/>
      </dsp:nvSpPr>
      <dsp:spPr>
        <a:xfrm>
          <a:off x="4579" y="144016"/>
          <a:ext cx="1993665" cy="4695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/>
            <a:t>Balance</a:t>
          </a:r>
          <a:endParaRPr lang="es-ES" sz="1800" b="1" kern="1200" dirty="0"/>
        </a:p>
      </dsp:txBody>
      <dsp:txXfrm>
        <a:off x="27499" y="166936"/>
        <a:ext cx="1947825" cy="4236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0E588-D3FA-47D6-8621-29A5E8C7A1A9}">
      <dsp:nvSpPr>
        <dsp:cNvPr id="0" name=""/>
        <dsp:cNvSpPr/>
      </dsp:nvSpPr>
      <dsp:spPr>
        <a:xfrm>
          <a:off x="2002824" y="0"/>
          <a:ext cx="6716066" cy="75681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800" kern="1200" dirty="0"/>
            <a:t>Bienes, derechos y obligaciones o deudas que posee una empresa. Tienes 3 partes.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800" kern="1200" dirty="0"/>
        </a:p>
      </dsp:txBody>
      <dsp:txXfrm>
        <a:off x="2002824" y="94602"/>
        <a:ext cx="6432260" cy="567612"/>
      </dsp:txXfrm>
    </dsp:sp>
    <dsp:sp modelId="{88AB60C0-10F5-4527-809B-607DCDDAE206}">
      <dsp:nvSpPr>
        <dsp:cNvPr id="0" name=""/>
        <dsp:cNvSpPr/>
      </dsp:nvSpPr>
      <dsp:spPr>
        <a:xfrm>
          <a:off x="4579" y="144016"/>
          <a:ext cx="1993665" cy="4695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/>
            <a:t>Patrimonio</a:t>
          </a:r>
          <a:endParaRPr lang="es-ES" sz="1800" b="1" kern="1200" dirty="0"/>
        </a:p>
      </dsp:txBody>
      <dsp:txXfrm>
        <a:off x="27499" y="166936"/>
        <a:ext cx="1947825" cy="4236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387CB2-6B32-4C77-9019-0107308524A6}">
      <dsp:nvSpPr>
        <dsp:cNvPr id="0" name=""/>
        <dsp:cNvSpPr/>
      </dsp:nvSpPr>
      <dsp:spPr>
        <a:xfrm rot="5400000">
          <a:off x="4776232" y="-1532227"/>
          <a:ext cx="2425901" cy="56368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800" kern="1200" dirty="0"/>
            <a:t>Terrenos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800" kern="1200" dirty="0"/>
            <a:t>Construcciones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800" kern="1200" dirty="0"/>
            <a:t>Maquinaria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800" kern="1200" dirty="0"/>
            <a:t>Utillaje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800" kern="1200" dirty="0"/>
            <a:t>Mobiliario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800" kern="1200" dirty="0"/>
            <a:t>Equipos para proceso de información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800" kern="1200" dirty="0"/>
            <a:t>Aplicaciones informáticas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800" kern="1200" dirty="0"/>
            <a:t>Patentes y marcas</a:t>
          </a:r>
          <a:endParaRPr lang="es-ES" sz="1800" kern="1200" dirty="0"/>
        </a:p>
      </dsp:txBody>
      <dsp:txXfrm rot="-5400000">
        <a:off x="3170744" y="191684"/>
        <a:ext cx="5518455" cy="2189055"/>
      </dsp:txXfrm>
    </dsp:sp>
    <dsp:sp modelId="{6F3CBE12-8328-4E7D-ADCE-14DD97D7B7AD}">
      <dsp:nvSpPr>
        <dsp:cNvPr id="0" name=""/>
        <dsp:cNvSpPr/>
      </dsp:nvSpPr>
      <dsp:spPr>
        <a:xfrm>
          <a:off x="0" y="384"/>
          <a:ext cx="3170744" cy="25716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000" b="1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Activo no corriente</a:t>
          </a:r>
          <a:endParaRPr lang="es-ES" sz="2000" b="1" i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25538" y="125922"/>
        <a:ext cx="2919668" cy="2320578"/>
      </dsp:txXfrm>
    </dsp:sp>
    <dsp:sp modelId="{5DC03900-2073-47BB-9CC5-1F022AC333B4}">
      <dsp:nvSpPr>
        <dsp:cNvPr id="0" name=""/>
        <dsp:cNvSpPr/>
      </dsp:nvSpPr>
      <dsp:spPr>
        <a:xfrm rot="5400000">
          <a:off x="5617243" y="190549"/>
          <a:ext cx="755589" cy="56423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800" kern="1200" dirty="0"/>
            <a:t>Mercaderías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800" kern="1200" dirty="0"/>
            <a:t>Materias primas, envases</a:t>
          </a:r>
          <a:endParaRPr lang="es-ES" sz="1800" kern="1200" dirty="0"/>
        </a:p>
      </dsp:txBody>
      <dsp:txXfrm rot="-5400000">
        <a:off x="3173844" y="2670834"/>
        <a:ext cx="5605503" cy="681819"/>
      </dsp:txXfrm>
    </dsp:sp>
    <dsp:sp modelId="{37D587AC-68B4-4A14-9293-01C41AA6C0EB}">
      <dsp:nvSpPr>
        <dsp:cNvPr id="0" name=""/>
        <dsp:cNvSpPr/>
      </dsp:nvSpPr>
      <dsp:spPr>
        <a:xfrm>
          <a:off x="0" y="2687657"/>
          <a:ext cx="3173843" cy="6481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000" b="1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Existencias</a:t>
          </a:r>
          <a:endParaRPr lang="es-ES" sz="2000" b="1" i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641" y="2719298"/>
        <a:ext cx="3110561" cy="584890"/>
      </dsp:txXfrm>
    </dsp:sp>
    <dsp:sp modelId="{CBE4783F-3A4E-4194-A021-0E90372B7597}">
      <dsp:nvSpPr>
        <dsp:cNvPr id="0" name=""/>
        <dsp:cNvSpPr/>
      </dsp:nvSpPr>
      <dsp:spPr>
        <a:xfrm rot="5400000">
          <a:off x="5499757" y="1125533"/>
          <a:ext cx="990560" cy="56423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800" kern="1200" dirty="0"/>
            <a:t>Clientes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800" kern="1200" dirty="0"/>
            <a:t>Deudas de Hacienda (IVA soportado)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800" kern="1200" dirty="0"/>
            <a:t>Otros deudores</a:t>
          </a:r>
          <a:endParaRPr lang="es-ES" sz="1800" kern="1200" dirty="0"/>
        </a:p>
      </dsp:txBody>
      <dsp:txXfrm rot="-5400000">
        <a:off x="3173844" y="3499802"/>
        <a:ext cx="5594033" cy="893850"/>
      </dsp:txXfrm>
    </dsp:sp>
    <dsp:sp modelId="{416F3A45-AF62-4645-A6E8-465938D74534}">
      <dsp:nvSpPr>
        <dsp:cNvPr id="0" name=""/>
        <dsp:cNvSpPr/>
      </dsp:nvSpPr>
      <dsp:spPr>
        <a:xfrm>
          <a:off x="0" y="3665464"/>
          <a:ext cx="3173843" cy="5625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000" b="1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Realizable</a:t>
          </a:r>
          <a:endParaRPr lang="es-ES" sz="2000" b="1" i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7460" y="3692924"/>
        <a:ext cx="3118923" cy="507606"/>
      </dsp:txXfrm>
    </dsp:sp>
    <dsp:sp modelId="{8AACD723-F79C-49FC-BDEC-8E133A2DC216}">
      <dsp:nvSpPr>
        <dsp:cNvPr id="0" name=""/>
        <dsp:cNvSpPr/>
      </dsp:nvSpPr>
      <dsp:spPr>
        <a:xfrm rot="5400000">
          <a:off x="5723490" y="1986856"/>
          <a:ext cx="543094" cy="56423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800" kern="1200" dirty="0"/>
            <a:t>Bancos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800" kern="1200" dirty="0"/>
            <a:t>Caja</a:t>
          </a:r>
          <a:endParaRPr lang="es-ES" sz="1800" kern="1200" dirty="0"/>
        </a:p>
      </dsp:txBody>
      <dsp:txXfrm rot="-5400000">
        <a:off x="3173843" y="4563015"/>
        <a:ext cx="5615876" cy="490070"/>
      </dsp:txXfrm>
    </dsp:sp>
    <dsp:sp modelId="{A9F3B02F-539C-41BD-A893-1F5AED1E44A1}">
      <dsp:nvSpPr>
        <dsp:cNvPr id="0" name=""/>
        <dsp:cNvSpPr/>
      </dsp:nvSpPr>
      <dsp:spPr>
        <a:xfrm>
          <a:off x="0" y="4503918"/>
          <a:ext cx="3173843" cy="6082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000" b="1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Disponible</a:t>
          </a:r>
          <a:endParaRPr lang="es-ES" sz="2000" b="1" i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9693" y="4533611"/>
        <a:ext cx="3114457" cy="5488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387CB2-6B32-4C77-9019-0107308524A6}">
      <dsp:nvSpPr>
        <dsp:cNvPr id="0" name=""/>
        <dsp:cNvSpPr/>
      </dsp:nvSpPr>
      <dsp:spPr>
        <a:xfrm rot="5400000">
          <a:off x="5709040" y="-1952650"/>
          <a:ext cx="571994" cy="56423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800" kern="1200" dirty="0"/>
            <a:t>Préstamos a largo plazo</a:t>
          </a:r>
          <a:endParaRPr lang="es-ES" sz="1800" kern="1200" dirty="0"/>
        </a:p>
      </dsp:txBody>
      <dsp:txXfrm rot="-5400000">
        <a:off x="3173843" y="610469"/>
        <a:ext cx="5614466" cy="516150"/>
      </dsp:txXfrm>
    </dsp:sp>
    <dsp:sp modelId="{6F3CBE12-8328-4E7D-ADCE-14DD97D7B7AD}">
      <dsp:nvSpPr>
        <dsp:cNvPr id="0" name=""/>
        <dsp:cNvSpPr/>
      </dsp:nvSpPr>
      <dsp:spPr>
        <a:xfrm>
          <a:off x="0" y="352966"/>
          <a:ext cx="3173843" cy="10311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000" b="1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Pasivo no corriente</a:t>
          </a:r>
          <a:endParaRPr lang="es-ES" sz="2000" b="1" i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0337" y="403303"/>
        <a:ext cx="3073169" cy="930479"/>
      </dsp:txXfrm>
    </dsp:sp>
    <dsp:sp modelId="{5DC03900-2073-47BB-9CC5-1F022AC333B4}">
      <dsp:nvSpPr>
        <dsp:cNvPr id="0" name=""/>
        <dsp:cNvSpPr/>
      </dsp:nvSpPr>
      <dsp:spPr>
        <a:xfrm rot="5400000">
          <a:off x="4435111" y="378480"/>
          <a:ext cx="3119852" cy="56423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800" kern="1200" dirty="0"/>
            <a:t>Préstamos y créditos bancarios a corto plazo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800" kern="1200" dirty="0"/>
            <a:t>Proveedores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800" kern="1200" dirty="0"/>
            <a:t>Acreedores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800" kern="1200" dirty="0"/>
            <a:t>Deudas con Hacienda: IVA repercutido y retenciones de IRPF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800" kern="1200" dirty="0"/>
            <a:t>Deudas con la Seguridad Social</a:t>
          </a:r>
          <a:endParaRPr lang="es-ES" sz="1800" kern="1200" dirty="0"/>
        </a:p>
      </dsp:txBody>
      <dsp:txXfrm rot="-5400000">
        <a:off x="3173844" y="1792047"/>
        <a:ext cx="5490089" cy="2815254"/>
      </dsp:txXfrm>
    </dsp:sp>
    <dsp:sp modelId="{37D587AC-68B4-4A14-9293-01C41AA6C0EB}">
      <dsp:nvSpPr>
        <dsp:cNvPr id="0" name=""/>
        <dsp:cNvSpPr/>
      </dsp:nvSpPr>
      <dsp:spPr>
        <a:xfrm>
          <a:off x="0" y="1861511"/>
          <a:ext cx="3173843" cy="2676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000" b="1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Pasivo corriente</a:t>
          </a:r>
          <a:endParaRPr lang="es-ES" sz="2000" b="1" i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30648" y="1992159"/>
        <a:ext cx="2912547" cy="24150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387CB2-6B32-4C77-9019-0107308524A6}">
      <dsp:nvSpPr>
        <dsp:cNvPr id="0" name=""/>
        <dsp:cNvSpPr/>
      </dsp:nvSpPr>
      <dsp:spPr>
        <a:xfrm rot="5400000">
          <a:off x="5310960" y="-1993102"/>
          <a:ext cx="1368153" cy="56423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800" kern="1200" dirty="0"/>
            <a:t>Capital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800" kern="1200" dirty="0"/>
            <a:t>Reservas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800" kern="1200" dirty="0"/>
            <a:t>Resultados del ejercicio</a:t>
          </a:r>
          <a:endParaRPr lang="es-ES" sz="1800" kern="1200" dirty="0"/>
        </a:p>
      </dsp:txBody>
      <dsp:txXfrm rot="-5400000">
        <a:off x="3173843" y="210803"/>
        <a:ext cx="5575600" cy="1234577"/>
      </dsp:txXfrm>
    </dsp:sp>
    <dsp:sp modelId="{6F3CBE12-8328-4E7D-ADCE-14DD97D7B7AD}">
      <dsp:nvSpPr>
        <dsp:cNvPr id="0" name=""/>
        <dsp:cNvSpPr/>
      </dsp:nvSpPr>
      <dsp:spPr>
        <a:xfrm>
          <a:off x="0" y="71265"/>
          <a:ext cx="3173843" cy="15136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000" b="1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Patrimonio neto</a:t>
          </a:r>
          <a:endParaRPr lang="es-ES" sz="2000" b="1" i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890" y="145155"/>
        <a:ext cx="3026063" cy="1365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E4E2B-65D4-4D33-83AE-A5EA535FE91A}" type="datetimeFigureOut">
              <a:rPr lang="es-ES" smtClean="0"/>
              <a:t>13/09/2021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8CA4C-A49C-45E2-BE04-B4EF3838BE1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434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3542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0516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2216-3B5A-48B6-B9E5-989B0A558A73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08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2CA2-690F-4F5A-BDDC-BD5487C11BED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358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C64E-3D99-40ED-A0BE-213195A42E87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090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B1F9B-BBA3-4244-91C2-6FFBAC6AFCA8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18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E45B-77F0-4D4E-AEE8-092E85ECDDBB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452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7913-E1AB-4C61-9FD2-6979062E8BFD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531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802F-1EBA-498A-BC2B-525F05C7CA10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115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4862-04C0-4C3F-BA3B-A319721EC829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716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D479-0467-41FB-B559-0C59942C84FB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025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193C-88BA-40D2-BEAD-3776E8A6F5B7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976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A35B-299A-4AC6-97C8-0624A440F61B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54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BE9AB-F773-4A1D-934E-2C3E337DFB10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480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12.xml"/><Relationship Id="rId4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9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1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image" Target="../media/image5.png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itorialtulibro.es/tulibrodefp/login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3" Type="http://schemas.openxmlformats.org/officeDocument/2006/relationships/slide" Target="slide4.xml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5" Type="http://schemas.openxmlformats.org/officeDocument/2006/relationships/diagramData" Target="../diagrams/data1.xml"/><Relationship Id="rId10" Type="http://schemas.openxmlformats.org/officeDocument/2006/relationships/diagramData" Target="../diagrams/data2.xml"/><Relationship Id="rId4" Type="http://schemas.openxmlformats.org/officeDocument/2006/relationships/image" Target="../media/image6.png"/><Relationship Id="rId9" Type="http://schemas.microsoft.com/office/2007/relationships/diagramDrawing" Target="../diagrams/drawing1.xml"/><Relationship Id="rId14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slide" Target="slide5.xml"/><Relationship Id="rId7" Type="http://schemas.openxmlformats.org/officeDocument/2006/relationships/diagramQuickStyle" Target="../diagrams/quickStyl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6.png"/><Relationship Id="rId9" Type="http://schemas.microsoft.com/office/2007/relationships/diagramDrawing" Target="../diagrams/drawing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slide" Target="slide6.xml"/><Relationship Id="rId7" Type="http://schemas.openxmlformats.org/officeDocument/2006/relationships/diagramQuickStyle" Target="../diagrams/quickStyl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6.png"/><Relationship Id="rId9" Type="http://schemas.microsoft.com/office/2007/relationships/diagramDrawing" Target="../diagrams/drawing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slide" Target="slide7.xml"/><Relationship Id="rId7" Type="http://schemas.openxmlformats.org/officeDocument/2006/relationships/diagramLayout" Target="../diagrams/layou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5.xml"/><Relationship Id="rId5" Type="http://schemas.openxmlformats.org/officeDocument/2006/relationships/image" Target="../media/image6.png"/><Relationship Id="rId10" Type="http://schemas.microsoft.com/office/2007/relationships/diagramDrawing" Target="../diagrams/drawing5.xml"/><Relationship Id="rId4" Type="http://schemas.openxmlformats.org/officeDocument/2006/relationships/slide" Target="slide2.xml"/><Relationship Id="rId9" Type="http://schemas.openxmlformats.org/officeDocument/2006/relationships/diagramColors" Target="../diagrams/colors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05972"/>
            <a:ext cx="6888244" cy="4239090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212" y="243283"/>
            <a:ext cx="1362075" cy="638175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212" y="933058"/>
            <a:ext cx="1362075" cy="945829"/>
          </a:xfrm>
          <a:prstGeom prst="rect">
            <a:avLst/>
          </a:prstGeom>
        </p:spPr>
      </p:pic>
      <p:sp>
        <p:nvSpPr>
          <p:cNvPr id="14" name="13 CuadroTexto"/>
          <p:cNvSpPr txBox="1"/>
          <p:nvPr/>
        </p:nvSpPr>
        <p:spPr>
          <a:xfrm>
            <a:off x="429816" y="2420888"/>
            <a:ext cx="71665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5400" b="1" dirty="0">
                <a:solidFill>
                  <a:schemeClr val="accent2"/>
                </a:solidFill>
              </a:rPr>
              <a:t>Unidad 9            </a:t>
            </a:r>
          </a:p>
          <a:p>
            <a:r>
              <a:rPr lang="es-ES_tradnl" sz="5400" dirty="0">
                <a:solidFill>
                  <a:schemeClr val="accent2"/>
                </a:solidFill>
              </a:rPr>
              <a:t>Análisis Contable y Financiero</a:t>
            </a:r>
            <a:endParaRPr lang="es-ES" sz="5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905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1 Título"/>
          <p:cNvSpPr txBox="1">
            <a:spLocks/>
          </p:cNvSpPr>
          <p:nvPr/>
        </p:nvSpPr>
        <p:spPr>
          <a:xfrm>
            <a:off x="148255" y="42626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4. El plan de tesorería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41334" y="1268760"/>
            <a:ext cx="8888241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1600" dirty="0"/>
              <a:t>Herramienta para prevenir que la empresa se quede sin fondos para hacer frente a los pagos </a:t>
            </a:r>
          </a:p>
          <a:p>
            <a:pPr algn="ctr"/>
            <a:r>
              <a:rPr lang="es-ES_tradnl" sz="1600" dirty="0"/>
              <a:t>(disponer de efectivo)</a:t>
            </a:r>
          </a:p>
          <a:p>
            <a:endParaRPr lang="es-ES_tradnl" sz="1600" dirty="0"/>
          </a:p>
          <a:p>
            <a:pPr marL="285750" indent="-285750">
              <a:buFont typeface="Wingdings"/>
              <a:buChar char="à"/>
            </a:pPr>
            <a:r>
              <a:rPr lang="es-ES_tradnl" sz="1600" dirty="0">
                <a:sym typeface="Wingdings" panose="05000000000000000000" pitchFamily="2" charset="2"/>
              </a:rPr>
              <a:t>Problemas de liquidez recurrir a la financiación externa de un préstamo o línea de crédito urgente.</a:t>
            </a:r>
          </a:p>
          <a:p>
            <a:endParaRPr lang="es-ES_tradnl" sz="1600" dirty="0"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es-ES_tradnl" sz="1600" dirty="0">
                <a:sym typeface="Wingdings" panose="05000000000000000000" pitchFamily="2" charset="2"/>
              </a:rPr>
              <a:t>Lo mismo sucede al emprendedor. Los primeros meses apenas hay ingresos. Lo habitual el primer año es no tener beneficios  Para los primeros 12 meses se debe reflejar en el Plan de Empresa</a:t>
            </a:r>
            <a:endParaRPr lang="es-ES_tradnl" sz="16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1891544" y="4549313"/>
            <a:ext cx="5624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La amortización no hay que anotarla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Hay gastos que solo se anotan cada cierto tiempo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Recomendable dejar una partida para imprevistos</a:t>
            </a:r>
            <a:endParaRPr lang="es-ES" sz="1600" dirty="0"/>
          </a:p>
        </p:txBody>
      </p:sp>
      <p:sp>
        <p:nvSpPr>
          <p:cNvPr id="24" name="23 CuadroTexto">
            <a:hlinkClick r:id="rId2" action="ppaction://hlinksldjump"/>
          </p:cNvPr>
          <p:cNvSpPr txBox="1"/>
          <p:nvPr/>
        </p:nvSpPr>
        <p:spPr>
          <a:xfrm>
            <a:off x="1458129" y="3573016"/>
            <a:ext cx="64911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b="1" i="1" dirty="0">
                <a:sym typeface="Wingdings" panose="05000000000000000000" pitchFamily="2" charset="2"/>
              </a:rPr>
              <a:t>ESQUEMA PLAN DE TESORERÍA </a:t>
            </a:r>
            <a:r>
              <a:rPr lang="es-ES_tradnl" dirty="0">
                <a:sym typeface="Wingdings" panose="05000000000000000000" pitchFamily="2" charset="2"/>
              </a:rPr>
              <a:t>(anual)</a:t>
            </a:r>
            <a:endParaRPr lang="es-ES" dirty="0"/>
          </a:p>
        </p:txBody>
      </p:sp>
      <p:pic>
        <p:nvPicPr>
          <p:cNvPr id="18" name="17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1314232" y="3967135"/>
            <a:ext cx="287793" cy="361618"/>
          </a:xfrm>
          <a:prstGeom prst="rect">
            <a:avLst/>
          </a:prstGeom>
        </p:spPr>
      </p:pic>
      <p:sp>
        <p:nvSpPr>
          <p:cNvPr id="19" name="18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0" name="19 Flecha derecha">
            <a:hlinkClick r:id="rId5" action="ppaction://hlinksldjump"/>
          </p:cNvPr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1" name="20 CuadroTexto">
            <a:hlinkClick r:id="rId6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443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>
          <a:xfrm>
            <a:off x="148255" y="42626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4. El plan de tesorería</a:t>
            </a:r>
          </a:p>
        </p:txBody>
      </p:sp>
      <p:sp>
        <p:nvSpPr>
          <p:cNvPr id="14" name="13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17" name="1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867629"/>
              </p:ext>
            </p:extLst>
          </p:nvPr>
        </p:nvGraphicFramePr>
        <p:xfrm>
          <a:off x="148255" y="620688"/>
          <a:ext cx="8816233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6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377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377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3777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377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3777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3777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ES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1" dirty="0">
                          <a:solidFill>
                            <a:schemeClr val="bg1"/>
                          </a:solidFill>
                        </a:rPr>
                        <a:t>Enero</a:t>
                      </a:r>
                      <a:endParaRPr lang="es-ES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1" dirty="0">
                          <a:solidFill>
                            <a:schemeClr val="bg1"/>
                          </a:solidFill>
                        </a:rPr>
                        <a:t>Febrero</a:t>
                      </a:r>
                      <a:endParaRPr lang="es-ES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1" dirty="0">
                          <a:solidFill>
                            <a:schemeClr val="bg1"/>
                          </a:solidFill>
                        </a:rPr>
                        <a:t>Marzo</a:t>
                      </a:r>
                      <a:endParaRPr lang="es-ES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1" dirty="0">
                          <a:solidFill>
                            <a:schemeClr val="bg1"/>
                          </a:solidFill>
                        </a:rPr>
                        <a:t>Abril</a:t>
                      </a:r>
                      <a:endParaRPr lang="es-ES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1" dirty="0">
                          <a:solidFill>
                            <a:schemeClr val="bg1"/>
                          </a:solidFill>
                        </a:rPr>
                        <a:t>Mayo</a:t>
                      </a:r>
                      <a:endParaRPr lang="es-ES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1" dirty="0">
                          <a:solidFill>
                            <a:schemeClr val="bg1"/>
                          </a:solidFill>
                        </a:rPr>
                        <a:t>Junio</a:t>
                      </a:r>
                      <a:endParaRPr lang="es-ES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232">
                <a:tc>
                  <a:txBody>
                    <a:bodyPr/>
                    <a:lstStyle/>
                    <a:p>
                      <a:pPr algn="l"/>
                      <a:r>
                        <a:rPr lang="es-ES_tradnl" sz="1500" b="1" dirty="0">
                          <a:solidFill>
                            <a:schemeClr val="bg1"/>
                          </a:solidFill>
                        </a:rPr>
                        <a:t>Saldo inicial</a:t>
                      </a:r>
                      <a:endParaRPr lang="es-ES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b="1" dirty="0"/>
                        <a:t>10.000</a:t>
                      </a:r>
                      <a:endParaRPr lang="es-E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b="1" dirty="0"/>
                        <a:t>10.220</a:t>
                      </a:r>
                      <a:endParaRPr lang="es-E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b="1" dirty="0"/>
                        <a:t>10.440</a:t>
                      </a:r>
                      <a:endParaRPr lang="es-E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b="1" dirty="0"/>
                        <a:t>11.660</a:t>
                      </a:r>
                      <a:endParaRPr lang="es-E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b="1" dirty="0"/>
                        <a:t>12.880</a:t>
                      </a:r>
                      <a:endParaRPr lang="es-E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b="1" dirty="0"/>
                        <a:t>15.100</a:t>
                      </a:r>
                      <a:endParaRPr lang="es-E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0464">
                <a:tc>
                  <a:txBody>
                    <a:bodyPr/>
                    <a:lstStyle/>
                    <a:p>
                      <a:pPr algn="l"/>
                      <a:r>
                        <a:rPr lang="es-ES_tradnl" sz="1500" b="1" dirty="0">
                          <a:solidFill>
                            <a:schemeClr val="bg1"/>
                          </a:solidFill>
                        </a:rPr>
                        <a:t>Cobros:</a:t>
                      </a:r>
                      <a:endParaRPr lang="es-ES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b="1" dirty="0"/>
                        <a:t>6.000</a:t>
                      </a:r>
                      <a:endParaRPr lang="es-E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b="1" dirty="0"/>
                        <a:t>6.000</a:t>
                      </a:r>
                      <a:endParaRPr lang="es-E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b="1" dirty="0"/>
                        <a:t>8.000</a:t>
                      </a:r>
                      <a:endParaRPr lang="es-E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b="1" dirty="0"/>
                        <a:t>8.000</a:t>
                      </a:r>
                      <a:endParaRPr lang="es-E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b="1" dirty="0"/>
                        <a:t>10.000</a:t>
                      </a:r>
                      <a:endParaRPr lang="es-E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b="1" dirty="0"/>
                        <a:t>10.000</a:t>
                      </a:r>
                      <a:endParaRPr lang="es-E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696">
                <a:tc>
                  <a:txBody>
                    <a:bodyPr/>
                    <a:lstStyle/>
                    <a:p>
                      <a:pPr algn="l"/>
                      <a:r>
                        <a:rPr lang="es-ES_tradnl" sz="1500" b="0" dirty="0">
                          <a:solidFill>
                            <a:schemeClr val="bg1"/>
                          </a:solidFill>
                        </a:rPr>
                        <a:t>Ventas mercad.</a:t>
                      </a:r>
                      <a:endParaRPr lang="es-ES" sz="15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6.000</a:t>
                      </a:r>
                      <a:endParaRPr lang="es-E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6.000</a:t>
                      </a:r>
                      <a:endParaRPr lang="es-E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8.000</a:t>
                      </a:r>
                      <a:endParaRPr lang="es-E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8.000</a:t>
                      </a:r>
                      <a:endParaRPr lang="es-E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10.000</a:t>
                      </a:r>
                      <a:endParaRPr lang="es-E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10.000</a:t>
                      </a:r>
                      <a:endParaRPr lang="es-E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8936">
                <a:tc>
                  <a:txBody>
                    <a:bodyPr/>
                    <a:lstStyle/>
                    <a:p>
                      <a:pPr algn="l"/>
                      <a:r>
                        <a:rPr lang="es-ES_tradnl" sz="1500" b="1" dirty="0">
                          <a:solidFill>
                            <a:schemeClr val="bg1"/>
                          </a:solidFill>
                        </a:rPr>
                        <a:t>Pagos:</a:t>
                      </a:r>
                      <a:endParaRPr lang="es-ES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5.780</a:t>
                      </a:r>
                      <a:endParaRPr lang="es-E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5.780</a:t>
                      </a:r>
                      <a:endParaRPr lang="es-E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6.780</a:t>
                      </a:r>
                      <a:endParaRPr lang="es-E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6.780</a:t>
                      </a:r>
                      <a:endParaRPr lang="es-E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7.780</a:t>
                      </a:r>
                      <a:endParaRPr lang="es-E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7.780</a:t>
                      </a:r>
                      <a:endParaRPr lang="es-E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2168">
                <a:tc>
                  <a:txBody>
                    <a:bodyPr/>
                    <a:lstStyle/>
                    <a:p>
                      <a:pPr algn="l"/>
                      <a:r>
                        <a:rPr lang="es-ES_tradnl" sz="1500" b="0" dirty="0">
                          <a:solidFill>
                            <a:schemeClr val="bg1"/>
                          </a:solidFill>
                        </a:rPr>
                        <a:t>Compras</a:t>
                      </a:r>
                      <a:r>
                        <a:rPr lang="es-ES_tradnl" sz="1500" b="0" baseline="0" dirty="0">
                          <a:solidFill>
                            <a:schemeClr val="bg1"/>
                          </a:solidFill>
                        </a:rPr>
                        <a:t> mercad.</a:t>
                      </a:r>
                      <a:endParaRPr lang="es-ES" sz="15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3.000</a:t>
                      </a:r>
                      <a:endParaRPr lang="es-E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3.000</a:t>
                      </a:r>
                      <a:endParaRPr lang="es-E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4.000</a:t>
                      </a:r>
                      <a:endParaRPr lang="es-E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4.000</a:t>
                      </a:r>
                      <a:endParaRPr lang="es-E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5.000</a:t>
                      </a:r>
                      <a:endParaRPr lang="es-E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5.000</a:t>
                      </a:r>
                      <a:endParaRPr lang="es-E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5400">
                <a:tc>
                  <a:txBody>
                    <a:bodyPr/>
                    <a:lstStyle/>
                    <a:p>
                      <a:pPr algn="l"/>
                      <a:r>
                        <a:rPr lang="es-ES_tradnl" sz="1500" b="0" dirty="0">
                          <a:solidFill>
                            <a:schemeClr val="bg1"/>
                          </a:solidFill>
                        </a:rPr>
                        <a:t>Alquiler</a:t>
                      </a:r>
                      <a:endParaRPr lang="es-ES" sz="15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500</a:t>
                      </a:r>
                      <a:endParaRPr lang="es-E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500</a:t>
                      </a:r>
                      <a:endParaRPr lang="es-E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500</a:t>
                      </a:r>
                      <a:endParaRPr lang="es-E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500</a:t>
                      </a:r>
                      <a:endParaRPr lang="es-E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500</a:t>
                      </a:r>
                      <a:endParaRPr lang="es-E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500</a:t>
                      </a:r>
                      <a:endParaRPr lang="es-E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8632">
                <a:tc>
                  <a:txBody>
                    <a:bodyPr/>
                    <a:lstStyle/>
                    <a:p>
                      <a:pPr algn="l"/>
                      <a:r>
                        <a:rPr lang="es-ES_tradnl" sz="1500" b="0" dirty="0">
                          <a:solidFill>
                            <a:schemeClr val="bg1"/>
                          </a:solidFill>
                        </a:rPr>
                        <a:t>Nóminas</a:t>
                      </a:r>
                      <a:endParaRPr lang="es-ES" sz="15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1.200</a:t>
                      </a:r>
                      <a:endParaRPr lang="es-E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1.200</a:t>
                      </a:r>
                      <a:endParaRPr lang="es-E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1.200</a:t>
                      </a:r>
                      <a:endParaRPr lang="es-E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1.200</a:t>
                      </a:r>
                      <a:endParaRPr lang="es-E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1.200</a:t>
                      </a:r>
                      <a:endParaRPr lang="es-E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1.200</a:t>
                      </a:r>
                      <a:endParaRPr lang="es-E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1864">
                <a:tc>
                  <a:txBody>
                    <a:bodyPr/>
                    <a:lstStyle/>
                    <a:p>
                      <a:pPr algn="l"/>
                      <a:r>
                        <a:rPr lang="es-ES_tradnl" sz="1500" b="0" dirty="0" err="1">
                          <a:solidFill>
                            <a:schemeClr val="bg1"/>
                          </a:solidFill>
                        </a:rPr>
                        <a:t>Seg</a:t>
                      </a:r>
                      <a:r>
                        <a:rPr lang="es-ES_tradnl" sz="1500" b="0" dirty="0">
                          <a:solidFill>
                            <a:schemeClr val="bg1"/>
                          </a:solidFill>
                        </a:rPr>
                        <a:t>. Social</a:t>
                      </a:r>
                      <a:endParaRPr lang="es-ES" sz="15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350</a:t>
                      </a:r>
                      <a:endParaRPr lang="es-E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350</a:t>
                      </a:r>
                      <a:endParaRPr lang="es-E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350</a:t>
                      </a:r>
                      <a:endParaRPr lang="es-E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350</a:t>
                      </a:r>
                      <a:endParaRPr lang="es-E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350</a:t>
                      </a:r>
                      <a:endParaRPr lang="es-E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350</a:t>
                      </a:r>
                      <a:endParaRPr lang="es-E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7104">
                <a:tc>
                  <a:txBody>
                    <a:bodyPr/>
                    <a:lstStyle/>
                    <a:p>
                      <a:pPr algn="l"/>
                      <a:r>
                        <a:rPr lang="es-ES_tradnl" sz="1500" b="0" dirty="0">
                          <a:solidFill>
                            <a:schemeClr val="bg1"/>
                          </a:solidFill>
                        </a:rPr>
                        <a:t>Autónomos</a:t>
                      </a:r>
                      <a:endParaRPr lang="es-ES" sz="15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250</a:t>
                      </a:r>
                      <a:endParaRPr lang="es-E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250</a:t>
                      </a:r>
                      <a:endParaRPr lang="es-E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250</a:t>
                      </a:r>
                      <a:endParaRPr lang="es-E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250</a:t>
                      </a:r>
                      <a:endParaRPr lang="es-E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250</a:t>
                      </a:r>
                      <a:endParaRPr lang="es-E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250</a:t>
                      </a:r>
                      <a:endParaRPr lang="es-E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0336">
                <a:tc>
                  <a:txBody>
                    <a:bodyPr/>
                    <a:lstStyle/>
                    <a:p>
                      <a:pPr algn="l"/>
                      <a:r>
                        <a:rPr lang="es-ES_tradnl" sz="1500" b="0" dirty="0">
                          <a:solidFill>
                            <a:schemeClr val="bg1"/>
                          </a:solidFill>
                        </a:rPr>
                        <a:t>Publicidad</a:t>
                      </a:r>
                      <a:endParaRPr lang="es-ES" sz="15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100</a:t>
                      </a:r>
                      <a:endParaRPr lang="es-E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100</a:t>
                      </a:r>
                      <a:endParaRPr lang="es-E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100</a:t>
                      </a:r>
                      <a:endParaRPr lang="es-E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100</a:t>
                      </a:r>
                      <a:endParaRPr lang="es-E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100</a:t>
                      </a:r>
                      <a:endParaRPr lang="es-E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100</a:t>
                      </a:r>
                      <a:endParaRPr lang="es-E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3568">
                <a:tc>
                  <a:txBody>
                    <a:bodyPr/>
                    <a:lstStyle/>
                    <a:p>
                      <a:pPr algn="l"/>
                      <a:r>
                        <a:rPr lang="es-ES_tradnl" sz="1500" b="0" dirty="0">
                          <a:solidFill>
                            <a:schemeClr val="bg1"/>
                          </a:solidFill>
                        </a:rPr>
                        <a:t>Luz</a:t>
                      </a:r>
                      <a:endParaRPr lang="es-ES" sz="15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100</a:t>
                      </a:r>
                      <a:endParaRPr lang="es-E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100</a:t>
                      </a:r>
                      <a:endParaRPr lang="es-E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100</a:t>
                      </a:r>
                      <a:endParaRPr lang="es-E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100</a:t>
                      </a:r>
                      <a:endParaRPr lang="es-E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100</a:t>
                      </a:r>
                      <a:endParaRPr lang="es-E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100</a:t>
                      </a:r>
                      <a:endParaRPr lang="es-E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36800">
                <a:tc>
                  <a:txBody>
                    <a:bodyPr/>
                    <a:lstStyle/>
                    <a:p>
                      <a:pPr algn="l"/>
                      <a:r>
                        <a:rPr lang="es-ES_tradnl" sz="1500" b="0" dirty="0">
                          <a:solidFill>
                            <a:schemeClr val="bg1"/>
                          </a:solidFill>
                        </a:rPr>
                        <a:t>Teléfono</a:t>
                      </a:r>
                      <a:endParaRPr lang="es-ES" sz="15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80</a:t>
                      </a:r>
                      <a:endParaRPr lang="es-E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80</a:t>
                      </a:r>
                      <a:endParaRPr lang="es-E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80</a:t>
                      </a:r>
                      <a:endParaRPr lang="es-E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80</a:t>
                      </a:r>
                      <a:endParaRPr lang="es-E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80</a:t>
                      </a:r>
                      <a:endParaRPr lang="es-E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80</a:t>
                      </a:r>
                      <a:endParaRPr lang="es-E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92040">
                <a:tc>
                  <a:txBody>
                    <a:bodyPr/>
                    <a:lstStyle/>
                    <a:p>
                      <a:pPr algn="l"/>
                      <a:r>
                        <a:rPr lang="es-ES_tradnl" sz="1500" b="0" dirty="0">
                          <a:solidFill>
                            <a:schemeClr val="bg1"/>
                          </a:solidFill>
                        </a:rPr>
                        <a:t>Internet</a:t>
                      </a:r>
                      <a:endParaRPr lang="es-ES" sz="15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50</a:t>
                      </a:r>
                      <a:endParaRPr lang="es-E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50</a:t>
                      </a:r>
                      <a:endParaRPr lang="es-E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50</a:t>
                      </a:r>
                      <a:endParaRPr lang="es-E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50</a:t>
                      </a:r>
                      <a:endParaRPr lang="es-E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50</a:t>
                      </a:r>
                      <a:endParaRPr lang="es-E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50</a:t>
                      </a:r>
                      <a:endParaRPr lang="es-E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03264">
                <a:tc>
                  <a:txBody>
                    <a:bodyPr/>
                    <a:lstStyle/>
                    <a:p>
                      <a:pPr algn="l"/>
                      <a:r>
                        <a:rPr lang="es-ES_tradnl" sz="1500" b="0" dirty="0">
                          <a:solidFill>
                            <a:schemeClr val="bg1"/>
                          </a:solidFill>
                        </a:rPr>
                        <a:t>Gestoría</a:t>
                      </a:r>
                      <a:endParaRPr lang="es-ES" sz="15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100</a:t>
                      </a:r>
                      <a:endParaRPr lang="es-E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100</a:t>
                      </a:r>
                      <a:endParaRPr lang="es-E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100</a:t>
                      </a:r>
                      <a:endParaRPr lang="es-E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100</a:t>
                      </a:r>
                      <a:endParaRPr lang="es-E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100</a:t>
                      </a:r>
                      <a:endParaRPr lang="es-E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100</a:t>
                      </a:r>
                      <a:endParaRPr lang="es-E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58504">
                <a:tc>
                  <a:txBody>
                    <a:bodyPr/>
                    <a:lstStyle/>
                    <a:p>
                      <a:pPr algn="l"/>
                      <a:r>
                        <a:rPr lang="es-ES_tradnl" sz="1500" b="0" dirty="0">
                          <a:solidFill>
                            <a:schemeClr val="bg1"/>
                          </a:solidFill>
                        </a:rPr>
                        <a:t>Mat. Oficina</a:t>
                      </a:r>
                      <a:endParaRPr lang="es-ES" sz="15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50</a:t>
                      </a:r>
                      <a:endParaRPr lang="es-E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50</a:t>
                      </a:r>
                      <a:endParaRPr lang="es-E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50</a:t>
                      </a:r>
                      <a:endParaRPr lang="es-E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50</a:t>
                      </a:r>
                      <a:endParaRPr lang="es-E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50</a:t>
                      </a:r>
                      <a:endParaRPr lang="es-E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dirty="0"/>
                        <a:t>50</a:t>
                      </a:r>
                      <a:endParaRPr lang="es-E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41736">
                <a:tc>
                  <a:txBody>
                    <a:bodyPr/>
                    <a:lstStyle/>
                    <a:p>
                      <a:pPr algn="l"/>
                      <a:r>
                        <a:rPr lang="es-ES_tradnl" sz="1500" b="1" dirty="0">
                          <a:solidFill>
                            <a:schemeClr val="bg1"/>
                          </a:solidFill>
                        </a:rPr>
                        <a:t>Saldo final mes:</a:t>
                      </a:r>
                      <a:endParaRPr lang="es-ES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b="1" dirty="0"/>
                        <a:t>10.220</a:t>
                      </a:r>
                      <a:endParaRPr lang="es-E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b="1" dirty="0"/>
                        <a:t>10.440</a:t>
                      </a:r>
                      <a:endParaRPr lang="es-E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b="1" dirty="0"/>
                        <a:t>11.660</a:t>
                      </a:r>
                      <a:endParaRPr lang="es-E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b="1" dirty="0"/>
                        <a:t>12.880</a:t>
                      </a:r>
                      <a:endParaRPr lang="es-E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b="1" dirty="0"/>
                        <a:t>15.100</a:t>
                      </a:r>
                      <a:endParaRPr lang="es-E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500" b="1" dirty="0"/>
                        <a:t>17.320</a:t>
                      </a:r>
                      <a:endParaRPr lang="es-E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98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>
          <a:xfrm>
            <a:off x="148255" y="42626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5. El análisis del balance</a:t>
            </a:r>
          </a:p>
        </p:txBody>
      </p:sp>
      <p:sp>
        <p:nvSpPr>
          <p:cNvPr id="10" name="9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1" name="10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6" name="5 CuadroTexto">
            <a:hlinkClick r:id="rId3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121228" y="908720"/>
            <a:ext cx="8611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_tradnl" dirty="0"/>
              <a:t>Las finanzas se dedican a realizar los estudios detallados y análisis de dicha información de la contabilidad financiera (balance de situación y cuenta de resultados)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171263" y="1596472"/>
            <a:ext cx="4032621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Representación gráfica del balance en %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814" y="2070361"/>
            <a:ext cx="1888777" cy="3418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515" y="2070361"/>
            <a:ext cx="3668157" cy="3964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87" y="2055963"/>
            <a:ext cx="1850034" cy="3418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0587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>
          <a:xfrm>
            <a:off x="148255" y="42626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4. Fuentes de financiación ajenas</a:t>
            </a:r>
          </a:p>
        </p:txBody>
      </p:sp>
      <p:sp>
        <p:nvSpPr>
          <p:cNvPr id="10" name="9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1" name="10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6" name="5 CuadroTexto">
            <a:hlinkClick r:id="rId3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167929" y="968363"/>
            <a:ext cx="306742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Fondo de Maniobra y ratios</a:t>
            </a:r>
            <a:endParaRPr lang="es-ES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167928" y="1556792"/>
            <a:ext cx="8730869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b="1" dirty="0">
                <a:sym typeface="Wingdings" panose="05000000000000000000" pitchFamily="2" charset="2"/>
              </a:rPr>
              <a:t>(Existencias + Realizable + Disponible ) – Pasivo Corriente = Fondo de Maniobra </a:t>
            </a:r>
          </a:p>
          <a:p>
            <a:pPr algn="ctr"/>
            <a:r>
              <a:rPr lang="es-ES_tradnl" dirty="0">
                <a:sym typeface="Wingdings" panose="05000000000000000000" pitchFamily="2" charset="2"/>
              </a:rPr>
              <a:t>Parte del </a:t>
            </a:r>
            <a:r>
              <a:rPr lang="es-ES_tradnl" b="1" dirty="0">
                <a:sym typeface="Wingdings" panose="05000000000000000000" pitchFamily="2" charset="2"/>
              </a:rPr>
              <a:t>Activo Corriente </a:t>
            </a:r>
            <a:r>
              <a:rPr lang="es-ES_tradnl" dirty="0">
                <a:sym typeface="Wingdings" panose="05000000000000000000" pitchFamily="2" charset="2"/>
              </a:rPr>
              <a:t>que excede del </a:t>
            </a:r>
            <a:r>
              <a:rPr lang="es-ES_tradnl" b="1" dirty="0">
                <a:sym typeface="Wingdings" panose="05000000000000000000" pitchFamily="2" charset="2"/>
              </a:rPr>
              <a:t>Pasivo Corriente</a:t>
            </a:r>
            <a:r>
              <a:rPr lang="es-ES_tradnl" b="1" dirty="0"/>
              <a:t> </a:t>
            </a:r>
            <a:endParaRPr lang="es-ES" b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67929" y="2492896"/>
            <a:ext cx="8730868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dirty="0">
                <a:sym typeface="Wingdings" panose="05000000000000000000" pitchFamily="2" charset="2"/>
              </a:rPr>
              <a:t>Fondo de Maniobra sirve para </a:t>
            </a:r>
            <a:r>
              <a:rPr lang="es-ES_tradnl" b="1" i="1" dirty="0">
                <a:sym typeface="Wingdings" panose="05000000000000000000" pitchFamily="2" charset="2"/>
              </a:rPr>
              <a:t>prevenir la suspensión de pagos</a:t>
            </a:r>
          </a:p>
          <a:p>
            <a:pPr algn="ctr"/>
            <a:r>
              <a:rPr lang="es-ES_tradnl" dirty="0">
                <a:sym typeface="Wingdings" panose="05000000000000000000" pitchFamily="2" charset="2"/>
              </a:rPr>
              <a:t>¿Hay suficiente activo corriente para pagar las deudas a corto plazo (pasivo corriente)?</a:t>
            </a:r>
            <a:endParaRPr lang="es-ES" dirty="0"/>
          </a:p>
        </p:txBody>
      </p:sp>
      <p:sp>
        <p:nvSpPr>
          <p:cNvPr id="14" name="13 CuadroTexto"/>
          <p:cNvSpPr txBox="1"/>
          <p:nvPr/>
        </p:nvSpPr>
        <p:spPr>
          <a:xfrm>
            <a:off x="148255" y="3431532"/>
            <a:ext cx="8730869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b="1" dirty="0">
                <a:sym typeface="Wingdings" panose="05000000000000000000" pitchFamily="2" charset="2"/>
              </a:rPr>
              <a:t>Fondo de Maniobra = Activo corriente – Pasivo Corriente </a:t>
            </a:r>
            <a:r>
              <a:rPr lang="es-ES_tradnl" dirty="0">
                <a:sym typeface="Wingdings" panose="05000000000000000000" pitchFamily="2" charset="2"/>
              </a:rPr>
              <a:t>&gt; 0  problemas de liquidez</a:t>
            </a:r>
            <a:endParaRPr lang="es-ES" dirty="0"/>
          </a:p>
        </p:txBody>
      </p:sp>
      <p:sp>
        <p:nvSpPr>
          <p:cNvPr id="15" name="14 CuadroTexto"/>
          <p:cNvSpPr txBox="1"/>
          <p:nvPr/>
        </p:nvSpPr>
        <p:spPr>
          <a:xfrm>
            <a:off x="167927" y="4024102"/>
            <a:ext cx="8730869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b="1" dirty="0">
                <a:sym typeface="Wingdings" panose="05000000000000000000" pitchFamily="2" charset="2"/>
              </a:rPr>
              <a:t>Ratio de liquidez = Activo Corriente / Pasivo corriente  </a:t>
            </a:r>
            <a:r>
              <a:rPr lang="es-ES_tradnl" dirty="0">
                <a:sym typeface="Wingdings" panose="05000000000000000000" pitchFamily="2" charset="2"/>
              </a:rPr>
              <a:t>entre 2 y 1</a:t>
            </a:r>
            <a:endParaRPr lang="es-ES" b="1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67929" y="4675185"/>
            <a:ext cx="8730869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b="1" dirty="0">
                <a:sym typeface="Wingdings" panose="05000000000000000000" pitchFamily="2" charset="2"/>
              </a:rPr>
              <a:t>Ratio de endeudamiento = pasivo / (pasivo + patrimonio neto)  </a:t>
            </a:r>
            <a:r>
              <a:rPr lang="es-ES_tradnl" dirty="0">
                <a:sym typeface="Wingdings" panose="05000000000000000000" pitchFamily="2" charset="2"/>
              </a:rPr>
              <a:t>nunca superior a 0,6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096976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326" y="-3340"/>
            <a:ext cx="5937834" cy="696036"/>
          </a:xfrm>
        </p:spPr>
        <p:txBody>
          <a:bodyPr>
            <a:normAutofit fontScale="90000"/>
          </a:bodyPr>
          <a:lstStyle/>
          <a:p>
            <a:pPr algn="l"/>
            <a:r>
              <a:rPr lang="es-ES_tradnl" b="1" dirty="0"/>
              <a:t>CONTENIDOS</a:t>
            </a:r>
            <a:endParaRPr lang="es-ES" b="1" dirty="0"/>
          </a:p>
        </p:txBody>
      </p:sp>
      <p:sp>
        <p:nvSpPr>
          <p:cNvPr id="5" name="4 Rectángulo">
            <a:hlinkClick r:id="rId2" action="ppaction://hlinksldjump" tooltip="click punto 1"/>
          </p:cNvPr>
          <p:cNvSpPr/>
          <p:nvPr/>
        </p:nvSpPr>
        <p:spPr>
          <a:xfrm>
            <a:off x="681173" y="1808472"/>
            <a:ext cx="6927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s-ES_tradnl" sz="2800" b="1" dirty="0">
                <a:solidFill>
                  <a:prstClr val="black"/>
                </a:solidFill>
              </a:rPr>
              <a:t>La contabilidad</a:t>
            </a:r>
          </a:p>
        </p:txBody>
      </p:sp>
      <p:sp>
        <p:nvSpPr>
          <p:cNvPr id="6" name="5 Rectángulo">
            <a:hlinkClick r:id="rId3" action="ppaction://hlinksldjump"/>
          </p:cNvPr>
          <p:cNvSpPr/>
          <p:nvPr/>
        </p:nvSpPr>
        <p:spPr>
          <a:xfrm>
            <a:off x="716275" y="3110701"/>
            <a:ext cx="77441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3.  La cuenta de resultados</a:t>
            </a:r>
          </a:p>
        </p:txBody>
      </p:sp>
      <p:sp>
        <p:nvSpPr>
          <p:cNvPr id="10" name="9 Rectángulo">
            <a:hlinkClick r:id="rId4" action="ppaction://hlinksldjump"/>
          </p:cNvPr>
          <p:cNvSpPr/>
          <p:nvPr/>
        </p:nvSpPr>
        <p:spPr>
          <a:xfrm>
            <a:off x="716276" y="2462629"/>
            <a:ext cx="6927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2.  El balance de situación</a:t>
            </a:r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440201" y="2130022"/>
            <a:ext cx="351794" cy="442037"/>
          </a:xfrm>
          <a:prstGeom prst="rect">
            <a:avLst/>
          </a:prstGeom>
        </p:spPr>
      </p:pic>
      <p:sp>
        <p:nvSpPr>
          <p:cNvPr id="7" name="6 Rectángulo">
            <a:hlinkClick r:id="rId6" action="ppaction://hlinksldjump"/>
          </p:cNvPr>
          <p:cNvSpPr/>
          <p:nvPr/>
        </p:nvSpPr>
        <p:spPr>
          <a:xfrm>
            <a:off x="739939" y="3786321"/>
            <a:ext cx="77441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4.  El plan de tesorería</a:t>
            </a:r>
          </a:p>
        </p:txBody>
      </p:sp>
      <p:sp>
        <p:nvSpPr>
          <p:cNvPr id="8" name="7 Rectángulo">
            <a:hlinkClick r:id="rId7" action="ppaction://hlinksldjump"/>
          </p:cNvPr>
          <p:cNvSpPr/>
          <p:nvPr/>
        </p:nvSpPr>
        <p:spPr>
          <a:xfrm>
            <a:off x="739939" y="4351176"/>
            <a:ext cx="77441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5.  El análisis de balances</a:t>
            </a:r>
          </a:p>
        </p:txBody>
      </p:sp>
    </p:spTree>
    <p:extLst>
      <p:ext uri="{BB962C8B-B14F-4D97-AF65-F5344CB8AC3E}">
        <p14:creationId xmlns:p14="http://schemas.microsoft.com/office/powerpoint/2010/main" val="78934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76BD1AC-2EBF-44D1-B0D1-F59DCD732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052737"/>
            <a:ext cx="7772400" cy="1152128"/>
          </a:xfrm>
        </p:spPr>
        <p:txBody>
          <a:bodyPr/>
          <a:lstStyle/>
          <a:p>
            <a:r>
              <a:rPr lang="es-ES" dirty="0">
                <a:solidFill>
                  <a:srgbClr val="92D050"/>
                </a:solidFill>
              </a:rPr>
              <a:t>RECUERDA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8079A394-C202-402E-A66F-0D05BA4A8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348880"/>
            <a:ext cx="6400800" cy="2592288"/>
          </a:xfrm>
        </p:spPr>
        <p:txBody>
          <a:bodyPr>
            <a:normAutofit fontScale="92500" lnSpcReduction="10000"/>
          </a:bodyPr>
          <a:lstStyle/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PUEDES ACCEDER </a:t>
            </a: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</a:t>
            </a:r>
            <a:r>
              <a:rPr lang="es-ES" dirty="0">
                <a:solidFill>
                  <a:srgbClr val="92D050"/>
                </a:solidFill>
              </a:rPr>
              <a:t>VÍDEOS DE CONTABILIDAD:</a:t>
            </a:r>
          </a:p>
          <a:p>
            <a:r>
              <a:rPr lang="es-ES">
                <a:solidFill>
                  <a:srgbClr val="92D050"/>
                </a:solidFill>
              </a:rPr>
              <a:t>BALANCE, PYG, PLAN TESORERIA…</a:t>
            </a:r>
            <a:endParaRPr lang="es-ES" dirty="0">
              <a:solidFill>
                <a:srgbClr val="92D050"/>
              </a:solidFill>
            </a:endParaRP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 EL AULA DIGITAL DE EIE</a:t>
            </a: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AQUÍ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55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7" name="6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0" name="1 Título"/>
          <p:cNvSpPr txBox="1">
            <a:spLocks/>
          </p:cNvSpPr>
          <p:nvPr/>
        </p:nvSpPr>
        <p:spPr>
          <a:xfrm>
            <a:off x="173589" y="1683"/>
            <a:ext cx="8229600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r>
              <a:rPr lang="es-ES_tradnl" b="1" dirty="0"/>
              <a:t>La contabilidad y las finanzas</a:t>
            </a:r>
          </a:p>
        </p:txBody>
      </p:sp>
      <p:sp>
        <p:nvSpPr>
          <p:cNvPr id="31" name="30 Rectángulo"/>
          <p:cNvSpPr/>
          <p:nvPr/>
        </p:nvSpPr>
        <p:spPr>
          <a:xfrm>
            <a:off x="173589" y="761311"/>
            <a:ext cx="8790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/>
              <a:buChar char="à"/>
            </a:pPr>
            <a:r>
              <a:rPr lang="es-ES_tradnl" i="1" dirty="0">
                <a:solidFill>
                  <a:prstClr val="black"/>
                </a:solidFill>
              </a:rPr>
              <a:t>Herramienta imprescindible para un emprendedor  así como </a:t>
            </a:r>
            <a:r>
              <a:rPr lang="es-ES_tradnl" i="1" dirty="0">
                <a:solidFill>
                  <a:prstClr val="black"/>
                </a:solidFill>
                <a:sym typeface="Wingdings" panose="05000000000000000000" pitchFamily="2" charset="2"/>
              </a:rPr>
              <a:t>una obligación de las sociedades y de algunos autónomos (que no vayan por módulos)</a:t>
            </a:r>
          </a:p>
        </p:txBody>
      </p:sp>
      <p:sp>
        <p:nvSpPr>
          <p:cNvPr id="34" name="33 Rectángulo"/>
          <p:cNvSpPr/>
          <p:nvPr/>
        </p:nvSpPr>
        <p:spPr>
          <a:xfrm>
            <a:off x="2615291" y="1595311"/>
            <a:ext cx="6252915" cy="230832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Se encarga de obtener información económica, tanto a nivel externo como interno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_tradnl" sz="1600" b="1" dirty="0">
                <a:solidFill>
                  <a:prstClr val="black"/>
                </a:solidFill>
                <a:sym typeface="Wingdings" pitchFamily="2" charset="2"/>
              </a:rPr>
              <a:t>Contabilidad financiera</a:t>
            </a: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: información sobre la relación económica de la empresa con el </a:t>
            </a:r>
            <a:r>
              <a:rPr lang="es-ES_tradnl" sz="1600" b="1" dirty="0">
                <a:solidFill>
                  <a:prstClr val="black"/>
                </a:solidFill>
                <a:sym typeface="Wingdings" pitchFamily="2" charset="2"/>
              </a:rPr>
              <a:t>exterior</a:t>
            </a: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, para elaborar el </a:t>
            </a:r>
            <a:r>
              <a:rPr lang="es-ES_tradnl" sz="1600" b="1" dirty="0">
                <a:solidFill>
                  <a:prstClr val="black"/>
                </a:solidFill>
                <a:sym typeface="Wingdings" pitchFamily="2" charset="2"/>
              </a:rPr>
              <a:t>balance de situación y la cuenta de resultados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_tradnl" sz="1600" dirty="0">
              <a:solidFill>
                <a:prstClr val="black"/>
              </a:solidFill>
              <a:sym typeface="Wingdings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_tradnl" sz="1600" b="1" dirty="0">
                <a:solidFill>
                  <a:prstClr val="black"/>
                </a:solidFill>
                <a:sym typeface="Wingdings" pitchFamily="2" charset="2"/>
              </a:rPr>
              <a:t>Contabilidad de gestión</a:t>
            </a: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: información del interior de la empresa sobre costes de cada producto y de cada departamento. Contabilidad </a:t>
            </a:r>
            <a:r>
              <a:rPr lang="es-ES_tradnl" sz="1600" b="1" dirty="0">
                <a:solidFill>
                  <a:prstClr val="black"/>
                </a:solidFill>
                <a:sym typeface="Wingdings" pitchFamily="2" charset="2"/>
              </a:rPr>
              <a:t>analítica o de costes</a:t>
            </a:r>
            <a:endParaRPr lang="es-ES" sz="1600" dirty="0"/>
          </a:p>
        </p:txBody>
      </p:sp>
      <p:sp>
        <p:nvSpPr>
          <p:cNvPr id="38" name="37 Flecha derecha"/>
          <p:cNvSpPr/>
          <p:nvPr/>
        </p:nvSpPr>
        <p:spPr>
          <a:xfrm>
            <a:off x="1994363" y="2664585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211517" y="2572899"/>
            <a:ext cx="1660584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/>
              <a:t>Contabilidad</a:t>
            </a:r>
            <a:endParaRPr lang="es-ES" b="0" dirty="0"/>
          </a:p>
        </p:txBody>
      </p:sp>
      <p:sp>
        <p:nvSpPr>
          <p:cNvPr id="36" name="35 Rectángulo"/>
          <p:cNvSpPr/>
          <p:nvPr/>
        </p:nvSpPr>
        <p:spPr>
          <a:xfrm>
            <a:off x="2615290" y="4691960"/>
            <a:ext cx="6252915" cy="107721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Parte de la economía que se encarga </a:t>
            </a:r>
            <a:r>
              <a:rPr lang="es-ES_tradnl" sz="1600" b="1" dirty="0">
                <a:solidFill>
                  <a:prstClr val="black"/>
                </a:solidFill>
                <a:sym typeface="Wingdings" pitchFamily="2" charset="2"/>
              </a:rPr>
              <a:t>de tomar decisiones </a:t>
            </a: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sobre inversiones y financiación más óptimas para la empresa.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Objetivos: </a:t>
            </a:r>
            <a:r>
              <a:rPr lang="es-ES_tradnl" sz="1600" dirty="0" err="1">
                <a:solidFill>
                  <a:prstClr val="black"/>
                </a:solidFill>
                <a:sym typeface="Wingdings" pitchFamily="2" charset="2"/>
              </a:rPr>
              <a:t>máximizar</a:t>
            </a: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 el resultado de la empresa, hacer frente a los compromisos de pagos…</a:t>
            </a:r>
            <a:endParaRPr lang="es-ES" sz="1600" dirty="0"/>
          </a:p>
        </p:txBody>
      </p:sp>
      <p:sp>
        <p:nvSpPr>
          <p:cNvPr id="40" name="39 Flecha derecha"/>
          <p:cNvSpPr/>
          <p:nvPr/>
        </p:nvSpPr>
        <p:spPr>
          <a:xfrm>
            <a:off x="1982903" y="5044608"/>
            <a:ext cx="495961" cy="185961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128382" y="4952923"/>
            <a:ext cx="1719466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/>
              <a:t>Finanzas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126366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25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" name="1 Flecha izquierda">
            <a:hlinkClick r:id="rId3" action="ppaction://hlinksldjump"/>
          </p:cNvPr>
          <p:cNvSpPr/>
          <p:nvPr/>
        </p:nvSpPr>
        <p:spPr>
          <a:xfrm>
            <a:off x="71389" y="6237312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8" name="1 Título"/>
          <p:cNvSpPr txBox="1">
            <a:spLocks/>
          </p:cNvSpPr>
          <p:nvPr/>
        </p:nvSpPr>
        <p:spPr>
          <a:xfrm>
            <a:off x="173589" y="1683"/>
            <a:ext cx="8229600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 El balance de situación</a:t>
            </a:r>
          </a:p>
        </p:txBody>
      </p:sp>
      <p:pic>
        <p:nvPicPr>
          <p:cNvPr id="29" name="28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34" name="3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653257343"/>
              </p:ext>
            </p:extLst>
          </p:nvPr>
        </p:nvGraphicFramePr>
        <p:xfrm>
          <a:off x="243370" y="836712"/>
          <a:ext cx="8718891" cy="757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243370" y="2409900"/>
            <a:ext cx="1308558" cy="3385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1600" b="1" dirty="0"/>
              <a:t>Activo</a:t>
            </a:r>
            <a:endParaRPr lang="es-ES" sz="1600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1641338" y="2427495"/>
            <a:ext cx="4523566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sz="1600" dirty="0"/>
              <a:t>Bienes y derechos que posee una empresa</a:t>
            </a:r>
            <a:endParaRPr lang="es-ES" sz="1600" b="1" dirty="0"/>
          </a:p>
        </p:txBody>
      </p:sp>
      <p:graphicFrame>
        <p:nvGraphicFramePr>
          <p:cNvPr id="24" name="23 Diagrama"/>
          <p:cNvGraphicFramePr/>
          <p:nvPr>
            <p:extLst>
              <p:ext uri="{D42A27DB-BD31-4B8C-83A1-F6EECF244321}">
                <p14:modId xmlns:p14="http://schemas.microsoft.com/office/powerpoint/2010/main" val="64836853"/>
              </p:ext>
            </p:extLst>
          </p:nvPr>
        </p:nvGraphicFramePr>
        <p:xfrm>
          <a:off x="245951" y="1484784"/>
          <a:ext cx="8718891" cy="757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25" name="24 CuadroTexto"/>
          <p:cNvSpPr txBox="1"/>
          <p:nvPr/>
        </p:nvSpPr>
        <p:spPr>
          <a:xfrm>
            <a:off x="243370" y="2910060"/>
            <a:ext cx="1308558" cy="3385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1600" b="1" dirty="0"/>
              <a:t>Pasivo</a:t>
            </a:r>
            <a:endParaRPr lang="es-ES" sz="1600" b="1" dirty="0"/>
          </a:p>
        </p:txBody>
      </p:sp>
      <p:sp>
        <p:nvSpPr>
          <p:cNvPr id="30" name="29 CuadroTexto"/>
          <p:cNvSpPr txBox="1"/>
          <p:nvPr/>
        </p:nvSpPr>
        <p:spPr>
          <a:xfrm>
            <a:off x="1641338" y="2910060"/>
            <a:ext cx="2245671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sz="1600" dirty="0"/>
              <a:t>Deudas de la empresa</a:t>
            </a:r>
            <a:endParaRPr lang="es-ES" sz="1600" b="1" dirty="0"/>
          </a:p>
        </p:txBody>
      </p:sp>
      <p:sp>
        <p:nvSpPr>
          <p:cNvPr id="31" name="30 CuadroTexto"/>
          <p:cNvSpPr txBox="1"/>
          <p:nvPr/>
        </p:nvSpPr>
        <p:spPr>
          <a:xfrm>
            <a:off x="122877" y="3510535"/>
            <a:ext cx="1808351" cy="3385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1600" b="1" dirty="0"/>
              <a:t>Patrimonio Neto</a:t>
            </a:r>
            <a:endParaRPr lang="es-ES" sz="1600" b="1" dirty="0"/>
          </a:p>
        </p:txBody>
      </p:sp>
      <p:sp>
        <p:nvSpPr>
          <p:cNvPr id="33" name="32 CuadroTexto"/>
          <p:cNvSpPr txBox="1"/>
          <p:nvPr/>
        </p:nvSpPr>
        <p:spPr>
          <a:xfrm>
            <a:off x="1980067" y="3387425"/>
            <a:ext cx="4768799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sz="1600" dirty="0"/>
              <a:t>Diferencia entre el activo y el pasivo. </a:t>
            </a:r>
          </a:p>
          <a:p>
            <a:r>
              <a:rPr lang="es-ES_tradnl" sz="1600" dirty="0"/>
              <a:t>Valor contable de lo que vale realmente una empresa</a:t>
            </a:r>
            <a:endParaRPr lang="es-ES" sz="1600" b="1" dirty="0"/>
          </a:p>
        </p:txBody>
      </p:sp>
      <p:sp>
        <p:nvSpPr>
          <p:cNvPr id="38" name="37 CuadroTexto"/>
          <p:cNvSpPr txBox="1"/>
          <p:nvPr/>
        </p:nvSpPr>
        <p:spPr>
          <a:xfrm>
            <a:off x="128542" y="4083835"/>
            <a:ext cx="2384414" cy="3385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1600" b="1" dirty="0"/>
              <a:t>Equilibrio del Balance</a:t>
            </a:r>
            <a:endParaRPr lang="es-ES" sz="1600" b="1" dirty="0"/>
          </a:p>
        </p:txBody>
      </p:sp>
      <p:sp>
        <p:nvSpPr>
          <p:cNvPr id="40" name="39 CuadroTexto"/>
          <p:cNvSpPr txBox="1"/>
          <p:nvPr/>
        </p:nvSpPr>
        <p:spPr>
          <a:xfrm>
            <a:off x="2576565" y="4087426"/>
            <a:ext cx="6040346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sz="1600" dirty="0"/>
              <a:t>Activo es igual al pasivo más el patrimonio neto. Dos columnas iguales</a:t>
            </a:r>
            <a:endParaRPr lang="es-ES" sz="1600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3168198" y="4518229"/>
            <a:ext cx="2304257" cy="15696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s-ES_tradnl" sz="1600" b="1" dirty="0"/>
          </a:p>
          <a:p>
            <a:pPr algn="ctr"/>
            <a:endParaRPr lang="es-ES_tradnl" sz="1600" b="1" dirty="0"/>
          </a:p>
          <a:p>
            <a:pPr algn="ctr"/>
            <a:r>
              <a:rPr lang="es-ES_tradnl" sz="1600" b="1" dirty="0"/>
              <a:t>ACTIVO</a:t>
            </a:r>
          </a:p>
          <a:p>
            <a:pPr algn="ctr"/>
            <a:r>
              <a:rPr lang="es-ES_tradnl" sz="1600" dirty="0"/>
              <a:t>(bienes y derechos)</a:t>
            </a:r>
          </a:p>
          <a:p>
            <a:pPr algn="ctr"/>
            <a:endParaRPr lang="es-ES_tradnl" sz="800" dirty="0"/>
          </a:p>
          <a:p>
            <a:pPr algn="ctr"/>
            <a:endParaRPr lang="es-ES_tradnl" sz="1600" dirty="0"/>
          </a:p>
          <a:p>
            <a:pPr algn="ctr"/>
            <a:endParaRPr lang="es-ES" sz="8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5596738" y="4518229"/>
            <a:ext cx="2304257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1600" b="1" dirty="0"/>
              <a:t>PATRIMONIO NETO</a:t>
            </a:r>
          </a:p>
          <a:p>
            <a:pPr algn="ctr"/>
            <a:r>
              <a:rPr lang="es-ES_tradnl" sz="1600" dirty="0"/>
              <a:t>(Valor contable real de la empresa)</a:t>
            </a:r>
            <a:endParaRPr lang="es-ES" sz="1600" dirty="0"/>
          </a:p>
        </p:txBody>
      </p:sp>
      <p:sp>
        <p:nvSpPr>
          <p:cNvPr id="42" name="41 CuadroTexto"/>
          <p:cNvSpPr txBox="1"/>
          <p:nvPr/>
        </p:nvSpPr>
        <p:spPr>
          <a:xfrm>
            <a:off x="5596736" y="5366961"/>
            <a:ext cx="2304257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1600" b="1" dirty="0"/>
              <a:t>PASIVO</a:t>
            </a:r>
          </a:p>
          <a:p>
            <a:pPr algn="ctr"/>
            <a:r>
              <a:rPr lang="es-ES_tradnl" sz="1600" dirty="0"/>
              <a:t>(deudas)</a:t>
            </a:r>
          </a:p>
          <a:p>
            <a:pPr algn="ctr"/>
            <a:endParaRPr lang="es-ES" sz="800" dirty="0"/>
          </a:p>
        </p:txBody>
      </p:sp>
    </p:spTree>
    <p:extLst>
      <p:ext uri="{BB962C8B-B14F-4D97-AF65-F5344CB8AC3E}">
        <p14:creationId xmlns:p14="http://schemas.microsoft.com/office/powerpoint/2010/main" val="252902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 El balance de la situación</a:t>
            </a:r>
          </a:p>
        </p:txBody>
      </p:sp>
      <p:sp>
        <p:nvSpPr>
          <p:cNvPr id="5" name="4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6" name="5 Flecha izquierda">
            <a:hlinkClick r:id="rId3" action="ppaction://hlinksldjump"/>
          </p:cNvPr>
          <p:cNvSpPr/>
          <p:nvPr/>
        </p:nvSpPr>
        <p:spPr>
          <a:xfrm>
            <a:off x="71389" y="6237312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8" name="7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141970260"/>
              </p:ext>
            </p:extLst>
          </p:nvPr>
        </p:nvGraphicFramePr>
        <p:xfrm>
          <a:off x="148256" y="1052736"/>
          <a:ext cx="8816232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3607715" y="682660"/>
            <a:ext cx="1851296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ACTIVO</a:t>
            </a:r>
            <a:endParaRPr lang="es-ES" b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580112" y="68266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Bienes de inversión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5755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1 Título"/>
          <p:cNvSpPr txBox="1">
            <a:spLocks/>
          </p:cNvSpPr>
          <p:nvPr/>
        </p:nvSpPr>
        <p:spPr>
          <a:xfrm>
            <a:off x="112044" y="0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 El balance de situación</a:t>
            </a:r>
          </a:p>
        </p:txBody>
      </p:sp>
      <p:sp>
        <p:nvSpPr>
          <p:cNvPr id="6" name="5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7" name="6 Flecha izquierda">
            <a:hlinkClick r:id="rId3" action="ppaction://hlinksldjump"/>
          </p:cNvPr>
          <p:cNvSpPr/>
          <p:nvPr/>
        </p:nvSpPr>
        <p:spPr>
          <a:xfrm>
            <a:off x="71389" y="6237312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9" name="8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9 Diagrama"/>
          <p:cNvGraphicFramePr/>
          <p:nvPr>
            <p:extLst>
              <p:ext uri="{D42A27DB-BD31-4B8C-83A1-F6EECF244321}">
                <p14:modId xmlns:p14="http://schemas.microsoft.com/office/powerpoint/2010/main" val="4047546547"/>
              </p:ext>
            </p:extLst>
          </p:nvPr>
        </p:nvGraphicFramePr>
        <p:xfrm>
          <a:off x="148256" y="1052736"/>
          <a:ext cx="8816232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2" name="11 CuadroTexto"/>
          <p:cNvSpPr txBox="1"/>
          <p:nvPr/>
        </p:nvSpPr>
        <p:spPr>
          <a:xfrm>
            <a:off x="3607715" y="867326"/>
            <a:ext cx="1851296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PASIVO</a:t>
            </a:r>
            <a:endParaRPr lang="es-ES" b="1" dirty="0"/>
          </a:p>
        </p:txBody>
      </p:sp>
      <p:sp>
        <p:nvSpPr>
          <p:cNvPr id="2" name="1 CuadroTexto"/>
          <p:cNvSpPr txBox="1"/>
          <p:nvPr/>
        </p:nvSpPr>
        <p:spPr>
          <a:xfrm>
            <a:off x="5580112" y="86732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Fuentes de financiación externas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5157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 El balance de situación</a:t>
            </a:r>
          </a:p>
        </p:txBody>
      </p:sp>
      <p:sp>
        <p:nvSpPr>
          <p:cNvPr id="17" name="16 Flecha izquierda">
            <a:hlinkClick r:id="rId3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8" name="17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3" name="22 CuadroTexto">
            <a:hlinkClick r:id="rId4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24" name="23 Imagen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graphicFrame>
        <p:nvGraphicFramePr>
          <p:cNvPr id="26" name="25 Diagrama"/>
          <p:cNvGraphicFramePr/>
          <p:nvPr>
            <p:extLst>
              <p:ext uri="{D42A27DB-BD31-4B8C-83A1-F6EECF244321}">
                <p14:modId xmlns:p14="http://schemas.microsoft.com/office/powerpoint/2010/main" val="3980904091"/>
              </p:ext>
            </p:extLst>
          </p:nvPr>
        </p:nvGraphicFramePr>
        <p:xfrm>
          <a:off x="166858" y="1916832"/>
          <a:ext cx="8816232" cy="1656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7" name="26 CuadroTexto"/>
          <p:cNvSpPr txBox="1"/>
          <p:nvPr/>
        </p:nvSpPr>
        <p:spPr>
          <a:xfrm>
            <a:off x="2625910" y="1051992"/>
            <a:ext cx="2404951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EL PATRIMONIO NETO</a:t>
            </a:r>
            <a:endParaRPr lang="es-ES" b="1" dirty="0"/>
          </a:p>
        </p:txBody>
      </p:sp>
      <p:sp>
        <p:nvSpPr>
          <p:cNvPr id="31" name="30 CuadroTexto"/>
          <p:cNvSpPr txBox="1"/>
          <p:nvPr/>
        </p:nvSpPr>
        <p:spPr>
          <a:xfrm>
            <a:off x="5340168" y="105199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Fuentes de financiación propias</a:t>
            </a:r>
            <a:endParaRPr lang="es-ES" dirty="0"/>
          </a:p>
        </p:txBody>
      </p:sp>
      <p:sp>
        <p:nvSpPr>
          <p:cNvPr id="32" name="31 CuadroTexto"/>
          <p:cNvSpPr txBox="1"/>
          <p:nvPr/>
        </p:nvSpPr>
        <p:spPr>
          <a:xfrm>
            <a:off x="517564" y="4437112"/>
            <a:ext cx="7942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Las amortizaciones, a pesar de ser una fuente de financiación propia, se anotan debajo de cada activo disminuyendo su valor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8975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 Título"/>
          <p:cNvSpPr txBox="1">
            <a:spLocks/>
          </p:cNvSpPr>
          <p:nvPr/>
        </p:nvSpPr>
        <p:spPr>
          <a:xfrm>
            <a:off x="148256" y="42626"/>
            <a:ext cx="8995744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3200" b="1" dirty="0"/>
              <a:t>3. La cuenta de resultados (o pérdidas y ganancias)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48256" y="752794"/>
            <a:ext cx="8816232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sz="1600" dirty="0"/>
              <a:t>Ingresos y gastos que ha tenido la empresa a lo largo del año (beneficio o pérdidas)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sz="1600" dirty="0"/>
              <a:t>Figura en el patrimonio neto </a:t>
            </a:r>
            <a:r>
              <a:rPr lang="es-ES_tradnl" sz="1600" dirty="0">
                <a:sym typeface="Wingdings" panose="05000000000000000000" pitchFamily="2" charset="2"/>
              </a:rPr>
              <a:t> (NO solo gasto – ingresos)</a:t>
            </a:r>
          </a:p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Estructura de la cuenta de pérdidas y ganancias</a:t>
            </a:r>
            <a:r>
              <a:rPr lang="es-ES_tradnl" sz="1600" dirty="0">
                <a:sym typeface="Wingdings" panose="05000000000000000000" pitchFamily="2" charset="2"/>
              </a:rPr>
              <a:t>: </a:t>
            </a:r>
          </a:p>
          <a:p>
            <a:r>
              <a:rPr lang="es-ES_tradnl" sz="1600" b="1" dirty="0">
                <a:sym typeface="Wingdings" panose="05000000000000000000" pitchFamily="2" charset="2"/>
              </a:rPr>
              <a:t>1º) </a:t>
            </a:r>
            <a:r>
              <a:rPr lang="es-ES_tradnl" sz="1600" dirty="0">
                <a:sym typeface="Wingdings" panose="05000000000000000000" pitchFamily="2" charset="2"/>
              </a:rPr>
              <a:t>separar gastos e ingresos de explotación de los financieros </a:t>
            </a:r>
            <a:r>
              <a:rPr lang="es-ES_tradnl" sz="1600" b="1" dirty="0">
                <a:sym typeface="Wingdings" panose="05000000000000000000" pitchFamily="2" charset="2"/>
              </a:rPr>
              <a:t>2º)</a:t>
            </a:r>
            <a:r>
              <a:rPr lang="es-ES_tradnl" sz="1600" dirty="0">
                <a:sym typeface="Wingdings" panose="05000000000000000000" pitchFamily="2" charset="2"/>
              </a:rPr>
              <a:t> sumar ambos y dará resultado antes de impuestos  </a:t>
            </a:r>
            <a:r>
              <a:rPr lang="es-ES_tradnl" sz="1600" b="1" dirty="0">
                <a:sym typeface="Wingdings" panose="05000000000000000000" pitchFamily="2" charset="2"/>
              </a:rPr>
              <a:t>3º)</a:t>
            </a:r>
            <a:r>
              <a:rPr lang="es-ES_tradnl" sz="1600" dirty="0">
                <a:sym typeface="Wingdings" panose="05000000000000000000" pitchFamily="2" charset="2"/>
              </a:rPr>
              <a:t> calculamos los impuestos y se le restan y dará resultado del ejercicio.</a:t>
            </a:r>
            <a:endParaRPr lang="es-ES" sz="1600" dirty="0"/>
          </a:p>
        </p:txBody>
      </p:sp>
      <p:sp>
        <p:nvSpPr>
          <p:cNvPr id="7" name="6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9" name="8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0" name="9 CuadroTexto">
            <a:hlinkClick r:id="rId3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916869"/>
              </p:ext>
            </p:extLst>
          </p:nvPr>
        </p:nvGraphicFramePr>
        <p:xfrm>
          <a:off x="148256" y="2163665"/>
          <a:ext cx="8816232" cy="38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35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l"/>
                      <a:r>
                        <a:rPr lang="es-ES_tradnl" sz="1600" b="1" dirty="0">
                          <a:solidFill>
                            <a:schemeClr val="bg1"/>
                          </a:solidFill>
                        </a:rPr>
                        <a:t>Ingresos de explotación</a:t>
                      </a:r>
                      <a:endParaRPr lang="es-E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Ventas / ingresos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_tradnl" sz="1600" b="1" dirty="0">
                          <a:solidFill>
                            <a:schemeClr val="bg1"/>
                          </a:solidFill>
                        </a:rPr>
                        <a:t>Gastos de explotación</a:t>
                      </a:r>
                      <a:endParaRPr lang="es-E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Compras de mercaderías y materiales / consumo de mercaderías y materiales / Alquileres/Nóminas</a:t>
                      </a:r>
                      <a:r>
                        <a:rPr lang="es-ES_tradnl" sz="1600" b="0" baseline="0" dirty="0">
                          <a:solidFill>
                            <a:schemeClr val="tx1"/>
                          </a:solidFill>
                        </a:rPr>
                        <a:t> (Ser. Social y cuota autónomos) / </a:t>
                      </a:r>
                      <a:r>
                        <a:rPr lang="es-ES_tradnl" sz="1600" b="0" baseline="0" dirty="0" err="1">
                          <a:solidFill>
                            <a:schemeClr val="tx1"/>
                          </a:solidFill>
                        </a:rPr>
                        <a:t>Serv</a:t>
                      </a:r>
                      <a:r>
                        <a:rPr lang="es-ES_tradnl" sz="1600" b="0" baseline="0" dirty="0">
                          <a:solidFill>
                            <a:schemeClr val="tx1"/>
                          </a:solidFill>
                        </a:rPr>
                        <a:t>. Profesionales / Publicidad/ Seguros/ Suministros/ Reparaciones/ Transportes/ Tributos/ Material de oficina/ Amortizaciones / Gastos excepcionales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_tradnl" sz="1600" b="1" dirty="0">
                          <a:solidFill>
                            <a:schemeClr val="bg1"/>
                          </a:solidFill>
                        </a:rPr>
                        <a:t>Resultado de explotación</a:t>
                      </a:r>
                      <a:endParaRPr lang="es-E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Ingresos menos</a:t>
                      </a:r>
                      <a:r>
                        <a:rPr lang="es-ES_tradnl" sz="1600" b="0" baseline="0" dirty="0">
                          <a:solidFill>
                            <a:schemeClr val="tx1"/>
                          </a:solidFill>
                        </a:rPr>
                        <a:t> gastos de explotación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_tradnl" sz="1600" b="1" dirty="0">
                          <a:solidFill>
                            <a:schemeClr val="bg1"/>
                          </a:solidFill>
                        </a:rPr>
                        <a:t>Ingresos financieros</a:t>
                      </a:r>
                      <a:endParaRPr lang="es-E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Intereses de cuentas bancarias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_tradnl" sz="1600" b="1" dirty="0">
                          <a:solidFill>
                            <a:schemeClr val="bg1"/>
                          </a:solidFill>
                        </a:rPr>
                        <a:t>Gastos financieros</a:t>
                      </a:r>
                      <a:endParaRPr lang="es-E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Intereses de préstamos</a:t>
                      </a:r>
                      <a:r>
                        <a:rPr lang="es-ES_tradnl" sz="1600" b="0" baseline="0" dirty="0">
                          <a:solidFill>
                            <a:schemeClr val="tx1"/>
                          </a:solidFill>
                        </a:rPr>
                        <a:t>  concedidos / comisiones bancarias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_tradnl" sz="1600" b="1" dirty="0">
                          <a:solidFill>
                            <a:schemeClr val="bg1"/>
                          </a:solidFill>
                        </a:rPr>
                        <a:t>Resultado</a:t>
                      </a:r>
                      <a:r>
                        <a:rPr lang="es-ES_tradnl" sz="1600" b="1" baseline="0" dirty="0">
                          <a:solidFill>
                            <a:schemeClr val="bg1"/>
                          </a:solidFill>
                        </a:rPr>
                        <a:t> financiero</a:t>
                      </a:r>
                      <a:endParaRPr lang="es-E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Ingresos</a:t>
                      </a:r>
                      <a:r>
                        <a:rPr lang="es-ES_tradnl" sz="1600" b="0" baseline="0" dirty="0">
                          <a:solidFill>
                            <a:schemeClr val="tx1"/>
                          </a:solidFill>
                        </a:rPr>
                        <a:t> menos gastos financieros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_tradnl" sz="1600" b="1" dirty="0">
                          <a:solidFill>
                            <a:schemeClr val="bg1"/>
                          </a:solidFill>
                        </a:rPr>
                        <a:t>Resultado antes de impuestos</a:t>
                      </a:r>
                      <a:endParaRPr lang="es-E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Se suman el resultado de explotación</a:t>
                      </a:r>
                      <a:r>
                        <a:rPr lang="es-ES_tradnl" sz="1600" b="0" baseline="0" dirty="0">
                          <a:solidFill>
                            <a:schemeClr val="tx1"/>
                          </a:solidFill>
                        </a:rPr>
                        <a:t> y el financiero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1263">
                <a:tc>
                  <a:txBody>
                    <a:bodyPr/>
                    <a:lstStyle/>
                    <a:p>
                      <a:pPr algn="l"/>
                      <a:r>
                        <a:rPr lang="es-ES_tradnl" sz="1600" b="1" dirty="0">
                          <a:solidFill>
                            <a:schemeClr val="bg1"/>
                          </a:solidFill>
                        </a:rPr>
                        <a:t>Resultado del ejercicio</a:t>
                      </a:r>
                      <a:endParaRPr lang="es-E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Se calcula el IRPF o Impuesto de Sociedades y se resta 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7498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2976</TotalTime>
  <Words>1050</Words>
  <Application>Microsoft Office PowerPoint</Application>
  <PresentationFormat>Presentación en pantalla (4:3)</PresentationFormat>
  <Paragraphs>280</Paragraphs>
  <Slides>13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Presentación de PowerPoint</vt:lpstr>
      <vt:lpstr>CONTENIDOS</vt:lpstr>
      <vt:lpstr>RECUERDA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TONI</dc:creator>
  <cp:lastModifiedBy>ZE1</cp:lastModifiedBy>
  <cp:revision>416</cp:revision>
  <dcterms:created xsi:type="dcterms:W3CDTF">2013-09-12T06:29:10Z</dcterms:created>
  <dcterms:modified xsi:type="dcterms:W3CDTF">2021-09-13T12:18:18Z</dcterms:modified>
</cp:coreProperties>
</file>