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embeddedFontLst>
    <p:embeddedFont>
      <p:font typeface="Inter" panose="02000503000000020004"/>
      <p:regular r:id="rId18"/>
      <p:bold r:id="rId19"/>
    </p:embeddedFont>
    <p:embeddedFont>
      <p:font typeface="Calibri" panose="020F050202020403020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1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1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" name="Google Shape;18;p1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/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1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2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5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5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5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5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6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9" name="Google Shape;39;p17"/>
          <p:cNvSpPr txBox="1"/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6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1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1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0" name="Google Shape;50;p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/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19"/>
          <p:cNvSpPr txBox="1"/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/>
        </p:txBody>
      </p:sp>
      <p:sp>
        <p:nvSpPr>
          <p:cNvPr id="56" name="Google Shape;56;p20"/>
          <p:cNvSpPr txBox="1"/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6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20"/>
          <p:cNvSpPr txBox="1"/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/>
        </p:txBody>
      </p:sp>
      <p:sp>
        <p:nvSpPr>
          <p:cNvPr id="58" name="Google Shape;58;p20"/>
          <p:cNvSpPr txBox="1"/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6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20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22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6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2"/>
          <p:cNvSpPr txBox="1"/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2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/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22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23"/>
          <p:cNvSpPr txBox="1"/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3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/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23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6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/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Google Shape;13;p11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3"/>
          <p:cNvSpPr txBox="1"/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6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5" name="Google Shape;105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" name="Google Shape;106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/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" name="Google Shape;108;p13"/>
          <p:cNvSpPr txBox="1"/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jpe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sfIEgMA4uj2rOEtSWJqVF9RlIC8S_P5E/view?usp=sharing" TargetMode="Externa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MLTICLASSIFICATION</a:t>
            </a:r>
            <a:endParaRPr lang="en-US"/>
          </a:p>
        </p:txBody>
      </p:sp>
      <p:sp>
        <p:nvSpPr>
          <p:cNvPr id="124" name="Google Shape;124;p1"/>
          <p:cNvSpPr txBox="1"/>
          <p:nvPr>
            <p:ph type="subTitle" idx="1"/>
          </p:nvPr>
        </p:nvSpPr>
        <p:spPr>
          <a:xfrm>
            <a:off x="982988" y="44680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 b="1" i="0">
                <a:solidFill>
                  <a:srgbClr val="0C0C0C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GrapeLeaves_trasfer_learning</a:t>
            </a:r>
            <a:endParaRPr sz="2800" b="1" i="0">
              <a:solidFill>
                <a:srgbClr val="0C0C0C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endParaRPr b="1">
              <a:solidFill>
                <a:srgbClr val="F3EEE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/>
          <p:nvPr/>
        </p:nvSpPr>
        <p:spPr>
          <a:xfrm>
            <a:off x="641684" y="2005"/>
            <a:ext cx="10908632" cy="6853991"/>
          </a:xfrm>
          <a:custGeom>
            <a:avLst/>
            <a:gdLst/>
            <a:ahLst/>
            <a:cxnLst/>
            <a:rect l="l" t="t" r="r" b="b"/>
            <a:pathLst>
              <a:path w="10908632" h="6853991" extrusionOk="0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58561" y="1087811"/>
            <a:ext cx="6674879" cy="468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0" name="Google Shape;130;p2"/>
          <p:cNvSpPr txBox="1"/>
          <p:nvPr>
            <p:ph type="title"/>
          </p:nvPr>
        </p:nvSpPr>
        <p:spPr>
          <a:xfrm>
            <a:off x="6386284" y="484632"/>
            <a:ext cx="4741963" cy="197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ckwell"/>
              <a:buNone/>
            </a:pPr>
            <a:r>
              <a:rPr lang="en-US" sz="4800">
                <a:solidFill>
                  <a:srgbClr val="000000"/>
                </a:solidFill>
              </a:rPr>
              <a:t>مبادرة ألف مهندس ذكاء اصطناعي</a:t>
            </a:r>
            <a:r>
              <a:rPr lang="en-US" sz="4800" baseline="-25000">
                <a:solidFill>
                  <a:srgbClr val="000000"/>
                </a:solidFill>
              </a:rPr>
              <a:t> </a:t>
            </a:r>
            <a:r>
              <a:rPr lang="en-US" sz="4800" baseline="30000">
                <a:solidFill>
                  <a:srgbClr val="000000"/>
                </a:solidFill>
              </a:rPr>
              <a:t> </a:t>
            </a:r>
            <a:r>
              <a:rPr lang="en-US" sz="4800">
                <a:solidFill>
                  <a:srgbClr val="000000"/>
                </a:solidFill>
              </a:rPr>
              <a:t> التعلم العميق</a:t>
            </a:r>
            <a:br>
              <a:rPr lang="en-US" sz="16500"/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" y="3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 extrusionOk="0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2" name="Google Shape;132;p2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3396" y="1687625"/>
            <a:ext cx="3573675" cy="357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4" name="Google Shape;134;p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/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6" name="Google Shape;136;p2"/>
          <p:cNvSpPr txBox="1"/>
          <p:nvPr>
            <p:ph type="body" idx="1"/>
          </p:nvPr>
        </p:nvSpPr>
        <p:spPr>
          <a:xfrm>
            <a:off x="6386513" y="2455863"/>
            <a:ext cx="4741862" cy="235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" lvl="0" indent="-9715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 members:</a:t>
            </a:r>
            <a:endParaRPr lang="en-US"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>
                <a:solidFill>
                  <a:srgbClr val="1B181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Mohamed Eslam Abdel-Rahman</a:t>
            </a:r>
            <a:endParaRPr lang="en-US">
              <a:solidFill>
                <a:srgbClr val="1B181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>
                <a:solidFill>
                  <a:srgbClr val="1B181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Abdullh </a:t>
            </a:r>
            <a:r>
              <a:rPr lang="en-US" sz="2000">
                <a:solidFill>
                  <a:srgbClr val="1B181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Hsn Agah</a:t>
            </a:r>
            <a:endParaRPr sz="2000">
              <a:solidFill>
                <a:srgbClr val="1B181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" lvl="0" indent="-12954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Supervised by  Dr. Hesham Asem</a:t>
            </a:r>
            <a:endParaRPr sz="24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" lvl="0" indent="-74930" algn="l" rtl="0">
              <a:lnSpc>
                <a:spcPct val="90000"/>
              </a:lnSpc>
              <a:spcBef>
                <a:spcPts val="1225"/>
              </a:spcBef>
              <a:spcAft>
                <a:spcPts val="0"/>
              </a:spcAft>
              <a:buSzPts val="170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2792361" y="341460"/>
            <a:ext cx="6607277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INTRODUCTION</a:t>
            </a:r>
            <a:br>
              <a:rPr lang="en-US"/>
            </a:br>
            <a:endParaRPr lang="en-US"/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7031" y="2242158"/>
            <a:ext cx="9817469" cy="341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920834" y="711229"/>
            <a:ext cx="10222992" cy="80683"/>
          </a:xfrm>
          <a:prstGeom prst="rect">
            <a:avLst/>
          </a:prstGeom>
          <a:blipFill rotWithShape="1">
            <a:blip r:embed="rId1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2"/>
          <a:srcRect r="3838" b="-3"/>
          <a:stretch>
            <a:fillRect/>
          </a:stretch>
        </p:blipFill>
        <p:spPr>
          <a:xfrm>
            <a:off x="920833" y="886394"/>
            <a:ext cx="5094733" cy="511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3"/>
          <a:srcRect l="5063" r="15330" b="1"/>
          <a:stretch>
            <a:fillRect/>
          </a:stretch>
        </p:blipFill>
        <p:spPr>
          <a:xfrm>
            <a:off x="6176436" y="870628"/>
            <a:ext cx="4967392" cy="51167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>
            <a:off x="920834" y="6097619"/>
            <a:ext cx="10222992" cy="80683"/>
          </a:xfrm>
          <a:prstGeom prst="rect">
            <a:avLst/>
          </a:prstGeom>
          <a:blipFill rotWithShape="1">
            <a:blip r:embed="rId1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4"/>
          <p:cNvSpPr txBox="1"/>
          <p:nvPr/>
        </p:nvSpPr>
        <p:spPr>
          <a:xfrm>
            <a:off x="1070686" y="247415"/>
            <a:ext cx="14219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rPr>
              <a:t>CNN</a:t>
            </a:r>
            <a:endParaRPr sz="2400">
              <a:solidFill>
                <a:srgbClr val="9E361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1" y="112735"/>
            <a:ext cx="10805928" cy="72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>
                <a:solidFill>
                  <a:schemeClr val="accent1"/>
                </a:solidFill>
              </a:rPr>
              <a:t>TRANSFER LEARNING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7" name="Google Shape;157;p5"/>
          <p:cNvSpPr txBox="1"/>
          <p:nvPr>
            <p:ph type="body" idx="1"/>
          </p:nvPr>
        </p:nvSpPr>
        <p:spPr>
          <a:xfrm>
            <a:off x="137786" y="939453"/>
            <a:ext cx="5294376" cy="523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>
                <a:solidFill>
                  <a:srgbClr val="0070C0"/>
                </a:solidFill>
              </a:rPr>
              <a:t>ResNet50</a:t>
            </a:r>
            <a:endParaRPr lang="en-US" sz="2800">
              <a:solidFill>
                <a:srgbClr val="0070C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>
                <a:solidFill>
                  <a:srgbClr val="0070C0"/>
                </a:solidFill>
              </a:rPr>
              <a:t>     </a:t>
            </a:r>
            <a:r>
              <a:rPr lang="en-US" sz="1800"/>
              <a:t>Structure:</a:t>
            </a:r>
            <a:endParaRPr lang="en-US" sz="1800"/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solidFill>
                <a:srgbClr val="0070C0"/>
              </a:solidFill>
            </a:endParaRPr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solidFill>
                <a:srgbClr val="0070C0"/>
              </a:solidFill>
            </a:endParaRPr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solidFill>
                <a:srgbClr val="0070C0"/>
              </a:solidFill>
            </a:endParaRPr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solidFill>
                <a:srgbClr val="0070C0"/>
              </a:solidFill>
            </a:endParaRPr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solidFill>
                <a:srgbClr val="0070C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Freezing</a:t>
            </a:r>
            <a:r>
              <a:rPr lang="en-US" sz="2400"/>
              <a:t>: </a:t>
            </a:r>
            <a:r>
              <a:rPr lang="en-US" sz="1600"/>
              <a:t>the last layers</a:t>
            </a:r>
            <a:endParaRPr lang="en-US" sz="1600"/>
          </a:p>
          <a:p>
            <a:pPr marL="182880" lvl="0" indent="-533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solidFill>
                <a:srgbClr val="0070C0"/>
              </a:solidFill>
            </a:endParaRPr>
          </a:p>
        </p:txBody>
      </p:sp>
      <p:sp>
        <p:nvSpPr>
          <p:cNvPr id="158" name="Google Shape;158;p5"/>
          <p:cNvSpPr txBox="1"/>
          <p:nvPr>
            <p:ph type="body" idx="2"/>
          </p:nvPr>
        </p:nvSpPr>
        <p:spPr>
          <a:xfrm>
            <a:off x="5432162" y="839245"/>
            <a:ext cx="5686942" cy="533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742117"/>
                </a:solidFill>
              </a:rPr>
              <a:t>MobileNet</a:t>
            </a:r>
            <a:r>
              <a:rPr lang="en-US"/>
              <a:t>:</a:t>
            </a:r>
            <a:endParaRPr lang="en-US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Structure:</a:t>
            </a:r>
            <a:endParaRPr lang="en-US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Freezing:</a:t>
            </a:r>
            <a:endParaRPr lang="en-US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11868" y="1865039"/>
            <a:ext cx="5545021" cy="275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42731" y="5204300"/>
            <a:ext cx="5114158" cy="101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2060" y="2056818"/>
            <a:ext cx="4297917" cy="245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2060" y="5240311"/>
            <a:ext cx="3791529" cy="559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8" name="Google Shape;168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/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0" name="Google Shape;170;p6"/>
          <p:cNvSpPr/>
          <p:nvPr/>
        </p:nvSpPr>
        <p:spPr>
          <a:xfrm>
            <a:off x="7836310" y="0"/>
            <a:ext cx="435568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9183484" y="510113"/>
            <a:ext cx="3544035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latin typeface="Rockwell"/>
                <a:ea typeface="Rockwell"/>
                <a:cs typeface="Rockwell"/>
                <a:sym typeface="Rockwell"/>
              </a:rPr>
              <a:t>RESNET50</a:t>
            </a:r>
            <a:endParaRPr lang="en-US" sz="3200" cap="none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4813" y="640080"/>
            <a:ext cx="5960640" cy="558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/>
        </p:nvSpPr>
        <p:spPr>
          <a:xfrm>
            <a:off x="8032652" y="4065562"/>
            <a:ext cx="3667733" cy="21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 b="0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Changing the epoch form </a:t>
            </a:r>
            <a:endParaRPr lang="en-US" sz="1600" b="0" i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30 🡪</a:t>
            </a:r>
            <a:r>
              <a:rPr lang="en-US" sz="1600" b="1" i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35 🡪 40:</a:t>
            </a:r>
            <a:endParaRPr lang="en-US" sz="1600" b="1" i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Train</a:t>
            </a:r>
            <a:r>
              <a:rPr lang="en-US" sz="1600" b="1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</a:t>
            </a:r>
            <a:r>
              <a:rPr lang="en-US" sz="1600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acc</a:t>
            </a:r>
            <a:r>
              <a:rPr lang="en-US" sz="1600" b="1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: 84🡪85 🡪97</a:t>
            </a:r>
            <a:endParaRPr lang="en-US" sz="1600" b="1" i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 b="0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val_acc      : </a:t>
            </a:r>
            <a:r>
              <a:rPr lang="en-US" sz="1600" b="1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84-🡪84🡪 91</a:t>
            </a:r>
            <a:r>
              <a:rPr lang="en-US" sz="1600" b="0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 </a:t>
            </a:r>
            <a:endParaRPr lang="en-US" sz="1600" b="0" i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 b="0" i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test_acc    :</a:t>
            </a:r>
            <a:r>
              <a:rPr lang="en-US" sz="1600" b="1" i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79🡪80🡪 88 .</a:t>
            </a:r>
            <a:endParaRPr sz="1600" b="0" i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863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</a:pP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5" name="Google Shape;175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/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7" name="Google Shape;177;p6"/>
          <p:cNvSpPr txBox="1"/>
          <p:nvPr/>
        </p:nvSpPr>
        <p:spPr>
          <a:xfrm flipH="1">
            <a:off x="8156349" y="2176939"/>
            <a:ext cx="33932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>
                <a:solidFill>
                  <a:srgbClr val="0C0C0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 Train_accuracy  : 0.9760 </a:t>
            </a:r>
            <a:endParaRPr lang="en-US" sz="1600" b="1" i="0">
              <a:solidFill>
                <a:srgbClr val="0C0C0C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Courier New" panose="02070309020205020404"/>
              <a:buChar char="-"/>
            </a:pPr>
            <a:r>
              <a:rPr lang="en-US" sz="1600" b="1" i="0">
                <a:solidFill>
                  <a:srgbClr val="0C0C0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val_accuracy   : 0.9100</a:t>
            </a:r>
            <a:endParaRPr lang="en-US" sz="1600" b="1" i="0">
              <a:solidFill>
                <a:srgbClr val="0C0C0C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>
                <a:solidFill>
                  <a:srgbClr val="0C0C0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- Test_ accuracy : 0.8800</a:t>
            </a:r>
            <a:endParaRPr sz="1600" b="1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1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1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1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5" name="Google Shape;185;p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6" name="Google Shape;186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2"/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7"/>
          <p:cNvSpPr/>
          <p:nvPr/>
        </p:nvSpPr>
        <p:spPr>
          <a:xfrm>
            <a:off x="0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0" y="4257366"/>
            <a:ext cx="12192000" cy="2610465"/>
          </a:xfrm>
          <a:prstGeom prst="rect">
            <a:avLst/>
          </a:prstGeom>
          <a:blipFill rotWithShape="1">
            <a:blip r:embed="rId1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136153" y="5585033"/>
            <a:ext cx="9175043" cy="114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cap="none">
                <a:latin typeface="Rockwell"/>
                <a:ea typeface="Rockwell"/>
                <a:cs typeface="Rockwell"/>
                <a:sym typeface="Rockwell"/>
              </a:rPr>
              <a:t>MOBILENET</a:t>
            </a:r>
            <a:endParaRPr lang="en-US" sz="6600" cap="none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/>
          <a:srcRect l="21399" r="8803" b="-3"/>
          <a:stretch>
            <a:fillRect/>
          </a:stretch>
        </p:blipFill>
        <p:spPr>
          <a:xfrm>
            <a:off x="484633" y="484632"/>
            <a:ext cx="3534611" cy="347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4"/>
          <a:srcRect l="4993" r="24390" b="2"/>
          <a:stretch>
            <a:fillRect/>
          </a:stretch>
        </p:blipFill>
        <p:spPr>
          <a:xfrm>
            <a:off x="4333312" y="484632"/>
            <a:ext cx="3537658" cy="347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5"/>
          <a:srcRect t="96" r="-2" b="-2"/>
          <a:stretch>
            <a:fillRect/>
          </a:stretch>
        </p:blipFill>
        <p:spPr>
          <a:xfrm>
            <a:off x="8185038" y="484632"/>
            <a:ext cx="3519281" cy="3471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7"/>
          <p:cNvGrpSpPr/>
          <p:nvPr/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95" name="Google Shape;195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2"/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7" name="Google Shape;197;p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6153" y="4380379"/>
            <a:ext cx="11708844" cy="78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83583" y="309489"/>
            <a:ext cx="10944665" cy="135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MOBILNET</a:t>
            </a:r>
            <a:endParaRPr lang="en-US"/>
          </a:p>
        </p:txBody>
      </p:sp>
      <p:pic>
        <p:nvPicPr>
          <p:cNvPr id="203" name="Google Shape;203;p8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127342" y="1730338"/>
            <a:ext cx="10506640" cy="471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3344" y="0"/>
            <a:ext cx="4648169" cy="6858000"/>
          </a:xfrm>
          <a:prstGeom prst="rect">
            <a:avLst/>
          </a:prstGeom>
          <a:blipFill rotWithShape="1">
            <a:blip r:embed="rId1"/>
            <a:tile tx="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643468" y="643466"/>
            <a:ext cx="3686312" cy="55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ckwell"/>
              <a:buNone/>
            </a:pPr>
            <a:r>
              <a:rPr lang="en-US" sz="4800">
                <a:solidFill>
                  <a:srgbClr val="FFFFFF"/>
                </a:solidFill>
              </a:rPr>
              <a:t>CONCLUSION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1" name="Google Shape;211;p9"/>
          <p:cNvSpPr txBox="1"/>
          <p:nvPr>
            <p:ph type="body" idx="1"/>
          </p:nvPr>
        </p:nvSpPr>
        <p:spPr>
          <a:xfrm>
            <a:off x="5053780" y="599768"/>
            <a:ext cx="6074467" cy="55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When increasing the epochs the accuracy increased.</a:t>
            </a:r>
            <a:endParaRPr lang="en-US"/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</a:p>
          <a:p>
            <a:pPr marL="4572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Some pre-trained model give high bias with this data like Inception Model.</a:t>
            </a:r>
            <a:endParaRPr lang="en-US"/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</a:p>
          <a:p>
            <a:pPr marL="4572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When trying to train the models in the same Augmented data the accuracy was bad .by scearcing find that each pre-trained model need to augment by its roles.</a:t>
            </a:r>
            <a:endParaRPr lang="en-US"/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Project link:</a:t>
            </a:r>
            <a:r>
              <a:rPr lang="en-US" u="sng">
                <a:solidFill>
                  <a:schemeClr val="hlink"/>
                </a:solidFill>
                <a:hlinkClick r:id="rId2"/>
              </a:rPr>
              <a:t>Notebook_link</a:t>
            </a:r>
            <a:endParaRPr lang="en-US" u="sng">
              <a:solidFill>
                <a:schemeClr val="hlink"/>
              </a:solidFill>
              <a:hlinkClick r:id="rId2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3"/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Presentation</Application>
  <PresentationFormat/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Rockwell</vt:lpstr>
      <vt:lpstr>Noto Sans Symbols</vt:lpstr>
      <vt:lpstr>Segoe Print</vt:lpstr>
      <vt:lpstr>Inter</vt:lpstr>
      <vt:lpstr>Calibri</vt:lpstr>
      <vt:lpstr>Courier New</vt:lpstr>
      <vt:lpstr>Microsoft YaHei</vt:lpstr>
      <vt:lpstr>Arial Unicode MS</vt:lpstr>
      <vt:lpstr>Aldhabi</vt:lpstr>
      <vt:lpstr>Wood Type</vt:lpstr>
      <vt:lpstr>Wood Type</vt:lpstr>
      <vt:lpstr>MLTICLASSIFICATION</vt:lpstr>
      <vt:lpstr>مبادرة ألف مهندس ذكاء اصطناعي   التعلم العميق </vt:lpstr>
      <vt:lpstr>INTRODUCTION </vt:lpstr>
      <vt:lpstr>PowerPoint 演示文稿</vt:lpstr>
      <vt:lpstr>TRANSFER LEARNING</vt:lpstr>
      <vt:lpstr>PowerPoint 演示文稿</vt:lpstr>
      <vt:lpstr>PowerPoint 演示文稿</vt:lpstr>
      <vt:lpstr>MOBILNET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MLTICLASSIFICATION</dc:title>
  <dc:creator>Mohamed Eslam</dc:creator>
  <cp:lastModifiedBy>Mohamed Eslam</cp:lastModifiedBy>
  <cp:revision>3</cp:revision>
  <dcterms:created xsi:type="dcterms:W3CDTF">2023-01-07T20:01:00Z</dcterms:created>
  <dcterms:modified xsi:type="dcterms:W3CDTF">2023-01-07T20:15:39Z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2A1465E890584EC2A620B9AEDFF78B58</vt:lpwstr>
  </property>
  <property fmtid="{D5CDD505-2E9C-101B-9397-08002B2CF9AE}" pid="3" name="KSOProductBuildVer">
    <vt:lpwstr>2057-11.2.0.11440</vt:lpwstr>
  </property>
</Properties>
</file>