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5fa80c9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5fa80c9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5fa80c91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5fa80c91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5fa80c9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5fa80c9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5fa80c91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5fa80c91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5fa80c91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5fa80c91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5fa80c91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5fa80c91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5fa80c91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5fa80c91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5fa80c91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5fa80c91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5fa80c91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5fa80c91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5fa80c91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5fa80c91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5fa80c91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5fa80c91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5fa80c91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5fa80c91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5fa80c91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5fa80c91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5fa80c91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5fa80c91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5fa80c91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5fa80c91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5fa80c91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5fa80c91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6350b9f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6350b9f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6350b9f6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6350b9f6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6350b9f6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46350b9f6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6350b9f6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46350b9f6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6350b9f6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46350b9f6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5fa80c91a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5fa80c91a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6350b9f6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6350b9f6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46350b9f6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46350b9f6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5fa80c91a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5fa80c91a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5fa80c91a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5fa80c91a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5fa80c91a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5fa80c91a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5fa80c91a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5fa80c91a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5fa80c91a_5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5fa80c91a_5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5fa80c91a_5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5fa80c91a_5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F1 Data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Team 12</a:t>
            </a:r>
            <a:endParaRPr/>
          </a:p>
          <a:p>
            <a:pPr indent="0" lvl="0" marL="0" rtl="0" algn="ctr">
              <a:spcBef>
                <a:spcPts val="0"/>
              </a:spcBef>
              <a:spcAft>
                <a:spcPts val="0"/>
              </a:spcAft>
              <a:buNone/>
            </a:pPr>
            <a:r>
              <a:rPr lang="en"/>
              <a:t>Supervised by: Dr. Dina Elreedy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type="title"/>
          </p:nvPr>
        </p:nvSpPr>
        <p:spPr>
          <a:xfrm>
            <a:off x="311700" y="445025"/>
            <a:ext cx="8520600" cy="102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Does a team being the manufacturer of their engine affect performance?</a:t>
            </a:r>
            <a:endParaRPr/>
          </a:p>
        </p:txBody>
      </p:sp>
      <p:sp>
        <p:nvSpPr>
          <p:cNvPr id="104" name="Google Shape;104;p22"/>
          <p:cNvSpPr txBox="1"/>
          <p:nvPr>
            <p:ph idx="1" type="body"/>
          </p:nvPr>
        </p:nvSpPr>
        <p:spPr>
          <a:xfrm>
            <a:off x="311700" y="1562850"/>
            <a:ext cx="8520600" cy="30060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Some teams like Mercedes, Ferrari, and Renault manufacture their engines.</a:t>
            </a:r>
            <a:endParaRPr/>
          </a:p>
          <a:p>
            <a:pPr indent="-342900" lvl="0" marL="457200" rtl="0" algn="l">
              <a:spcBef>
                <a:spcPts val="0"/>
              </a:spcBef>
              <a:spcAft>
                <a:spcPts val="0"/>
              </a:spcAft>
              <a:buSzPts val="1800"/>
              <a:buChar char="-"/>
            </a:pPr>
            <a:r>
              <a:rPr lang="en"/>
              <a:t>Does this affect “performance”? </a:t>
            </a:r>
            <a:endParaRPr/>
          </a:p>
          <a:p>
            <a:pPr indent="-317500" lvl="1" marL="914400" rtl="0" algn="l">
              <a:spcBef>
                <a:spcPts val="0"/>
              </a:spcBef>
              <a:spcAft>
                <a:spcPts val="0"/>
              </a:spcAft>
              <a:buSzPts val="1400"/>
              <a:buChar char="-"/>
            </a:pPr>
            <a:r>
              <a:rPr lang="en"/>
              <a:t>Points for drivers</a:t>
            </a:r>
            <a:endParaRPr/>
          </a:p>
          <a:p>
            <a:pPr indent="-317500" lvl="1" marL="914400" rtl="0" algn="l">
              <a:spcBef>
                <a:spcPts val="0"/>
              </a:spcBef>
              <a:spcAft>
                <a:spcPts val="0"/>
              </a:spcAft>
              <a:buSzPts val="1400"/>
              <a:buChar char="-"/>
            </a:pPr>
            <a:r>
              <a:rPr lang="en"/>
              <a:t>Wins for teams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3"/>
          <p:cNvPicPr preferRelativeResize="0"/>
          <p:nvPr/>
        </p:nvPicPr>
        <p:blipFill>
          <a:blip r:embed="rId3">
            <a:alphaModFix/>
          </a:blip>
          <a:stretch>
            <a:fillRect/>
          </a:stretch>
        </p:blipFill>
        <p:spPr>
          <a:xfrm>
            <a:off x="1898490" y="0"/>
            <a:ext cx="5347019"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4"/>
          <p:cNvPicPr preferRelativeResize="0"/>
          <p:nvPr/>
        </p:nvPicPr>
        <p:blipFill>
          <a:blip r:embed="rId3">
            <a:alphaModFix/>
          </a:blip>
          <a:stretch>
            <a:fillRect/>
          </a:stretch>
        </p:blipFill>
        <p:spPr>
          <a:xfrm>
            <a:off x="0" y="51293"/>
            <a:ext cx="9143999" cy="50409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5"/>
          <p:cNvPicPr preferRelativeResize="0"/>
          <p:nvPr/>
        </p:nvPicPr>
        <p:blipFill>
          <a:blip r:embed="rId3">
            <a:alphaModFix/>
          </a:blip>
          <a:stretch>
            <a:fillRect/>
          </a:stretch>
        </p:blipFill>
        <p:spPr>
          <a:xfrm>
            <a:off x="0" y="0"/>
            <a:ext cx="9143999" cy="51141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5" name="Google Shape;125;p26"/>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Teams that make their own engines score more points, and score more wins (to a lesser degree).</a:t>
            </a:r>
            <a:endParaRPr/>
          </a:p>
          <a:p>
            <a:pPr indent="-342900" lvl="0" marL="457200" rtl="0" algn="l">
              <a:spcBef>
                <a:spcPts val="0"/>
              </a:spcBef>
              <a:spcAft>
                <a:spcPts val="0"/>
              </a:spcAft>
              <a:buSzPts val="1800"/>
              <a:buChar char="-"/>
            </a:pPr>
            <a:r>
              <a:rPr lang="en"/>
              <a:t>Mercedes, Ferrari, and Renault </a:t>
            </a:r>
            <a:r>
              <a:rPr lang="en"/>
              <a:t>are the engine manufacturers </a:t>
            </a:r>
            <a:r>
              <a:rPr lang="en"/>
              <a:t>most linked to positive scores. Mercedes and Renault are the most linked to positive wins.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Does having a race in your country affect performance?</a:t>
            </a:r>
            <a:endParaRPr/>
          </a:p>
        </p:txBody>
      </p:sp>
      <p:sp>
        <p:nvSpPr>
          <p:cNvPr id="131" name="Google Shape;131;p27"/>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Does “Home advantage” apply to F1 races as well?</a:t>
            </a:r>
            <a:endParaRPr/>
          </a:p>
          <a:p>
            <a:pPr indent="-342900" lvl="0" marL="457200" rtl="0" algn="l">
              <a:spcBef>
                <a:spcPts val="0"/>
              </a:spcBef>
              <a:spcAft>
                <a:spcPts val="0"/>
              </a:spcAft>
              <a:buSzPts val="1800"/>
              <a:buChar char="-"/>
            </a:pPr>
            <a:r>
              <a:rPr lang="en"/>
              <a:t>Does this affect “performance”? </a:t>
            </a:r>
            <a:endParaRPr/>
          </a:p>
          <a:p>
            <a:pPr indent="-317500" lvl="1" marL="914400" rtl="0" algn="l">
              <a:spcBef>
                <a:spcPts val="0"/>
              </a:spcBef>
              <a:spcAft>
                <a:spcPts val="0"/>
              </a:spcAft>
              <a:buSzPts val="1400"/>
              <a:buChar char="-"/>
            </a:pPr>
            <a:r>
              <a:rPr lang="en"/>
              <a:t>Points for drivers</a:t>
            </a:r>
            <a:endParaRPr/>
          </a:p>
          <a:p>
            <a:pPr indent="-317500" lvl="1" marL="914400" rtl="0" algn="l">
              <a:spcBef>
                <a:spcPts val="0"/>
              </a:spcBef>
              <a:spcAft>
                <a:spcPts val="0"/>
              </a:spcAft>
              <a:buSzPts val="1400"/>
              <a:buChar char="-"/>
            </a:pPr>
            <a:r>
              <a:rPr lang="en"/>
              <a:t>Wins for teams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8"/>
          <p:cNvPicPr preferRelativeResize="0"/>
          <p:nvPr/>
        </p:nvPicPr>
        <p:blipFill>
          <a:blip r:embed="rId3">
            <a:alphaModFix/>
          </a:blip>
          <a:stretch>
            <a:fillRect/>
          </a:stretch>
        </p:blipFill>
        <p:spPr>
          <a:xfrm>
            <a:off x="0" y="1503485"/>
            <a:ext cx="9143999" cy="3355731"/>
          </a:xfrm>
          <a:prstGeom prst="rect">
            <a:avLst/>
          </a:prstGeom>
          <a:noFill/>
          <a:ln>
            <a:noFill/>
          </a:ln>
        </p:spPr>
      </p:pic>
      <p:sp>
        <p:nvSpPr>
          <p:cNvPr id="137" name="Google Shape;137;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t>Driver Points Pre-IQR Filteration</a:t>
            </a:r>
            <a:endParaRPr sz="182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9"/>
          <p:cNvPicPr preferRelativeResize="0"/>
          <p:nvPr/>
        </p:nvPicPr>
        <p:blipFill>
          <a:blip r:embed="rId3">
            <a:alphaModFix/>
          </a:blip>
          <a:stretch>
            <a:fillRect/>
          </a:stretch>
        </p:blipFill>
        <p:spPr>
          <a:xfrm>
            <a:off x="0" y="1444869"/>
            <a:ext cx="9143999" cy="3472961"/>
          </a:xfrm>
          <a:prstGeom prst="rect">
            <a:avLst/>
          </a:prstGeom>
          <a:noFill/>
          <a:ln>
            <a:noFill/>
          </a:ln>
        </p:spPr>
      </p:pic>
      <p:sp>
        <p:nvSpPr>
          <p:cNvPr id="143" name="Google Shape;143;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t>Driver Points Post-IQR Filteration</a:t>
            </a:r>
            <a:endParaRPr sz="182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30"/>
          <p:cNvPicPr preferRelativeResize="0"/>
          <p:nvPr/>
        </p:nvPicPr>
        <p:blipFill>
          <a:blip r:embed="rId3">
            <a:alphaModFix/>
          </a:blip>
          <a:stretch>
            <a:fillRect/>
          </a:stretch>
        </p:blipFill>
        <p:spPr>
          <a:xfrm>
            <a:off x="1321746" y="0"/>
            <a:ext cx="6500509"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31"/>
          <p:cNvPicPr preferRelativeResize="0"/>
          <p:nvPr/>
        </p:nvPicPr>
        <p:blipFill>
          <a:blip r:embed="rId3">
            <a:alphaModFix/>
          </a:blip>
          <a:stretch>
            <a:fillRect/>
          </a:stretch>
        </p:blipFill>
        <p:spPr>
          <a:xfrm>
            <a:off x="0" y="454269"/>
            <a:ext cx="9143999" cy="42349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28600" rtl="0" algn="l">
              <a:lnSpc>
                <a:spcPct val="115000"/>
              </a:lnSpc>
              <a:spcBef>
                <a:spcPts val="1800"/>
              </a:spcBef>
              <a:spcAft>
                <a:spcPts val="600"/>
              </a:spcAft>
              <a:buClr>
                <a:schemeClr val="dk1"/>
              </a:buClr>
              <a:buSzPct val="53804"/>
              <a:buFont typeface="Arial"/>
              <a:buNone/>
            </a:pPr>
            <a:r>
              <a:rPr lang="en" sz="2044">
                <a:latin typeface="Times New Roman"/>
                <a:ea typeface="Times New Roman"/>
                <a:cs typeface="Times New Roman"/>
                <a:sym typeface="Times New Roman"/>
              </a:rPr>
              <a:t>How does a track's altitude affect top speed / average lap time?</a:t>
            </a:r>
            <a:endParaRPr sz="3244"/>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500">
                <a:solidFill>
                  <a:schemeClr val="dk1"/>
                </a:solidFill>
                <a:latin typeface="Times New Roman"/>
                <a:ea typeface="Times New Roman"/>
                <a:cs typeface="Times New Roman"/>
                <a:sym typeface="Times New Roman"/>
              </a:rPr>
              <a:t>It’s believed by F1 commentators that the higher the altitude of the circuit the less oxygen there is, so the engine would not burn enough fuel.</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checked the expectation by calculating the average speed of each circuit and seeing the correlation with altitude.</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9" name="Google Shape;159;p32"/>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Drivers competing at home do not achieve more points on average, while constructors competing at home do achieve more wins on average.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ph type="title"/>
          </p:nvPr>
        </p:nvSpPr>
        <p:spPr>
          <a:xfrm>
            <a:off x="311700" y="445025"/>
            <a:ext cx="8520600" cy="99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Given that Mercedes drivers have above average top speed, does this apply to all German teams?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65" name="Google Shape;165;p33"/>
          <p:cNvSpPr txBox="1"/>
          <p:nvPr>
            <p:ph idx="1" type="body"/>
          </p:nvPr>
        </p:nvSpPr>
        <p:spPr>
          <a:xfrm>
            <a:off x="311700" y="1439525"/>
            <a:ext cx="8520600" cy="31293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Mercedes is one of the best teams in F1.</a:t>
            </a:r>
            <a:endParaRPr/>
          </a:p>
          <a:p>
            <a:pPr indent="-342900" lvl="0" marL="457200" rtl="0" algn="l">
              <a:spcBef>
                <a:spcPts val="0"/>
              </a:spcBef>
              <a:spcAft>
                <a:spcPts val="0"/>
              </a:spcAft>
              <a:buSzPts val="1800"/>
              <a:buChar char="-"/>
            </a:pPr>
            <a:r>
              <a:rPr lang="en"/>
              <a:t>Do other German teams follow?</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4"/>
          <p:cNvPicPr preferRelativeResize="0"/>
          <p:nvPr/>
        </p:nvPicPr>
        <p:blipFill>
          <a:blip r:embed="rId3">
            <a:alphaModFix/>
          </a:blip>
          <a:stretch>
            <a:fillRect/>
          </a:stretch>
        </p:blipFill>
        <p:spPr>
          <a:xfrm>
            <a:off x="1776620" y="0"/>
            <a:ext cx="5590761"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5"/>
          <p:cNvPicPr preferRelativeResize="0"/>
          <p:nvPr/>
        </p:nvPicPr>
        <p:blipFill>
          <a:blip r:embed="rId3">
            <a:alphaModFix/>
          </a:blip>
          <a:stretch>
            <a:fillRect/>
          </a:stretch>
        </p:blipFill>
        <p:spPr>
          <a:xfrm>
            <a:off x="1021849" y="-32675"/>
            <a:ext cx="7100303" cy="5176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1" name="Google Shape;181;p36"/>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Mercedes and other German teams achieve average fastest lap speed greater than the mean fastest lap speed.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 Pitstop</a:t>
            </a:r>
            <a:endParaRPr/>
          </a:p>
        </p:txBody>
      </p:sp>
      <p:sp>
        <p:nvSpPr>
          <p:cNvPr id="187" name="Google Shape;187;p37"/>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The number of pitstops in a race greatly affects the position of a driver.</a:t>
            </a:r>
            <a:endParaRPr/>
          </a:p>
          <a:p>
            <a:pPr indent="-342900" lvl="0" marL="457200" rtl="0" algn="l">
              <a:spcBef>
                <a:spcPts val="0"/>
              </a:spcBef>
              <a:spcAft>
                <a:spcPts val="0"/>
              </a:spcAft>
              <a:buSzPts val="1800"/>
              <a:buChar char="-"/>
            </a:pPr>
            <a:r>
              <a:rPr lang="en"/>
              <a:t>Factors that affect the number of pitstops include weather conditions and tire wear, but these are difficult to quantify.</a:t>
            </a:r>
            <a:endParaRPr/>
          </a:p>
          <a:p>
            <a:pPr indent="-342900" lvl="0" marL="457200" rtl="0" algn="l">
              <a:spcBef>
                <a:spcPts val="0"/>
              </a:spcBef>
              <a:spcAft>
                <a:spcPts val="0"/>
              </a:spcAft>
              <a:buSzPts val="1800"/>
              <a:buChar char="-"/>
            </a:pPr>
            <a:r>
              <a:rPr lang="en"/>
              <a:t>An alternative approach is to assume that the number of pitstops for the winning driver is the optimum number.</a:t>
            </a:r>
            <a:endParaRPr/>
          </a:p>
          <a:p>
            <a:pPr indent="-342900" lvl="0" marL="457200" rtl="0" algn="l">
              <a:spcBef>
                <a:spcPts val="0"/>
              </a:spcBef>
              <a:spcAft>
                <a:spcPts val="0"/>
              </a:spcAft>
              <a:buSzPts val="1800"/>
              <a:buChar char="-"/>
            </a:pPr>
            <a:r>
              <a:rPr lang="en"/>
              <a:t>Races with more than 4 pitstops are rare and are usually due to accidents or rain, which require tire changes.</a:t>
            </a:r>
            <a:endParaRPr/>
          </a:p>
          <a:p>
            <a:pPr indent="-342900" lvl="0" marL="457200" rtl="0" algn="l">
              <a:spcBef>
                <a:spcPts val="0"/>
              </a:spcBef>
              <a:spcAft>
                <a:spcPts val="0"/>
              </a:spcAft>
              <a:buSzPts val="1800"/>
              <a:buChar char="-"/>
            </a:pPr>
            <a:r>
              <a:rPr lang="en"/>
              <a:t>The average number of pitstops in a race can provide some information about tire wear, but it should be considered alongside other factors.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 Pitstop</a:t>
            </a:r>
            <a:endParaRPr/>
          </a:p>
        </p:txBody>
      </p:sp>
      <p:pic>
        <p:nvPicPr>
          <p:cNvPr id="193" name="Google Shape;193;p38"/>
          <p:cNvPicPr preferRelativeResize="0"/>
          <p:nvPr/>
        </p:nvPicPr>
        <p:blipFill>
          <a:blip r:embed="rId3">
            <a:alphaModFix/>
          </a:blip>
          <a:stretch>
            <a:fillRect/>
          </a:stretch>
        </p:blipFill>
        <p:spPr>
          <a:xfrm>
            <a:off x="152400" y="1170125"/>
            <a:ext cx="5731463" cy="3820975"/>
          </a:xfrm>
          <a:prstGeom prst="rect">
            <a:avLst/>
          </a:prstGeom>
          <a:noFill/>
          <a:ln>
            <a:noFill/>
          </a:ln>
        </p:spPr>
      </p:pic>
      <p:pic>
        <p:nvPicPr>
          <p:cNvPr id="194" name="Google Shape;194;p38"/>
          <p:cNvPicPr preferRelativeResize="0"/>
          <p:nvPr/>
        </p:nvPicPr>
        <p:blipFill>
          <a:blip r:embed="rId4">
            <a:alphaModFix/>
          </a:blip>
          <a:stretch>
            <a:fillRect/>
          </a:stretch>
        </p:blipFill>
        <p:spPr>
          <a:xfrm>
            <a:off x="6036263" y="799075"/>
            <a:ext cx="2955337" cy="2061670"/>
          </a:xfrm>
          <a:prstGeom prst="rect">
            <a:avLst/>
          </a:prstGeom>
          <a:noFill/>
          <a:ln>
            <a:noFill/>
          </a:ln>
        </p:spPr>
      </p:pic>
      <p:pic>
        <p:nvPicPr>
          <p:cNvPr id="195" name="Google Shape;195;p38"/>
          <p:cNvPicPr preferRelativeResize="0"/>
          <p:nvPr/>
        </p:nvPicPr>
        <p:blipFill>
          <a:blip r:embed="rId5">
            <a:alphaModFix/>
          </a:blip>
          <a:stretch>
            <a:fillRect/>
          </a:stretch>
        </p:blipFill>
        <p:spPr>
          <a:xfrm>
            <a:off x="6135665" y="2960126"/>
            <a:ext cx="2756551" cy="192300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9"/>
          <p:cNvSpPr txBox="1"/>
          <p:nvPr>
            <p:ph type="title"/>
          </p:nvPr>
        </p:nvSpPr>
        <p:spPr>
          <a:xfrm>
            <a:off x="311700" y="445025"/>
            <a:ext cx="691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Prediction for Driver Race Results</a:t>
            </a:r>
            <a:endParaRPr/>
          </a:p>
        </p:txBody>
      </p:sp>
      <p:sp>
        <p:nvSpPr>
          <p:cNvPr id="201" name="Google Shape;201;p39"/>
          <p:cNvSpPr txBox="1"/>
          <p:nvPr>
            <p:ph idx="1" type="body"/>
          </p:nvPr>
        </p:nvSpPr>
        <p:spPr>
          <a:xfrm>
            <a:off x="73175" y="1170125"/>
            <a:ext cx="5413200" cy="3416400"/>
          </a:xfrm>
          <a:prstGeom prst="rect">
            <a:avLst/>
          </a:prstGeom>
        </p:spPr>
        <p:txBody>
          <a:bodyPr anchorCtr="0" anchor="ctr"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The objective was to predict the next race results of a driver given their history.</a:t>
            </a:r>
            <a:endParaRPr/>
          </a:p>
          <a:p>
            <a:pPr indent="-325755" lvl="0" marL="457200" rtl="0" algn="l">
              <a:spcBef>
                <a:spcPts val="0"/>
              </a:spcBef>
              <a:spcAft>
                <a:spcPts val="0"/>
              </a:spcAft>
              <a:buSzPct val="100000"/>
              <a:buChar char="-"/>
            </a:pPr>
            <a:r>
              <a:rPr lang="en"/>
              <a:t>Using 25 races sorted chronologically for each driver, with the next 5 races to be predicted, and a feedforward network was the initial approach.</a:t>
            </a:r>
            <a:endParaRPr/>
          </a:p>
          <a:p>
            <a:pPr indent="-325755" lvl="0" marL="457200" rtl="0" algn="l">
              <a:spcBef>
                <a:spcPts val="0"/>
              </a:spcBef>
              <a:spcAft>
                <a:spcPts val="0"/>
              </a:spcAft>
              <a:buSzPct val="100000"/>
              <a:buChar char="-"/>
            </a:pPr>
            <a:r>
              <a:rPr lang="en"/>
              <a:t>Fine-tuning the model for each individual driver, using their entire history divided into 25 feature vectors, resulted in a more accurate model.</a:t>
            </a:r>
            <a:endParaRPr/>
          </a:p>
          <a:p>
            <a:pPr indent="-325755" lvl="0" marL="457200" rtl="0" algn="l">
              <a:spcBef>
                <a:spcPts val="0"/>
              </a:spcBef>
              <a:spcAft>
                <a:spcPts val="0"/>
              </a:spcAft>
              <a:buSzPct val="100000"/>
              <a:buChar char="-"/>
            </a:pPr>
            <a:r>
              <a:rPr lang="en"/>
              <a:t>The accuracy of the model is dependent on the size of the dataset and the number of drivers being considered, so having a bigger dataset would have helped us.</a:t>
            </a:r>
            <a:endParaRPr/>
          </a:p>
          <a:p>
            <a:pPr indent="-325755" lvl="0" marL="457200" rtl="0" algn="l">
              <a:spcBef>
                <a:spcPts val="0"/>
              </a:spcBef>
              <a:spcAft>
                <a:spcPts val="0"/>
              </a:spcAft>
              <a:buSzPct val="100000"/>
              <a:buChar char="-"/>
            </a:pPr>
            <a:r>
              <a:rPr lang="en"/>
              <a:t>Attempting to use an LSTM model was unsuccessful due to the small dataset size.</a:t>
            </a:r>
            <a:endParaRPr/>
          </a:p>
        </p:txBody>
      </p:sp>
      <p:pic>
        <p:nvPicPr>
          <p:cNvPr id="202" name="Google Shape;202;p39"/>
          <p:cNvPicPr preferRelativeResize="0"/>
          <p:nvPr/>
        </p:nvPicPr>
        <p:blipFill>
          <a:blip r:embed="rId3">
            <a:alphaModFix/>
          </a:blip>
          <a:stretch>
            <a:fillRect/>
          </a:stretch>
        </p:blipFill>
        <p:spPr>
          <a:xfrm>
            <a:off x="5486375" y="1236400"/>
            <a:ext cx="3445225" cy="3124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0"/>
          <p:cNvSpPr txBox="1"/>
          <p:nvPr>
            <p:ph type="title"/>
          </p:nvPr>
        </p:nvSpPr>
        <p:spPr>
          <a:xfrm>
            <a:off x="311700" y="445025"/>
            <a:ext cx="691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Position Prediction</a:t>
            </a:r>
            <a:endParaRPr/>
          </a:p>
        </p:txBody>
      </p:sp>
      <p:sp>
        <p:nvSpPr>
          <p:cNvPr id="208" name="Google Shape;208;p40"/>
          <p:cNvSpPr txBox="1"/>
          <p:nvPr>
            <p:ph idx="1" type="body"/>
          </p:nvPr>
        </p:nvSpPr>
        <p:spPr>
          <a:xfrm>
            <a:off x="73175" y="1170125"/>
            <a:ext cx="8752800" cy="3416400"/>
          </a:xfrm>
          <a:prstGeom prst="rect">
            <a:avLst/>
          </a:prstGeom>
        </p:spPr>
        <p:txBody>
          <a:bodyPr anchorCtr="0" anchor="ctr"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objective was to predict each driver's race result, and the suitable feature vector was found to include constructor_rank, driver_rank, and starting_position.</a:t>
            </a:r>
            <a:endParaRPr/>
          </a:p>
          <a:p>
            <a:pPr indent="-342900" lvl="0" marL="457200" rtl="0" algn="l">
              <a:spcBef>
                <a:spcPts val="0"/>
              </a:spcBef>
              <a:spcAft>
                <a:spcPts val="0"/>
              </a:spcAft>
              <a:buSzPts val="1800"/>
              <a:buChar char="-"/>
            </a:pPr>
            <a:r>
              <a:rPr lang="en"/>
              <a:t>Outliers were detected in the training feature vector and had to be removed.</a:t>
            </a:r>
            <a:endParaRPr/>
          </a:p>
          <a:p>
            <a:pPr indent="-342900" lvl="0" marL="457200" rtl="0" algn="l">
              <a:spcBef>
                <a:spcPts val="0"/>
              </a:spcBef>
              <a:spcAft>
                <a:spcPts val="0"/>
              </a:spcAft>
              <a:buSzPts val="1800"/>
              <a:buChar char="-"/>
            </a:pPr>
            <a:r>
              <a:rPr lang="en"/>
              <a:t>Various ML models were tried, and the fully connected neural networkand SVM gave accuracies of 16% and 19%, respectively.</a:t>
            </a:r>
            <a:endParaRPr/>
          </a:p>
          <a:p>
            <a:pPr indent="-342900" lvl="0" marL="457200" rtl="0" algn="l">
              <a:spcBef>
                <a:spcPts val="0"/>
              </a:spcBef>
              <a:spcAft>
                <a:spcPts val="0"/>
              </a:spcAft>
              <a:buSzPts val="1800"/>
              <a:buChar char="-"/>
            </a:pPr>
            <a:r>
              <a:rPr lang="en"/>
              <a:t>The data was cleaned by removing rows and selecting results after the year 2000.</a:t>
            </a:r>
            <a:endParaRPr/>
          </a:p>
          <a:p>
            <a:pPr indent="-342900" lvl="0" marL="457200" rtl="0" algn="l">
              <a:spcBef>
                <a:spcPts val="0"/>
              </a:spcBef>
              <a:spcAft>
                <a:spcPts val="0"/>
              </a:spcAft>
              <a:buSzPts val="1800"/>
              <a:buChar char="-"/>
            </a:pPr>
            <a:r>
              <a:rPr lang="en"/>
              <a:t>Despite significant iteration and tweaking, the accuracy of the model did not exceed 20%, so the project was concluded.</a:t>
            </a:r>
            <a:endParaRPr/>
          </a:p>
          <a:p>
            <a:pPr indent="0" lvl="0" marL="45720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1"/>
          <p:cNvSpPr txBox="1"/>
          <p:nvPr>
            <p:ph type="title"/>
          </p:nvPr>
        </p:nvSpPr>
        <p:spPr>
          <a:xfrm>
            <a:off x="271950" y="0"/>
            <a:ext cx="2842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Position Prediction</a:t>
            </a:r>
            <a:endParaRPr/>
          </a:p>
        </p:txBody>
      </p:sp>
      <p:pic>
        <p:nvPicPr>
          <p:cNvPr id="214" name="Google Shape;214;p41"/>
          <p:cNvPicPr preferRelativeResize="0"/>
          <p:nvPr/>
        </p:nvPicPr>
        <p:blipFill>
          <a:blip r:embed="rId3">
            <a:alphaModFix/>
          </a:blip>
          <a:stretch>
            <a:fillRect/>
          </a:stretch>
        </p:blipFill>
        <p:spPr>
          <a:xfrm>
            <a:off x="4035128" y="228150"/>
            <a:ext cx="4476976" cy="2194901"/>
          </a:xfrm>
          <a:prstGeom prst="rect">
            <a:avLst/>
          </a:prstGeom>
          <a:noFill/>
          <a:ln>
            <a:noFill/>
          </a:ln>
        </p:spPr>
      </p:pic>
      <p:sp>
        <p:nvSpPr>
          <p:cNvPr id="215" name="Google Shape;215;p41"/>
          <p:cNvSpPr txBox="1"/>
          <p:nvPr/>
        </p:nvSpPr>
        <p:spPr>
          <a:xfrm>
            <a:off x="1035125" y="11785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Spearsman Correlation Matrix</a:t>
            </a:r>
            <a:endParaRPr/>
          </a:p>
        </p:txBody>
      </p:sp>
      <p:pic>
        <p:nvPicPr>
          <p:cNvPr id="216" name="Google Shape;216;p41"/>
          <p:cNvPicPr preferRelativeResize="0"/>
          <p:nvPr/>
        </p:nvPicPr>
        <p:blipFill>
          <a:blip r:embed="rId4">
            <a:alphaModFix/>
          </a:blip>
          <a:stretch>
            <a:fillRect/>
          </a:stretch>
        </p:blipFill>
        <p:spPr>
          <a:xfrm>
            <a:off x="152400" y="2920000"/>
            <a:ext cx="4114068" cy="2071099"/>
          </a:xfrm>
          <a:prstGeom prst="rect">
            <a:avLst/>
          </a:prstGeom>
          <a:noFill/>
          <a:ln>
            <a:noFill/>
          </a:ln>
        </p:spPr>
      </p:pic>
      <p:pic>
        <p:nvPicPr>
          <p:cNvPr id="217" name="Google Shape;217;p41"/>
          <p:cNvPicPr preferRelativeResize="0"/>
          <p:nvPr/>
        </p:nvPicPr>
        <p:blipFill>
          <a:blip r:embed="rId5">
            <a:alphaModFix/>
          </a:blip>
          <a:stretch>
            <a:fillRect/>
          </a:stretch>
        </p:blipFill>
        <p:spPr>
          <a:xfrm>
            <a:off x="4776768" y="2920000"/>
            <a:ext cx="4093222" cy="2071100"/>
          </a:xfrm>
          <a:prstGeom prst="rect">
            <a:avLst/>
          </a:prstGeom>
          <a:noFill/>
          <a:ln>
            <a:noFill/>
          </a:ln>
        </p:spPr>
      </p:pic>
      <p:sp>
        <p:nvSpPr>
          <p:cNvPr id="218" name="Google Shape;218;p41"/>
          <p:cNvSpPr txBox="1"/>
          <p:nvPr/>
        </p:nvSpPr>
        <p:spPr>
          <a:xfrm>
            <a:off x="437325" y="25717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Before Cleansing position</a:t>
            </a:r>
            <a:endParaRPr/>
          </a:p>
        </p:txBody>
      </p:sp>
      <p:sp>
        <p:nvSpPr>
          <p:cNvPr id="219" name="Google Shape;219;p41"/>
          <p:cNvSpPr txBox="1"/>
          <p:nvPr/>
        </p:nvSpPr>
        <p:spPr>
          <a:xfrm>
            <a:off x="4664775" y="25717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 Cleansing position</a:t>
            </a:r>
            <a:endParaRPr/>
          </a:p>
        </p:txBody>
      </p:sp>
      <p:cxnSp>
        <p:nvCxnSpPr>
          <p:cNvPr id="220" name="Google Shape;220;p41"/>
          <p:cNvCxnSpPr>
            <a:stCxn id="216" idx="3"/>
            <a:endCxn id="217" idx="1"/>
          </p:cNvCxnSpPr>
          <p:nvPr/>
        </p:nvCxnSpPr>
        <p:spPr>
          <a:xfrm>
            <a:off x="4266468" y="3955550"/>
            <a:ext cx="510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677338" y="215900"/>
            <a:ext cx="7090826" cy="4838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2"/>
          <p:cNvSpPr txBox="1"/>
          <p:nvPr>
            <p:ph type="title"/>
          </p:nvPr>
        </p:nvSpPr>
        <p:spPr>
          <a:xfrm>
            <a:off x="311700" y="445025"/>
            <a:ext cx="691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Driver’s age and position</a:t>
            </a:r>
            <a:endParaRPr/>
          </a:p>
        </p:txBody>
      </p:sp>
      <p:sp>
        <p:nvSpPr>
          <p:cNvPr id="226" name="Google Shape;226;p42"/>
          <p:cNvSpPr txBox="1"/>
          <p:nvPr>
            <p:ph idx="1" type="body"/>
          </p:nvPr>
        </p:nvSpPr>
        <p:spPr>
          <a:xfrm>
            <a:off x="-311150" y="1170125"/>
            <a:ext cx="5585400" cy="3416400"/>
          </a:xfrm>
          <a:prstGeom prst="rect">
            <a:avLst/>
          </a:prstGeom>
        </p:spPr>
        <p:txBody>
          <a:bodyPr anchorCtr="0" anchor="ctr" bIns="91425" lIns="91425" spcFirstLastPara="1" rIns="91425" wrap="square" tIns="91425">
            <a:normAutofit fontScale="92500" lnSpcReduction="20000"/>
          </a:bodyPr>
          <a:lstStyle/>
          <a:p>
            <a:pPr indent="0" lvl="0" marL="457200" rtl="0" algn="l">
              <a:spcBef>
                <a:spcPts val="0"/>
              </a:spcBef>
              <a:spcAft>
                <a:spcPts val="0"/>
              </a:spcAft>
              <a:buClr>
                <a:schemeClr val="dk1"/>
              </a:buClr>
              <a:buSzPct val="61111"/>
              <a:buFont typeface="Arial"/>
              <a:buNone/>
            </a:pPr>
            <a:r>
              <a:rPr lang="en"/>
              <a:t>1)Race-position pairs were grouped based on driver age.</a:t>
            </a:r>
            <a:endParaRPr/>
          </a:p>
          <a:p>
            <a:pPr indent="0" lvl="0" marL="457200" rtl="0" algn="l">
              <a:spcBef>
                <a:spcPts val="1200"/>
              </a:spcBef>
              <a:spcAft>
                <a:spcPts val="0"/>
              </a:spcAft>
              <a:buClr>
                <a:schemeClr val="dk1"/>
              </a:buClr>
              <a:buSzPct val="61111"/>
              <a:buFont typeface="Arial"/>
              <a:buNone/>
            </a:pPr>
            <a:r>
              <a:rPr lang="en"/>
              <a:t>2)Only races after the year 2000 were included in the analysis.</a:t>
            </a:r>
            <a:endParaRPr/>
          </a:p>
          <a:p>
            <a:pPr indent="0" lvl="0" marL="457200" rtl="0" algn="l">
              <a:spcBef>
                <a:spcPts val="1200"/>
              </a:spcBef>
              <a:spcAft>
                <a:spcPts val="0"/>
              </a:spcAft>
              <a:buClr>
                <a:schemeClr val="dk1"/>
              </a:buClr>
              <a:buSzPct val="61111"/>
              <a:buFont typeface="Arial"/>
              <a:buNone/>
            </a:pPr>
            <a:r>
              <a:rPr lang="en"/>
              <a:t>3)Drivers between the ages of 24 and 39 have a better chance of achieving better positions per race.</a:t>
            </a:r>
            <a:endParaRPr/>
          </a:p>
          <a:p>
            <a:pPr indent="0" lvl="0" marL="457200" rtl="0" algn="l">
              <a:spcBef>
                <a:spcPts val="1200"/>
              </a:spcBef>
              <a:spcAft>
                <a:spcPts val="0"/>
              </a:spcAft>
              <a:buClr>
                <a:schemeClr val="dk1"/>
              </a:buClr>
              <a:buSzPct val="61111"/>
              <a:buFont typeface="Arial"/>
              <a:buNone/>
            </a:pPr>
            <a:r>
              <a:rPr lang="en"/>
              <a:t>4)The best race positions were found to favor drivers in their early thirties.</a:t>
            </a:r>
            <a:endParaRPr/>
          </a:p>
          <a:p>
            <a:pPr indent="0" lvl="0" marL="457200" rtl="0" algn="l">
              <a:spcBef>
                <a:spcPts val="1200"/>
              </a:spcBef>
              <a:spcAft>
                <a:spcPts val="0"/>
              </a:spcAft>
              <a:buClr>
                <a:schemeClr val="dk1"/>
              </a:buClr>
              <a:buSzPct val="61111"/>
              <a:buFont typeface="Arial"/>
              <a:buNone/>
            </a:pPr>
            <a:r>
              <a:t/>
            </a:r>
            <a:endParaRPr/>
          </a:p>
          <a:p>
            <a:pPr indent="0" lvl="0" marL="457200" rtl="0" algn="l">
              <a:spcBef>
                <a:spcPts val="1200"/>
              </a:spcBef>
              <a:spcAft>
                <a:spcPts val="1200"/>
              </a:spcAft>
              <a:buNone/>
            </a:pPr>
            <a:r>
              <a:t/>
            </a:r>
            <a:endParaRPr/>
          </a:p>
        </p:txBody>
      </p:sp>
      <p:pic>
        <p:nvPicPr>
          <p:cNvPr id="227" name="Google Shape;227;p42"/>
          <p:cNvPicPr preferRelativeResize="0"/>
          <p:nvPr/>
        </p:nvPicPr>
        <p:blipFill>
          <a:blip r:embed="rId3">
            <a:alphaModFix/>
          </a:blip>
          <a:stretch>
            <a:fillRect/>
          </a:stretch>
        </p:blipFill>
        <p:spPr>
          <a:xfrm>
            <a:off x="5218875" y="1395400"/>
            <a:ext cx="3851299" cy="2262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3"/>
          <p:cNvSpPr txBox="1"/>
          <p:nvPr>
            <p:ph type="title"/>
          </p:nvPr>
        </p:nvSpPr>
        <p:spPr>
          <a:xfrm>
            <a:off x="263325" y="138675"/>
            <a:ext cx="489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driver position in year</a:t>
            </a:r>
            <a:endParaRPr/>
          </a:p>
        </p:txBody>
      </p:sp>
      <p:sp>
        <p:nvSpPr>
          <p:cNvPr id="233" name="Google Shape;233;p43"/>
          <p:cNvSpPr txBox="1"/>
          <p:nvPr>
            <p:ph idx="1" type="body"/>
          </p:nvPr>
        </p:nvSpPr>
        <p:spPr>
          <a:xfrm>
            <a:off x="-496675" y="1143625"/>
            <a:ext cx="5585400" cy="3175200"/>
          </a:xfrm>
          <a:prstGeom prst="rect">
            <a:avLst/>
          </a:prstGeom>
        </p:spPr>
        <p:txBody>
          <a:bodyPr anchorCtr="0" anchor="ctr" bIns="91425" lIns="91425" spcFirstLastPara="1" rIns="91425" wrap="square" tIns="91425">
            <a:noAutofit/>
          </a:bodyPr>
          <a:lstStyle/>
          <a:p>
            <a:pPr indent="0" lvl="0" marL="457200" rtl="0" algn="l">
              <a:lnSpc>
                <a:spcPct val="105000"/>
              </a:lnSpc>
              <a:spcBef>
                <a:spcPts val="0"/>
              </a:spcBef>
              <a:spcAft>
                <a:spcPts val="0"/>
              </a:spcAft>
              <a:buClr>
                <a:schemeClr val="dk1"/>
              </a:buClr>
              <a:buSzPts val="770"/>
              <a:buFont typeface="Arial"/>
              <a:buNone/>
            </a:pPr>
            <a:r>
              <a:rPr lang="en" sz="1360"/>
              <a:t>1)Average driver position over multiple seasons can indicate consistency of performance.</a:t>
            </a:r>
            <a:endParaRPr sz="1360"/>
          </a:p>
          <a:p>
            <a:pPr indent="0" lvl="0" marL="457200" rtl="0" algn="l">
              <a:lnSpc>
                <a:spcPct val="105000"/>
              </a:lnSpc>
              <a:spcBef>
                <a:spcPts val="1200"/>
              </a:spcBef>
              <a:spcAft>
                <a:spcPts val="0"/>
              </a:spcAft>
              <a:buClr>
                <a:schemeClr val="dk1"/>
              </a:buClr>
              <a:buSzPts val="770"/>
              <a:buFont typeface="Arial"/>
              <a:buNone/>
            </a:pPr>
            <a:r>
              <a:rPr lang="en" sz="1360"/>
              <a:t>2)This information can be valuable for teams and sponsors when making decisions about drivers.</a:t>
            </a:r>
            <a:endParaRPr sz="1360"/>
          </a:p>
          <a:p>
            <a:pPr indent="0" lvl="0" marL="457200" rtl="0" algn="l">
              <a:lnSpc>
                <a:spcPct val="105000"/>
              </a:lnSpc>
              <a:spcBef>
                <a:spcPts val="1200"/>
              </a:spcBef>
              <a:spcAft>
                <a:spcPts val="0"/>
              </a:spcAft>
              <a:buClr>
                <a:schemeClr val="dk1"/>
              </a:buClr>
              <a:buSzPts val="770"/>
              <a:buFont typeface="Arial"/>
              <a:buNone/>
            </a:pPr>
            <a:r>
              <a:rPr lang="en" sz="1360"/>
              <a:t>3)Comparing the performance of different teams and drivers over the same time period can reveal strengths and weaknesses.</a:t>
            </a:r>
            <a:endParaRPr sz="1360"/>
          </a:p>
          <a:p>
            <a:pPr indent="0" lvl="0" marL="457200" rtl="0" algn="l">
              <a:lnSpc>
                <a:spcPct val="105000"/>
              </a:lnSpc>
              <a:spcBef>
                <a:spcPts val="1200"/>
              </a:spcBef>
              <a:spcAft>
                <a:spcPts val="0"/>
              </a:spcAft>
              <a:buClr>
                <a:schemeClr val="dk1"/>
              </a:buClr>
              <a:buSzPts val="770"/>
              <a:buFont typeface="Arial"/>
              <a:buNone/>
            </a:pPr>
            <a:r>
              <a:rPr lang="en" sz="1360"/>
              <a:t>4)This can help teams make strategic decisions about which drivers to enter in certain races.</a:t>
            </a:r>
            <a:endParaRPr sz="1360"/>
          </a:p>
          <a:p>
            <a:pPr indent="0" lvl="0" marL="457200" rtl="0" algn="l">
              <a:lnSpc>
                <a:spcPct val="105000"/>
              </a:lnSpc>
              <a:spcBef>
                <a:spcPts val="1200"/>
              </a:spcBef>
              <a:spcAft>
                <a:spcPts val="0"/>
              </a:spcAft>
              <a:buClr>
                <a:schemeClr val="dk1"/>
              </a:buClr>
              <a:buSzPts val="770"/>
              <a:buFont typeface="Arial"/>
              <a:buNone/>
            </a:pPr>
            <a:r>
              <a:rPr lang="en" sz="1360"/>
              <a:t>5) A drastic change in the performance may also indicate that the vehicle changed not the driver</a:t>
            </a:r>
            <a:endParaRPr sz="1360"/>
          </a:p>
          <a:p>
            <a:pPr indent="0" lvl="0" marL="457200" rtl="0" algn="l">
              <a:lnSpc>
                <a:spcPct val="105000"/>
              </a:lnSpc>
              <a:spcBef>
                <a:spcPts val="1200"/>
              </a:spcBef>
              <a:spcAft>
                <a:spcPts val="0"/>
              </a:spcAft>
              <a:buClr>
                <a:schemeClr val="dk1"/>
              </a:buClr>
              <a:buSzPts val="770"/>
              <a:buFont typeface="Arial"/>
              <a:buNone/>
            </a:pPr>
            <a:r>
              <a:t/>
            </a:r>
            <a:endParaRPr sz="1360"/>
          </a:p>
          <a:p>
            <a:pPr indent="0" lvl="0" marL="457200" rtl="0" algn="l">
              <a:lnSpc>
                <a:spcPct val="105000"/>
              </a:lnSpc>
              <a:spcBef>
                <a:spcPts val="1200"/>
              </a:spcBef>
              <a:spcAft>
                <a:spcPts val="1200"/>
              </a:spcAft>
              <a:buSzPts val="770"/>
              <a:buNone/>
            </a:pPr>
            <a:r>
              <a:t/>
            </a:r>
            <a:endParaRPr sz="1360"/>
          </a:p>
        </p:txBody>
      </p:sp>
      <p:pic>
        <p:nvPicPr>
          <p:cNvPr id="234" name="Google Shape;234;p43"/>
          <p:cNvPicPr preferRelativeResize="0"/>
          <p:nvPr/>
        </p:nvPicPr>
        <p:blipFill>
          <a:blip r:embed="rId3">
            <a:alphaModFix/>
          </a:blip>
          <a:stretch>
            <a:fillRect/>
          </a:stretch>
        </p:blipFill>
        <p:spPr>
          <a:xfrm>
            <a:off x="4724275" y="1199325"/>
            <a:ext cx="4325926" cy="2232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You can see there is no correlation, as the altitude increases, the speed doesn’t necessarily decrease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228600" rtl="0" algn="l">
              <a:lnSpc>
                <a:spcPct val="115000"/>
              </a:lnSpc>
              <a:spcBef>
                <a:spcPts val="1800"/>
              </a:spcBef>
              <a:spcAft>
                <a:spcPts val="600"/>
              </a:spcAft>
              <a:buClr>
                <a:schemeClr val="dk1"/>
              </a:buClr>
              <a:buSzPts val="990"/>
              <a:buFont typeface="Arial"/>
              <a:buNone/>
            </a:pPr>
            <a:r>
              <a:rPr lang="en" sz="1840">
                <a:latin typeface="Times New Roman"/>
                <a:ea typeface="Times New Roman"/>
                <a:cs typeface="Times New Roman"/>
                <a:sym typeface="Times New Roman"/>
              </a:rPr>
              <a:t>Which tracks have the most DNFs?</a:t>
            </a:r>
            <a:endParaRPr sz="2920"/>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28600" lvl="0" marL="91440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Which tracks have the most number of drivers who did not finish the race</a:t>
            </a:r>
            <a:endParaRPr sz="1500">
              <a:solidFill>
                <a:schemeClr val="dk1"/>
              </a:solidFill>
              <a:latin typeface="Times New Roman"/>
              <a:ea typeface="Times New Roman"/>
              <a:cs typeface="Times New Roman"/>
              <a:sym typeface="Times New Roman"/>
            </a:endParaRPr>
          </a:p>
          <a:p>
            <a:pPr indent="-228600" lvl="0" marL="914400" rtl="0" algn="l">
              <a:spcBef>
                <a:spcPts val="0"/>
              </a:spcBef>
              <a:spcAft>
                <a:spcPts val="0"/>
              </a:spcAft>
              <a:buNone/>
            </a:pPr>
            <a:r>
              <a:rPr lang="en" sz="1500">
                <a:solidFill>
                  <a:schemeClr val="dk1"/>
                </a:solidFill>
                <a:latin typeface="Times New Roman"/>
                <a:ea typeface="Times New Roman"/>
                <a:cs typeface="Times New Roman"/>
                <a:sym typeface="Times New Roman"/>
              </a:rPr>
              <a:t>See which tracks are brutal for the cars</a:t>
            </a:r>
            <a:endParaRPr sz="1500">
              <a:solidFill>
                <a:schemeClr val="dk1"/>
              </a:solidFill>
              <a:latin typeface="Times New Roman"/>
              <a:ea typeface="Times New Roman"/>
              <a:cs typeface="Times New Roman"/>
              <a:sym typeface="Times New Roman"/>
            </a:endParaRPr>
          </a:p>
          <a:p>
            <a:pPr indent="-22860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228600" lvl="0" marL="91440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Circuit 6 is the most with Did Not Finish drivers, then 14 and 9</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152400" y="152400"/>
            <a:ext cx="8134816"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28600" rtl="0" algn="l">
              <a:lnSpc>
                <a:spcPct val="115000"/>
              </a:lnSpc>
              <a:spcBef>
                <a:spcPts val="1800"/>
              </a:spcBef>
              <a:spcAft>
                <a:spcPts val="600"/>
              </a:spcAft>
              <a:buClr>
                <a:schemeClr val="dk1"/>
              </a:buClr>
              <a:buSzPct val="53804"/>
              <a:buFont typeface="Arial"/>
              <a:buNone/>
            </a:pPr>
            <a:r>
              <a:rPr lang="en" sz="2044">
                <a:latin typeface="Times New Roman"/>
                <a:ea typeface="Times New Roman"/>
                <a:cs typeface="Times New Roman"/>
                <a:sym typeface="Times New Roman"/>
              </a:rPr>
              <a:t>Which tracks favor overtaking?</a:t>
            </a:r>
            <a:endParaRPr sz="3244"/>
          </a:p>
        </p:txBody>
      </p:sp>
      <p:sp>
        <p:nvSpPr>
          <p:cNvPr id="88" name="Google Shape;8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500">
                <a:solidFill>
                  <a:schemeClr val="dk1"/>
                </a:solidFill>
                <a:latin typeface="Times New Roman"/>
                <a:ea typeface="Times New Roman"/>
                <a:cs typeface="Times New Roman"/>
                <a:sym typeface="Times New Roman"/>
              </a:rPr>
              <a:t>Analyze which tracks are easier to overtake cars in, which will really help the drivers choose their pitstop strategies, thus they will have shorter stints but faster pace.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500">
                <a:solidFill>
                  <a:schemeClr val="dk1"/>
                </a:solidFill>
                <a:latin typeface="Times New Roman"/>
                <a:ea typeface="Times New Roman"/>
                <a:cs typeface="Times New Roman"/>
                <a:sym typeface="Times New Roman"/>
              </a:rPr>
              <a:t>This is decided by seeing the start position of each driver and the end position at the end of the race, the track will favor overtaking if the positions of the drivers changed a lot from their position at the first of the race</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20"/>
          <p:cNvPicPr preferRelativeResize="0"/>
          <p:nvPr/>
        </p:nvPicPr>
        <p:blipFill>
          <a:blip r:embed="rId3">
            <a:alphaModFix/>
          </a:blip>
          <a:stretch>
            <a:fillRect/>
          </a:stretch>
        </p:blipFill>
        <p:spPr>
          <a:xfrm>
            <a:off x="723900" y="152400"/>
            <a:ext cx="7205125"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1"/>
          <p:cNvPicPr preferRelativeResize="0"/>
          <p:nvPr/>
        </p:nvPicPr>
        <p:blipFill>
          <a:blip r:embed="rId3">
            <a:alphaModFix/>
          </a:blip>
          <a:stretch>
            <a:fillRect/>
          </a:stretch>
        </p:blipFill>
        <p:spPr>
          <a:xfrm>
            <a:off x="522800" y="152400"/>
            <a:ext cx="7353300"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