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1"/>
  </p:sldMasterIdLst>
  <p:sldIdLst>
    <p:sldId id="256" r:id="rId2"/>
    <p:sldId id="276" r:id="rId3"/>
    <p:sldId id="258" r:id="rId4"/>
    <p:sldId id="280" r:id="rId5"/>
    <p:sldId id="278" r:id="rId6"/>
    <p:sldId id="279" r:id="rId7"/>
    <p:sldId id="283" r:id="rId8"/>
    <p:sldId id="281" r:id="rId9"/>
    <p:sldId id="282" r:id="rId10"/>
    <p:sldId id="284" r:id="rId11"/>
    <p:sldId id="285" r:id="rId12"/>
    <p:sldId id="288" r:id="rId13"/>
    <p:sldId id="286" r:id="rId14"/>
    <p:sldId id="28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3431B-FEF8-89F6-6DD8-0F4559F8D5B4}" v="8" dt="2019-02-25T16:13:4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9" autoAdjust="0"/>
    <p:restoredTop sz="94641" autoAdjust="0"/>
  </p:normalViewPr>
  <p:slideViewPr>
    <p:cSldViewPr snapToGrid="0" snapToObjects="1">
      <p:cViewPr>
        <p:scale>
          <a:sx n="67" d="100"/>
          <a:sy n="67" d="100"/>
        </p:scale>
        <p:origin x="696" y="-1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DJpGenyHaA" TargetMode="External"/><Relationship Id="rId7" Type="http://schemas.openxmlformats.org/officeDocument/2006/relationships/hyperlink" Target="https://youtu.be/jgWnccjXR4I" TargetMode="External"/><Relationship Id="rId2" Type="http://schemas.openxmlformats.org/officeDocument/2006/relationships/hyperlink" Target="http://es6-features.org/#Consta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rRgD1yVwIvE" TargetMode="External"/><Relationship Id="rId5" Type="http://schemas.openxmlformats.org/officeDocument/2006/relationships/hyperlink" Target="https://youtu.be/nZ1DMMsyVyI" TargetMode="External"/><Relationship Id="rId4" Type="http://schemas.openxmlformats.org/officeDocument/2006/relationships/hyperlink" Target="https://youtu.be/IEf1KAcK6A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" TargetMode="External"/><Relationship Id="rId7" Type="http://schemas.openxmlformats.org/officeDocument/2006/relationships/hyperlink" Target="https://youtu.be/-MlNBTSg_Ww" TargetMode="External"/><Relationship Id="rId2" Type="http://schemas.openxmlformats.org/officeDocument/2006/relationships/hyperlink" Target="https://youtu.be/l2Tu0NqH0q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-MlNBTSg_Ww" TargetMode="External"/><Relationship Id="rId5" Type="http://schemas.openxmlformats.org/officeDocument/2006/relationships/hyperlink" Target="https://youtu.be/sBws8MSXN7A" TargetMode="External"/><Relationship Id="rId4" Type="http://schemas.openxmlformats.org/officeDocument/2006/relationships/hyperlink" Target="https://www.youtube.com/watch?v=DLX62G4lc4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df5aTYRW0E" TargetMode="External"/><Relationship Id="rId2" Type="http://schemas.openxmlformats.org/officeDocument/2006/relationships/hyperlink" Target="https://angular.io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hamedElmdary/dependencyInjection" TargetMode="External"/><Relationship Id="rId5" Type="http://schemas.openxmlformats.org/officeDocument/2006/relationships/hyperlink" Target="https://youtu.be/2OHbjep_WjQ" TargetMode="External"/><Relationship Id="rId4" Type="http://schemas.openxmlformats.org/officeDocument/2006/relationships/hyperlink" Target="https://youtu.be/YkvqLNcJz3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rxjs.io/" TargetMode="External"/><Relationship Id="rId2" Type="http://schemas.openxmlformats.org/officeDocument/2006/relationships/hyperlink" Target="https://www.youtube.com/watch?v=T9wOu11uU6U&amp;list=PL55RiY5tL51pHpagYcrN9ubNLVXF8rGV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ohamedElmdary/learn-observables" TargetMode="External"/><Relationship Id="rId4" Type="http://schemas.openxmlformats.org/officeDocument/2006/relationships/hyperlink" Target="https://rxjs.dev/ap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578F03-60A6-454A-B440-6337D74631CE}"/>
              </a:ext>
            </a:extLst>
          </p:cNvPr>
          <p:cNvSpPr txBox="1"/>
          <p:nvPr/>
        </p:nvSpPr>
        <p:spPr>
          <a:xfrm>
            <a:off x="770627" y="741872"/>
            <a:ext cx="1142712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Mohamed Rabie </a:t>
            </a:r>
            <a:r>
              <a:rPr lang="en-US" sz="3600" b="1" dirty="0" err="1"/>
              <a:t>Rabie</a:t>
            </a:r>
            <a:r>
              <a:rPr lang="en-US" sz="3600" b="1" dirty="0"/>
              <a:t> </a:t>
            </a:r>
            <a:r>
              <a:rPr lang="en-US" sz="3600" b="1" dirty="0" err="1"/>
              <a:t>Elmdary</a:t>
            </a:r>
            <a:endParaRPr lang="en-US" sz="3600" b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06C8B-7C5A-4961-A1BA-D6C67A9EE7F2}"/>
              </a:ext>
            </a:extLst>
          </p:cNvPr>
          <p:cNvSpPr txBox="1"/>
          <p:nvPr/>
        </p:nvSpPr>
        <p:spPr>
          <a:xfrm>
            <a:off x="726596" y="1891161"/>
            <a:ext cx="11470256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u="sng" dirty="0">
                <a:cs typeface="Calibri"/>
              </a:rPr>
              <a:t>About:</a:t>
            </a:r>
            <a:endParaRPr lang="en-US" i="1" u="sng" dirty="0">
              <a:cs typeface="Calibri"/>
            </a:endParaRPr>
          </a:p>
          <a:p>
            <a:r>
              <a:rPr lang="en-US" sz="2800" dirty="0">
                <a:cs typeface="Calibri"/>
              </a:rPr>
              <a:t>                  2nd Year CSED</a:t>
            </a:r>
            <a:endParaRPr lang="en-US" dirty="0">
              <a:cs typeface="Calibri" panose="020F0502020204030204"/>
            </a:endParaRP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                  /Me(</a:t>
            </a:r>
            <a:r>
              <a:rPr lang="en-US" sz="2800" dirty="0" err="1">
                <a:cs typeface="Calibri"/>
              </a:rPr>
              <a:t>a|r</a:t>
            </a:r>
            <a:r>
              <a:rPr lang="en-US" sz="2800" dirty="0">
                <a:cs typeface="Calibri"/>
              </a:rPr>
              <a:t>)n/ Stack Developer</a:t>
            </a:r>
            <a:endParaRPr lang="en-US" dirty="0"/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                  Experience 1.5 Years</a:t>
            </a:r>
            <a:endParaRPr lang="en-US" dirty="0"/>
          </a:p>
          <a:p>
            <a:endParaRPr lang="en-US" sz="28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24FF4-065A-4115-B203-31A78BDB80B1}"/>
              </a:ext>
            </a:extLst>
          </p:cNvPr>
          <p:cNvSpPr txBox="1"/>
          <p:nvPr/>
        </p:nvSpPr>
        <p:spPr>
          <a:xfrm>
            <a:off x="727495" y="4997570"/>
            <a:ext cx="1098142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i="1" u="sng" dirty="0">
                <a:cs typeface="Calibri"/>
              </a:rPr>
              <a:t>Find Me:</a:t>
            </a:r>
          </a:p>
          <a:p>
            <a:r>
              <a:rPr lang="en-US" sz="2800" dirty="0">
                <a:cs typeface="Calibri"/>
              </a:rPr>
              <a:t>                  </a:t>
            </a:r>
            <a:r>
              <a:rPr lang="en-US" sz="2800" i="1" dirty="0">
                <a:cs typeface="Calibri"/>
              </a:rPr>
              <a:t>Facebook</a:t>
            </a:r>
            <a:r>
              <a:rPr lang="en-US" sz="2800" dirty="0">
                <a:cs typeface="Calibri"/>
              </a:rPr>
              <a:t>:  fb.com/mohamed.rabie.5439087</a:t>
            </a:r>
          </a:p>
          <a:p>
            <a:r>
              <a:rPr lang="en-US" sz="2800" dirty="0">
                <a:cs typeface="Calibri"/>
              </a:rPr>
              <a:t>                 </a:t>
            </a:r>
            <a:r>
              <a:rPr lang="en-US" sz="2800" i="1" dirty="0">
                <a:cs typeface="Calibri"/>
              </a:rPr>
              <a:t> </a:t>
            </a:r>
            <a:r>
              <a:rPr lang="en-US" sz="2800" i="1" dirty="0" err="1">
                <a:cs typeface="Calibri"/>
              </a:rPr>
              <a:t>Github</a:t>
            </a:r>
            <a:r>
              <a:rPr lang="en-US" sz="2800" dirty="0">
                <a:cs typeface="Calibri"/>
              </a:rPr>
              <a:t>:       github.com/</a:t>
            </a:r>
            <a:r>
              <a:rPr lang="en-US" sz="2800" dirty="0" err="1">
                <a:cs typeface="Calibri"/>
              </a:rPr>
              <a:t>MohamedElmdary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00" y="2478657"/>
            <a:ext cx="12196290" cy="1456267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Any Question ??</a:t>
            </a:r>
            <a:endParaRPr lang="en-US" sz="6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695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10442253" cy="1456267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45498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Es6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New features compare to es5 one </a:t>
            </a:r>
            <a:r>
              <a:rPr lang="en-US" sz="2800" dirty="0">
                <a:cs typeface="Calibri"/>
                <a:hlinkClick r:id="rId2"/>
              </a:rPr>
              <a:t>here</a:t>
            </a:r>
            <a:r>
              <a:rPr lang="en-US" sz="2800" dirty="0">
                <a:cs typeface="Calibri"/>
              </a:rPr>
              <a:t> .</a:t>
            </a:r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cs typeface="Calibri"/>
              </a:rPr>
              <a:t>Crash course </a:t>
            </a:r>
            <a:r>
              <a:rPr lang="en-US" sz="2800" dirty="0">
                <a:cs typeface="Calibri"/>
                <a:hlinkClick r:id="rId3"/>
              </a:rPr>
              <a:t>here</a:t>
            </a:r>
            <a:r>
              <a:rPr lang="en-US" sz="2800" dirty="0">
                <a:cs typeface="Calibri"/>
              </a:rPr>
              <a:t>  &amp; </a:t>
            </a:r>
            <a:r>
              <a:rPr lang="en-US" sz="2800" dirty="0">
                <a:cs typeface="Calibri"/>
                <a:hlinkClick r:id="rId4"/>
              </a:rPr>
              <a:t>here</a:t>
            </a:r>
            <a:r>
              <a:rPr lang="en-US" sz="2800" dirty="0">
                <a:cs typeface="Calibri"/>
              </a:rPr>
              <a:t> .</a:t>
            </a:r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cs typeface="Calibri"/>
              </a:rPr>
              <a:t>Full course </a:t>
            </a:r>
            <a:r>
              <a:rPr lang="en-US" sz="2800" dirty="0">
                <a:cs typeface="Calibri"/>
                <a:hlinkClick r:id="rId5"/>
              </a:rPr>
              <a:t>here</a:t>
            </a:r>
            <a:r>
              <a:rPr lang="en-US" sz="2800" dirty="0">
                <a:cs typeface="Calibri"/>
              </a:rPr>
              <a:t> includes es7 – 8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Higher order functions </a:t>
            </a:r>
            <a:r>
              <a:rPr lang="en-US" sz="2800" dirty="0">
                <a:cs typeface="Calibri"/>
                <a:hlinkClick r:id="rId6"/>
              </a:rPr>
              <a:t>here</a:t>
            </a:r>
            <a:r>
              <a:rPr lang="en-US" sz="2800" dirty="0">
                <a:cs typeface="Calibri"/>
              </a:rPr>
              <a:t> 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Handle </a:t>
            </a:r>
            <a:r>
              <a:rPr lang="en-US" sz="2800" dirty="0" err="1">
                <a:cs typeface="Calibri"/>
              </a:rPr>
              <a:t>js</a:t>
            </a:r>
            <a:r>
              <a:rPr lang="en-US" sz="2800" dirty="0">
                <a:cs typeface="Calibri"/>
              </a:rPr>
              <a:t> async code </a:t>
            </a:r>
            <a:r>
              <a:rPr lang="en-US" sz="2800" dirty="0">
                <a:cs typeface="Calibri"/>
                <a:hlinkClick r:id="rId7"/>
              </a:rPr>
              <a:t>here</a:t>
            </a:r>
            <a:r>
              <a:rPr lang="en-US" sz="2800" dirty="0">
                <a:cs typeface="Calibri"/>
              </a:rPr>
              <a:t> (</a:t>
            </a:r>
            <a:r>
              <a:rPr lang="en-US" sz="2800" dirty="0" err="1">
                <a:cs typeface="Calibri"/>
              </a:rPr>
              <a:t>cb</a:t>
            </a:r>
            <a:r>
              <a:rPr lang="en-US" sz="2800" dirty="0">
                <a:cs typeface="Calibri"/>
              </a:rPr>
              <a:t> - promise - async await - observables )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017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10442253" cy="1456267"/>
          </a:xfrm>
        </p:spPr>
        <p:txBody>
          <a:bodyPr>
            <a:normAutofit/>
          </a:bodyPr>
          <a:lstStyle/>
          <a:p>
            <a:r>
              <a:rPr lang="en-US" dirty="0"/>
              <a:t>More 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45498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cs typeface="Calibri"/>
              </a:rPr>
              <a:t>Jsx</a:t>
            </a:r>
            <a:r>
              <a:rPr lang="en-US" sz="2800" dirty="0">
                <a:cs typeface="Calibri"/>
              </a:rPr>
              <a:t> from scratch </a:t>
            </a:r>
            <a:r>
              <a:rPr lang="en-US" sz="2800" dirty="0">
                <a:cs typeface="Calibri"/>
                <a:hlinkClick r:id="rId2"/>
              </a:rPr>
              <a:t>here</a:t>
            </a:r>
            <a:r>
              <a:rPr lang="en-US" sz="2800" dirty="0">
                <a:cs typeface="Calibri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React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DOCS </a:t>
            </a:r>
            <a:r>
              <a:rPr lang="en-US" sz="2800" dirty="0">
                <a:cs typeface="Calibri"/>
                <a:hlinkClick r:id="rId3"/>
              </a:rPr>
              <a:t>here</a:t>
            </a:r>
            <a:r>
              <a:rPr lang="en-US" sz="2800" dirty="0">
                <a:cs typeface="Calibri"/>
              </a:rPr>
              <a:t> .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Full course </a:t>
            </a:r>
            <a:r>
              <a:rPr lang="en-US" sz="2800" dirty="0">
                <a:cs typeface="Calibri"/>
                <a:hlinkClick r:id="rId4"/>
              </a:rPr>
              <a:t>here</a:t>
            </a:r>
            <a:r>
              <a:rPr lang="en-US" sz="2800" dirty="0">
                <a:cs typeface="Calibri"/>
              </a:rPr>
              <a:t> .</a:t>
            </a:r>
            <a:endParaRPr lang="en-US"/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cs typeface="Calibri"/>
              </a:rPr>
              <a:t>Crash course </a:t>
            </a:r>
            <a:r>
              <a:rPr lang="en-US" sz="2800" dirty="0">
                <a:cs typeface="Calibri"/>
                <a:hlinkClick r:id="rId5"/>
              </a:rPr>
              <a:t>here</a:t>
            </a:r>
            <a:r>
              <a:rPr lang="en-US" sz="2800" dirty="0">
                <a:cs typeface="Calibri"/>
              </a:rPr>
              <a:t> .</a:t>
            </a:r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cs typeface="Calibri"/>
              </a:rPr>
              <a:t>React new Hooks </a:t>
            </a:r>
            <a:r>
              <a:rPr lang="en-US" sz="2800" dirty="0">
                <a:cs typeface="Calibri"/>
                <a:hlinkClick r:id="rId6"/>
              </a:rPr>
              <a:t>here</a:t>
            </a:r>
            <a:r>
              <a:rPr lang="en-US" sz="2800" dirty="0">
                <a:cs typeface="Calibri"/>
              </a:rPr>
              <a:t> .</a:t>
            </a:r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cs typeface="Calibri"/>
              </a:rPr>
              <a:t>New context </a:t>
            </a:r>
            <a:r>
              <a:rPr lang="en-US" sz="2800" dirty="0" err="1">
                <a:cs typeface="Calibri"/>
              </a:rPr>
              <a:t>api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>
                <a:cs typeface="Calibri"/>
                <a:hlinkClick r:id="rId7"/>
              </a:rPr>
              <a:t>here</a:t>
            </a:r>
            <a:r>
              <a:rPr lang="en-US" sz="2800" dirty="0">
                <a:cs typeface="Calibri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36832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10442253" cy="1456267"/>
          </a:xfrm>
        </p:spPr>
        <p:txBody>
          <a:bodyPr>
            <a:normAutofit/>
          </a:bodyPr>
          <a:lstStyle/>
          <a:p>
            <a:r>
              <a:rPr lang="en-US" dirty="0"/>
              <a:t>MORE 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390350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Angular</a:t>
            </a:r>
            <a:endParaRPr lang="en-US" dirty="0">
              <a:cs typeface="Calibri"/>
            </a:endParaRP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DOCS </a:t>
            </a:r>
            <a:r>
              <a:rPr lang="en-US" sz="2800" dirty="0">
                <a:cs typeface="Calibri"/>
                <a:hlinkClick r:id="rId2"/>
              </a:rPr>
              <a:t>here</a:t>
            </a:r>
            <a:r>
              <a:rPr lang="en-US" sz="2800" dirty="0">
                <a:cs typeface="Calibri"/>
              </a:rPr>
              <a:t> .</a:t>
            </a:r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cs typeface="Calibri"/>
              </a:rPr>
              <a:t>Crash Course </a:t>
            </a:r>
            <a:r>
              <a:rPr lang="en-US" sz="2800" dirty="0">
                <a:cs typeface="Calibri"/>
                <a:hlinkClick r:id="rId3"/>
              </a:rPr>
              <a:t>here</a:t>
            </a:r>
            <a:r>
              <a:rPr lang="en-US" sz="2800" dirty="0">
                <a:cs typeface="Calibri"/>
              </a:rPr>
              <a:t> .</a:t>
            </a:r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cs typeface="Calibri"/>
              </a:rPr>
              <a:t>Upload Files angular </a:t>
            </a:r>
            <a:r>
              <a:rPr lang="en-US" sz="2800" dirty="0">
                <a:cs typeface="Calibri"/>
                <a:hlinkClick r:id="rId4"/>
              </a:rPr>
              <a:t>here</a:t>
            </a:r>
            <a:r>
              <a:rPr lang="en-US" sz="2800" dirty="0">
                <a:cs typeface="Calibri"/>
              </a:rPr>
              <a:t> .</a:t>
            </a:r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cs typeface="Calibri"/>
              </a:rPr>
              <a:t>Full Course </a:t>
            </a:r>
            <a:r>
              <a:rPr lang="en-US" sz="2800" dirty="0">
                <a:cs typeface="Calibri"/>
                <a:hlinkClick r:id="rId5"/>
              </a:rPr>
              <a:t>here</a:t>
            </a:r>
            <a:r>
              <a:rPr lang="en-US" sz="2800" dirty="0">
                <a:cs typeface="Calibri"/>
              </a:rPr>
              <a:t> .</a:t>
            </a:r>
          </a:p>
          <a:p>
            <a:pPr marL="1428750" lvl="2" indent="-514350">
              <a:lnSpc>
                <a:spcPct val="150000"/>
              </a:lnSpc>
              <a:buFontTx/>
              <a:buAutoNum type="arabicPeriod"/>
            </a:pPr>
            <a:r>
              <a:rPr lang="en-US" sz="2800" dirty="0" err="1">
                <a:cs typeface="Calibri"/>
              </a:rPr>
              <a:t>Dependancy</a:t>
            </a:r>
            <a:r>
              <a:rPr lang="en-US" sz="2800" dirty="0">
                <a:cs typeface="Calibri"/>
              </a:rPr>
              <a:t> Injection simple implementation </a:t>
            </a:r>
            <a:r>
              <a:rPr lang="en-US" sz="2800" dirty="0">
                <a:cs typeface="Calibri"/>
                <a:hlinkClick r:id="rId6"/>
              </a:rPr>
              <a:t>here</a:t>
            </a:r>
            <a:r>
              <a:rPr lang="en-US" sz="2800" dirty="0">
                <a:cs typeface="Calibri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061435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10442253" cy="1456267"/>
          </a:xfrm>
        </p:spPr>
        <p:txBody>
          <a:bodyPr>
            <a:normAutofit/>
          </a:bodyPr>
          <a:lstStyle/>
          <a:p>
            <a:r>
              <a:rPr lang="en-US" dirty="0"/>
              <a:t>MORE resources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32571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cs typeface="Calibri"/>
              </a:rPr>
              <a:t>Rxjs</a:t>
            </a:r>
            <a:endParaRPr lang="en-US" dirty="0" err="1">
              <a:cs typeface="Calibri"/>
            </a:endParaRP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Crash course </a:t>
            </a:r>
            <a:r>
              <a:rPr lang="en-US" sz="2800" dirty="0">
                <a:cs typeface="Calibri"/>
                <a:hlinkClick r:id="rId2"/>
              </a:rPr>
              <a:t>here</a:t>
            </a:r>
            <a:r>
              <a:rPr lang="en-US" sz="2800" dirty="0">
                <a:cs typeface="Calibri"/>
              </a:rPr>
              <a:t> .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DOCS </a:t>
            </a:r>
            <a:r>
              <a:rPr lang="en-US" sz="2800" dirty="0">
                <a:cs typeface="Calibri"/>
                <a:hlinkClick r:id="rId3"/>
              </a:rPr>
              <a:t>here</a:t>
            </a:r>
            <a:r>
              <a:rPr lang="en-US" sz="2800" dirty="0">
                <a:cs typeface="Calibri"/>
              </a:rPr>
              <a:t> &amp; </a:t>
            </a:r>
            <a:r>
              <a:rPr lang="en-US" sz="2800" dirty="0">
                <a:cs typeface="Calibri"/>
                <a:hlinkClick r:id="rId4"/>
              </a:rPr>
              <a:t>here</a:t>
            </a:r>
            <a:r>
              <a:rPr lang="en-US" sz="2800" dirty="0">
                <a:cs typeface="Calibri"/>
              </a:rPr>
              <a:t> .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Simple observable implementation </a:t>
            </a:r>
            <a:r>
              <a:rPr lang="en-US" sz="2800" dirty="0">
                <a:cs typeface="Calibri"/>
                <a:hlinkClick r:id="rId5"/>
              </a:rPr>
              <a:t>here</a:t>
            </a:r>
            <a:r>
              <a:rPr lang="en-US" sz="2800" dirty="0">
                <a:cs typeface="Calibri"/>
              </a:rPr>
              <a:t> .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19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003" y="3077074"/>
            <a:ext cx="3301462" cy="897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FC4EEBD-E20C-4986-A61C-C11041DC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87" y="2258682"/>
            <a:ext cx="2743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C72B6-BA93-4D71-9AA9-C5E73919C197}"/>
              </a:ext>
            </a:extLst>
          </p:cNvPr>
          <p:cNvSpPr txBox="1"/>
          <p:nvPr/>
        </p:nvSpPr>
        <p:spPr>
          <a:xfrm>
            <a:off x="6119004" y="4063042"/>
            <a:ext cx="5144218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>
                <a:cs typeface="Calibri"/>
              </a:rPr>
              <a:t>engm5081@gmail.com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772E-877D-4184-96C4-96B747C7D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JAVAscript</a:t>
            </a:r>
            <a:r>
              <a:rPr lang="en-US" dirty="0">
                <a:cs typeface="Calibri Light"/>
              </a:rPr>
              <a:t> frameworks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E0EF9-7799-4E3D-B5D9-509DBBE1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7493" y="4658902"/>
            <a:ext cx="6622632" cy="140546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000" dirty="0">
                <a:cs typeface="Calibri"/>
              </a:rPr>
              <a:t>All you need to know  to get started</a:t>
            </a:r>
          </a:p>
          <a:p>
            <a:pPr algn="ctr"/>
            <a:r>
              <a:rPr lang="en-US" sz="2800" dirty="0">
                <a:cs typeface="Calibri"/>
              </a:rPr>
              <a:t>REACT -VS- ANGULAR</a:t>
            </a:r>
          </a:p>
          <a:p>
            <a:pPr algn="ctr"/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32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10571649" cy="1456267"/>
          </a:xfrm>
        </p:spPr>
        <p:txBody>
          <a:bodyPr>
            <a:normAutofit/>
          </a:bodyPr>
          <a:lstStyle/>
          <a:p>
            <a:r>
              <a:rPr lang="en-US" dirty="0"/>
              <a:t>What should you know before learning </a:t>
            </a:r>
            <a:br>
              <a:rPr lang="en-US" dirty="0"/>
            </a:br>
            <a:r>
              <a:rPr lang="en-US" dirty="0"/>
              <a:t>Frameworks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45498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Classes &amp; inheritance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Higher order functions ( filter – map – reducer )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Arrow function ( big fat arrow )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Promises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cs typeface="Calibri"/>
              </a:rPr>
              <a:t>Destructuring</a:t>
            </a:r>
            <a:r>
              <a:rPr lang="en-US" sz="2800" dirty="0">
                <a:cs typeface="Calibri"/>
              </a:rPr>
              <a:t> 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Understanding Webpack ( basics &amp; not a must )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9234555" cy="1456267"/>
          </a:xfrm>
        </p:spPr>
        <p:txBody>
          <a:bodyPr>
            <a:normAutofit/>
          </a:bodyPr>
          <a:lstStyle/>
          <a:p>
            <a:r>
              <a:rPr lang="en-US" dirty="0"/>
              <a:t>Why To use </a:t>
            </a:r>
            <a:r>
              <a:rPr lang="en-US" dirty="0" err="1"/>
              <a:t>javascript</a:t>
            </a:r>
            <a:r>
              <a:rPr lang="en-US" dirty="0"/>
              <a:t> Frameworks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45498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So fast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Much easier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Scalability and flexibility ( Facebook as example )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Maintainability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Easy to test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More Ui interaction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4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10442253" cy="1456267"/>
          </a:xfrm>
        </p:spPr>
        <p:txBody>
          <a:bodyPr>
            <a:normAutofit/>
          </a:bodyPr>
          <a:lstStyle/>
          <a:p>
            <a:r>
              <a:rPr lang="en-US" dirty="0"/>
              <a:t>why not every single application should use it 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51961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Wrong code may lead to full website re-render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Extra code</a:t>
            </a:r>
            <a:endParaRPr lang="en-US" dirty="0"/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32 KB in case of react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117KB in case of angular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More Code 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In case of small applications .</a:t>
            </a:r>
          </a:p>
          <a:p>
            <a:pPr marL="1428750" lvl="2" indent="-514350">
              <a:lnSpc>
                <a:spcPct val="150000"/>
              </a:lnSpc>
              <a:buAutoNum type="arabicPeriod"/>
            </a:pPr>
            <a:r>
              <a:rPr lang="en-US" sz="2800" dirty="0">
                <a:cs typeface="Calibri"/>
              </a:rPr>
              <a:t>In angular you need to type interfaces  ( not a must ) .</a:t>
            </a:r>
          </a:p>
          <a:p>
            <a:pPr lvl="2">
              <a:lnSpc>
                <a:spcPct val="150000"/>
              </a:lnSpc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3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10442253" cy="1456267"/>
          </a:xfrm>
        </p:spPr>
        <p:txBody>
          <a:bodyPr>
            <a:normAutofit/>
          </a:bodyPr>
          <a:lstStyle/>
          <a:p>
            <a:r>
              <a:rPr lang="en-US" dirty="0"/>
              <a:t>REACT JS (FACEBOOK REACT)</a:t>
            </a:r>
            <a:endParaRPr lang="en-US" dirty="0">
              <a:cs typeface="Calibri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64888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Re-usable components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JSX .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Virtual Dom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Data binding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Almost vanilla </a:t>
            </a:r>
            <a:r>
              <a:rPr lang="en-US" sz="2800" dirty="0" err="1">
                <a:cs typeface="Calibri"/>
              </a:rPr>
              <a:t>javascript</a:t>
            </a:r>
            <a:r>
              <a:rPr lang="en-US" sz="2800" dirty="0">
                <a:cs typeface="Calibri"/>
              </a:rPr>
              <a:t>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Lifecycle hooks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Context </a:t>
            </a:r>
            <a:r>
              <a:rPr lang="en-US" sz="2800" dirty="0" err="1">
                <a:cs typeface="Calibri"/>
              </a:rPr>
              <a:t>api</a:t>
            </a:r>
            <a:r>
              <a:rPr lang="en-US" sz="2800" dirty="0">
                <a:cs typeface="Calibri"/>
              </a:rPr>
              <a:t>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00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526212"/>
            <a:ext cx="10737011" cy="45498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Ref </a:t>
            </a:r>
            <a:r>
              <a:rPr lang="en-US" sz="2800" dirty="0" err="1">
                <a:cs typeface="Calibri"/>
              </a:rPr>
              <a:t>api</a:t>
            </a:r>
            <a:r>
              <a:rPr lang="en-US" sz="2800" dirty="0">
                <a:cs typeface="Calibri"/>
              </a:rPr>
              <a:t>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Axios for requests ( extra library ) .</a:t>
            </a:r>
            <a:endParaRPr lang="en-US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You can eject webpack files and edit it .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sz="2800" dirty="0">
                <a:cs typeface="Calibri"/>
              </a:rPr>
              <a:t>Routing ( extra library ) .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sz="2800" dirty="0">
                <a:cs typeface="Calibri"/>
              </a:rPr>
              <a:t>Redux ( extra library ) .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4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13" y="480204"/>
            <a:ext cx="10442253" cy="1456267"/>
          </a:xfrm>
        </p:spPr>
        <p:txBody>
          <a:bodyPr>
            <a:normAutofit/>
          </a:bodyPr>
          <a:lstStyle/>
          <a:p>
            <a:r>
              <a:rPr lang="en-US" dirty="0"/>
              <a:t>Angular 2+ ( Google Angular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1949570"/>
            <a:ext cx="10737011" cy="71351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Re-usable components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Services .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Routing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Pipes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Directives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Data Binding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Typescript ( you can use </a:t>
            </a:r>
            <a:r>
              <a:rPr lang="en-US" sz="2800" dirty="0" err="1">
                <a:cs typeface="Calibri"/>
              </a:rPr>
              <a:t>ts</a:t>
            </a:r>
            <a:r>
              <a:rPr lang="en-US" sz="2800" dirty="0">
                <a:cs typeface="Calibri"/>
              </a:rPr>
              <a:t> in react as I do )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600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3175579-73F5-4177-B622-267B0528311E}"/>
              </a:ext>
            </a:extLst>
          </p:cNvPr>
          <p:cNvSpPr txBox="1"/>
          <p:nvPr/>
        </p:nvSpPr>
        <p:spPr>
          <a:xfrm>
            <a:off x="612475" y="598098"/>
            <a:ext cx="10737011" cy="71351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Forms Module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Lifecycle hooks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cs typeface="Calibri"/>
              </a:rPr>
              <a:t>Rxjs</a:t>
            </a:r>
            <a:r>
              <a:rPr lang="en-US" sz="2800" dirty="0">
                <a:cs typeface="Calibri"/>
              </a:rPr>
              <a:t> ( Observables )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Templating ( regular html instead of </a:t>
            </a:r>
            <a:r>
              <a:rPr lang="en-US" sz="2800" dirty="0" err="1">
                <a:cs typeface="Calibri"/>
              </a:rPr>
              <a:t>jsx</a:t>
            </a:r>
            <a:r>
              <a:rPr lang="en-US" sz="2800" dirty="0">
                <a:cs typeface="Calibri"/>
              </a:rPr>
              <a:t> )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Http Module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Guards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Animation 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cs typeface="Calibri"/>
              </a:rPr>
              <a:t>Awesome </a:t>
            </a:r>
            <a:r>
              <a:rPr lang="en-US" sz="2800" dirty="0" err="1">
                <a:cs typeface="Calibri"/>
              </a:rPr>
              <a:t>Cli</a:t>
            </a:r>
            <a:r>
              <a:rPr lang="en-US" sz="2800" dirty="0">
                <a:cs typeface="Calibri"/>
              </a:rPr>
              <a:t> ( includes building tools and test coverage ).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727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Theme05_Celestial_MO - v4</Template>
  <TotalTime>0</TotalTime>
  <Words>36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PowerPoint Presentation</vt:lpstr>
      <vt:lpstr>JAVAscript frameworks</vt:lpstr>
      <vt:lpstr>What should you know before learning  Frameworks ?</vt:lpstr>
      <vt:lpstr>Why To use javascript Frameworks ?</vt:lpstr>
      <vt:lpstr>why not every single application should use it ?</vt:lpstr>
      <vt:lpstr>REACT JS (FACEBOOK REACT)</vt:lpstr>
      <vt:lpstr>PowerPoint Presentation</vt:lpstr>
      <vt:lpstr>Angular 2+ ( Google Angular )</vt:lpstr>
      <vt:lpstr>PowerPoint Presentation</vt:lpstr>
      <vt:lpstr>Any Question ??</vt:lpstr>
      <vt:lpstr>resources</vt:lpstr>
      <vt:lpstr>More resources</vt:lpstr>
      <vt:lpstr>MORE resources</vt:lpstr>
      <vt:lpstr>MORE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lastModifiedBy/>
  <cp:revision>683</cp:revision>
  <dcterms:created xsi:type="dcterms:W3CDTF">2019-02-05T20:50:22Z</dcterms:created>
  <dcterms:modified xsi:type="dcterms:W3CDTF">2019-02-25T17:42:00Z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2019-02-05T20:50:31.0307452Z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9764c48d-fd4f-4d52-9aaa-1d8c4b4bde46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