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9" r:id="rId2"/>
    <p:sldId id="258" r:id="rId3"/>
    <p:sldId id="270" r:id="rId4"/>
    <p:sldId id="259" r:id="rId5"/>
    <p:sldId id="260" r:id="rId6"/>
    <p:sldId id="261" r:id="rId7"/>
    <p:sldId id="262" r:id="rId8"/>
    <p:sldId id="266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51" d="100"/>
          <a:sy n="51" d="100"/>
        </p:scale>
        <p:origin x="600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90B1A-F54E-4249-ABA3-CE1BC75A1E11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89A4-801D-4747-B5D1-BECD18FC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74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47A5BA-4377-4364-BBAC-B753888AEB94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84150" y="798513"/>
            <a:ext cx="7108825" cy="3998912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5061852"/>
            <a:ext cx="4940300" cy="4798181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68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0" y="1"/>
            <a:ext cx="12225867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pic>
        <p:nvPicPr>
          <p:cNvPr id="3" name="Picture 73" descr="sfondo-ppt4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2" descr="powerpoint0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051" y="1989138"/>
            <a:ext cx="2976033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2046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AE127-BAE6-4694-BDDE-7B13443192D3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sp>
        <p:nvSpPr>
          <p:cNvPr id="5" name="TextBox 4"/>
          <p:cNvSpPr txBox="1"/>
          <p:nvPr userDrawn="1"/>
        </p:nvSpPr>
        <p:spPr>
          <a:xfrm>
            <a:off x="239350" y="6577608"/>
            <a:ext cx="6240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solidFill>
                  <a:srgbClr val="0033CC"/>
                </a:solidFill>
              </a:rPr>
              <a:t>Tecnologia</a:t>
            </a:r>
            <a:r>
              <a:rPr lang="it-IT" sz="1400" baseline="0" dirty="0">
                <a:solidFill>
                  <a:srgbClr val="0033CC"/>
                </a:solidFill>
              </a:rPr>
              <a:t> Meccanica 2</a:t>
            </a:r>
            <a:endParaRPr lang="en-US" sz="1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27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8451" y="34926"/>
            <a:ext cx="2743200" cy="5984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8851" y="34926"/>
            <a:ext cx="8026400" cy="5984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C2D80-9923-4D43-98DF-745933272F7E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sp>
        <p:nvSpPr>
          <p:cNvPr id="5" name="TextBox 4"/>
          <p:cNvSpPr txBox="1"/>
          <p:nvPr userDrawn="1"/>
        </p:nvSpPr>
        <p:spPr>
          <a:xfrm>
            <a:off x="239350" y="6577608"/>
            <a:ext cx="6240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solidFill>
                  <a:srgbClr val="0033CC"/>
                </a:solidFill>
              </a:rPr>
              <a:t>Tecnologia</a:t>
            </a:r>
            <a:r>
              <a:rPr lang="it-IT" sz="1400" baseline="0" dirty="0">
                <a:solidFill>
                  <a:srgbClr val="0033CC"/>
                </a:solidFill>
              </a:rPr>
              <a:t> Meccanica 2</a:t>
            </a:r>
            <a:endParaRPr lang="en-US" sz="1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12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477F0-E8E1-4CFA-8950-F85563C229E3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sp>
        <p:nvSpPr>
          <p:cNvPr id="5" name="TextBox 4"/>
          <p:cNvSpPr txBox="1"/>
          <p:nvPr userDrawn="1"/>
        </p:nvSpPr>
        <p:spPr>
          <a:xfrm>
            <a:off x="239350" y="6577608"/>
            <a:ext cx="6240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b="1" dirty="0">
                <a:solidFill>
                  <a:srgbClr val="0033CC"/>
                </a:solidFill>
              </a:rPr>
              <a:t>Advanced Manufacturing </a:t>
            </a:r>
            <a:r>
              <a:rPr lang="it-IT" sz="1400" b="1" dirty="0" err="1">
                <a:solidFill>
                  <a:srgbClr val="0033CC"/>
                </a:solidFill>
              </a:rPr>
              <a:t>Processes</a:t>
            </a:r>
            <a:endParaRPr lang="en-US" sz="1400" b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41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E9AC0-9F8E-4A66-A641-AD31C03A92E4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sp>
        <p:nvSpPr>
          <p:cNvPr id="5" name="TextBox 4"/>
          <p:cNvSpPr txBox="1"/>
          <p:nvPr userDrawn="1"/>
        </p:nvSpPr>
        <p:spPr>
          <a:xfrm>
            <a:off x="239350" y="6577608"/>
            <a:ext cx="6240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solidFill>
                  <a:srgbClr val="0033CC"/>
                </a:solidFill>
              </a:rPr>
              <a:t>Tecnologia</a:t>
            </a:r>
            <a:r>
              <a:rPr lang="it-IT" sz="1400" baseline="0" dirty="0">
                <a:solidFill>
                  <a:srgbClr val="0033CC"/>
                </a:solidFill>
              </a:rPr>
              <a:t> Meccanica 2</a:t>
            </a:r>
            <a:endParaRPr lang="en-US" sz="1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74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8851" y="10668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46851" y="10668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847AA-558C-4A56-9555-622E2FFB12CF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sp>
        <p:nvSpPr>
          <p:cNvPr id="6" name="TextBox 5"/>
          <p:cNvSpPr txBox="1"/>
          <p:nvPr userDrawn="1"/>
        </p:nvSpPr>
        <p:spPr>
          <a:xfrm>
            <a:off x="239350" y="6577608"/>
            <a:ext cx="6240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solidFill>
                  <a:srgbClr val="0033CC"/>
                </a:solidFill>
              </a:rPr>
              <a:t>Tecnologia</a:t>
            </a:r>
            <a:r>
              <a:rPr lang="it-IT" sz="1400" baseline="0" dirty="0">
                <a:solidFill>
                  <a:srgbClr val="0033CC"/>
                </a:solidFill>
              </a:rPr>
              <a:t> Meccanica 2</a:t>
            </a:r>
            <a:endParaRPr lang="en-US" sz="1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35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CA512-D5E5-407D-BDC6-56C88CBEB7E1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sp>
        <p:nvSpPr>
          <p:cNvPr id="8" name="TextBox 7"/>
          <p:cNvSpPr txBox="1"/>
          <p:nvPr userDrawn="1"/>
        </p:nvSpPr>
        <p:spPr>
          <a:xfrm>
            <a:off x="239350" y="6577608"/>
            <a:ext cx="6240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solidFill>
                  <a:srgbClr val="0033CC"/>
                </a:solidFill>
              </a:rPr>
              <a:t>Tecnologia</a:t>
            </a:r>
            <a:r>
              <a:rPr lang="it-IT" sz="1400" baseline="0" dirty="0">
                <a:solidFill>
                  <a:srgbClr val="0033CC"/>
                </a:solidFill>
              </a:rPr>
              <a:t> Meccanica 2</a:t>
            </a:r>
            <a:endParaRPr lang="en-US" sz="1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86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6DFF6-6356-4C3A-8430-186353B83FDA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sp>
        <p:nvSpPr>
          <p:cNvPr id="4" name="TextBox 3"/>
          <p:cNvSpPr txBox="1"/>
          <p:nvPr userDrawn="1"/>
        </p:nvSpPr>
        <p:spPr>
          <a:xfrm>
            <a:off x="239350" y="6577608"/>
            <a:ext cx="6240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solidFill>
                  <a:srgbClr val="0033CC"/>
                </a:solidFill>
              </a:rPr>
              <a:t>Tecnologia</a:t>
            </a:r>
            <a:r>
              <a:rPr lang="it-IT" sz="1400" baseline="0" dirty="0">
                <a:solidFill>
                  <a:srgbClr val="0033CC"/>
                </a:solidFill>
              </a:rPr>
              <a:t> Meccanica 2</a:t>
            </a:r>
            <a:endParaRPr lang="en-US" sz="1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60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13E52-4066-4998-AC07-B655C44D8480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sp>
        <p:nvSpPr>
          <p:cNvPr id="3" name="TextBox 2"/>
          <p:cNvSpPr txBox="1"/>
          <p:nvPr userDrawn="1"/>
        </p:nvSpPr>
        <p:spPr>
          <a:xfrm>
            <a:off x="239350" y="6577608"/>
            <a:ext cx="6240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solidFill>
                  <a:srgbClr val="0033CC"/>
                </a:solidFill>
              </a:rPr>
              <a:t>Tecnologia</a:t>
            </a:r>
            <a:r>
              <a:rPr lang="it-IT" sz="1400" baseline="0" dirty="0">
                <a:solidFill>
                  <a:srgbClr val="0033CC"/>
                </a:solidFill>
              </a:rPr>
              <a:t> Meccanica 2</a:t>
            </a:r>
            <a:endParaRPr lang="en-US" sz="1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32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1952C-E8FB-4E2B-891E-599B49AB82CC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sp>
        <p:nvSpPr>
          <p:cNvPr id="6" name="TextBox 5"/>
          <p:cNvSpPr txBox="1"/>
          <p:nvPr userDrawn="1"/>
        </p:nvSpPr>
        <p:spPr>
          <a:xfrm>
            <a:off x="239350" y="6577608"/>
            <a:ext cx="6240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solidFill>
                  <a:srgbClr val="0033CC"/>
                </a:solidFill>
              </a:rPr>
              <a:t>Tecnologia</a:t>
            </a:r>
            <a:r>
              <a:rPr lang="it-IT" sz="1400" baseline="0" dirty="0">
                <a:solidFill>
                  <a:srgbClr val="0033CC"/>
                </a:solidFill>
              </a:rPr>
              <a:t> Meccanica 2</a:t>
            </a:r>
            <a:endParaRPr lang="en-US" sz="1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8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00FB5-895B-40BC-82F8-67734CE1CB2F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sp>
        <p:nvSpPr>
          <p:cNvPr id="6" name="TextBox 5"/>
          <p:cNvSpPr txBox="1"/>
          <p:nvPr userDrawn="1"/>
        </p:nvSpPr>
        <p:spPr>
          <a:xfrm>
            <a:off x="239350" y="6577608"/>
            <a:ext cx="6240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solidFill>
                  <a:srgbClr val="0033CC"/>
                </a:solidFill>
              </a:rPr>
              <a:t>Tecnologia</a:t>
            </a:r>
            <a:r>
              <a:rPr lang="it-IT" sz="1400" baseline="0" dirty="0">
                <a:solidFill>
                  <a:srgbClr val="0033CC"/>
                </a:solidFill>
              </a:rPr>
              <a:t> Meccanica 2</a:t>
            </a:r>
            <a:endParaRPr lang="en-US" sz="1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97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0" descr="down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577014"/>
            <a:ext cx="1219200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79" descr="u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21920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958851" y="34925"/>
            <a:ext cx="7924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Ellissometria</a:t>
            </a:r>
          </a:p>
        </p:txBody>
      </p:sp>
      <p:sp>
        <p:nvSpPr>
          <p:cNvPr id="4101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8851" y="10668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157882" y="6613526"/>
            <a:ext cx="134221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108000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600" b="1">
                <a:solidFill>
                  <a:srgbClr val="FF9900"/>
                </a:solidFill>
              </a:defRPr>
            </a:lvl1pPr>
          </a:lstStyle>
          <a:p>
            <a:pPr>
              <a:defRPr/>
            </a:pPr>
            <a:fld id="{812F206F-86CB-4A48-BA0B-D2C5E661E266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pic>
        <p:nvPicPr>
          <p:cNvPr id="4103" name="Picture 82" descr="powerpoint04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583334" y="161925"/>
            <a:ext cx="146473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800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ive.epicollect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5"/>
          <p:cNvSpPr txBox="1">
            <a:spLocks noChangeArrowheads="1"/>
          </p:cNvSpPr>
          <p:nvPr/>
        </p:nvSpPr>
        <p:spPr bwMode="auto">
          <a:xfrm>
            <a:off x="3012376" y="4560606"/>
            <a:ext cx="6186109" cy="21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05234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386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3173104" y="4536318"/>
            <a:ext cx="6701619" cy="89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05234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376" b="1" dirty="0">
                <a:solidFill>
                  <a:srgbClr val="000000"/>
                </a:solidFill>
                <a:latin typeface="Arial" charset="0"/>
              </a:rPr>
              <a:t>Software Engineering for Geoinformatics</a:t>
            </a:r>
          </a:p>
          <a:p>
            <a:pPr algn="ctr" defTabSz="905234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376" b="1" dirty="0">
                <a:solidFill>
                  <a:srgbClr val="000000"/>
                </a:solidFill>
                <a:latin typeface="Arial" charset="0"/>
              </a:rPr>
              <a:t>June 2020</a:t>
            </a:r>
            <a:endParaRPr lang="it-IT" sz="2376" b="1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HATUA WebApp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6D4A1-EB56-4B9E-B790-4ED2E2C52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851" y="1066799"/>
            <a:ext cx="10972800" cy="5430819"/>
          </a:xfrm>
        </p:spPr>
        <p:txBody>
          <a:bodyPr/>
          <a:lstStyle/>
          <a:p>
            <a:endParaRPr lang="en-US" sz="2800" dirty="0">
              <a:solidFill>
                <a:srgbClr val="3636CD"/>
              </a:solidFill>
            </a:endParaRPr>
          </a:p>
          <a:p>
            <a:endParaRPr lang="en-US" sz="2800" dirty="0">
              <a:solidFill>
                <a:srgbClr val="3636CD"/>
              </a:solidFill>
            </a:endParaRPr>
          </a:p>
          <a:p>
            <a:r>
              <a:rPr lang="en-US" sz="2800" dirty="0">
                <a:solidFill>
                  <a:srgbClr val="3636CD"/>
                </a:solidFill>
              </a:rPr>
              <a:t>Group (5):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267" dirty="0" err="1">
                <a:solidFill>
                  <a:srgbClr val="3636CD"/>
                </a:solidFill>
              </a:rPr>
              <a:t>Abubakr</a:t>
            </a:r>
            <a:r>
              <a:rPr lang="en-US" sz="2267" dirty="0">
                <a:solidFill>
                  <a:srgbClr val="3636CD"/>
                </a:solidFill>
              </a:rPr>
              <a:t> </a:t>
            </a:r>
            <a:r>
              <a:rPr lang="en-US" sz="2267" dirty="0" err="1">
                <a:solidFill>
                  <a:srgbClr val="3636CD"/>
                </a:solidFill>
              </a:rPr>
              <a:t>Albasheir</a:t>
            </a:r>
            <a:endParaRPr lang="en-US" sz="2267" dirty="0">
              <a:solidFill>
                <a:srgbClr val="3636CD"/>
              </a:solidFill>
            </a:endParaRP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267" dirty="0">
                <a:solidFill>
                  <a:srgbClr val="3636CD"/>
                </a:solidFill>
              </a:rPr>
              <a:t>Faris </a:t>
            </a:r>
            <a:r>
              <a:rPr lang="en-US" sz="2267" dirty="0" err="1">
                <a:solidFill>
                  <a:srgbClr val="3636CD"/>
                </a:solidFill>
              </a:rPr>
              <a:t>Elsmani</a:t>
            </a:r>
            <a:endParaRPr lang="en-US" sz="2267" dirty="0">
              <a:solidFill>
                <a:srgbClr val="3636CD"/>
              </a:solidFill>
            </a:endParaRP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267" dirty="0" err="1">
                <a:solidFill>
                  <a:srgbClr val="3636CD"/>
                </a:solidFill>
              </a:rPr>
              <a:t>MohammedELMustafe</a:t>
            </a:r>
            <a:r>
              <a:rPr lang="en-US" sz="2267" dirty="0">
                <a:solidFill>
                  <a:srgbClr val="3636CD"/>
                </a:solidFill>
              </a:rPr>
              <a:t> Eid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267" dirty="0">
                <a:solidFill>
                  <a:srgbClr val="3636CD"/>
                </a:solidFill>
              </a:rPr>
              <a:t>Wafi Mahdi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sz="2267" dirty="0">
              <a:solidFill>
                <a:srgbClr val="3636CD"/>
              </a:solidFill>
            </a:endParaRPr>
          </a:p>
          <a:p>
            <a:r>
              <a:rPr lang="en-US" sz="2800" dirty="0" err="1">
                <a:solidFill>
                  <a:srgbClr val="3636CD"/>
                </a:solidFill>
              </a:rPr>
              <a:t>Politecnico</a:t>
            </a:r>
            <a:r>
              <a:rPr lang="en-US" sz="2800" dirty="0">
                <a:solidFill>
                  <a:srgbClr val="3636CD"/>
                </a:solidFill>
              </a:rPr>
              <a:t> di Milano</a:t>
            </a:r>
          </a:p>
          <a:p>
            <a:r>
              <a:rPr lang="en-US" sz="2800" dirty="0">
                <a:solidFill>
                  <a:srgbClr val="3636CD"/>
                </a:solidFill>
              </a:rPr>
              <a:t>June 2020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0" y="6597353"/>
            <a:ext cx="500404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3366"/>
                </a:solidFill>
                <a:latin typeface="Arial" charset="0"/>
              </a:rPr>
              <a:t>SOFTWARE ENGINEERING FOR GEOINFORMATICS</a:t>
            </a:r>
          </a:p>
        </p:txBody>
      </p:sp>
    </p:spTree>
    <p:extLst>
      <p:ext uri="{BB962C8B-B14F-4D97-AF65-F5344CB8AC3E}">
        <p14:creationId xmlns:p14="http://schemas.microsoft.com/office/powerpoint/2010/main" val="388697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01DFB-D42C-4F83-ACDC-14F5E49D2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51" y="325382"/>
            <a:ext cx="7924800" cy="838200"/>
          </a:xfrm>
        </p:spPr>
        <p:txBody>
          <a:bodyPr/>
          <a:lstStyle/>
          <a:p>
            <a:r>
              <a:rPr lang="en-US" sz="2400" dirty="0">
                <a:solidFill>
                  <a:srgbClr val="7030A0"/>
                </a:solidFill>
              </a:rPr>
              <a:t>Outline</a:t>
            </a:r>
            <a:r>
              <a:rPr lang="en-US" dirty="0">
                <a:solidFill>
                  <a:srgbClr val="7030A0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172EC-BA9B-4D6B-A73E-B6194AECB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About HATUA.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About The Web Application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Steps of creating The Web Application.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</a:rPr>
              <a:t>Requirement Analysis and Specifications Document.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</a:rPr>
              <a:t>Design and Test Plan Document.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</a:rPr>
              <a:t>Code Implementation.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6CF43-D42E-463F-9B67-3E4019F9F2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1477F0-E8E1-4CFA-8950-F85563C229E3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053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61E7-6752-499C-A9B8-245EDAB1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51" y="-204396"/>
            <a:ext cx="7924800" cy="838200"/>
          </a:xfrm>
        </p:spPr>
        <p:txBody>
          <a:bodyPr/>
          <a:lstStyle/>
          <a:p>
            <a:br>
              <a:rPr lang="en-US" sz="2400" dirty="0"/>
            </a:br>
            <a:r>
              <a:rPr lang="en-US" sz="2400" dirty="0">
                <a:solidFill>
                  <a:srgbClr val="7030A0"/>
                </a:solidFill>
              </a:rPr>
              <a:t>About the Web Project: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11248-15F7-48E0-817A-29D87C1F8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>
              <a:solidFill>
                <a:srgbClr val="3636CD"/>
              </a:solidFill>
            </a:endParaRPr>
          </a:p>
          <a:p>
            <a:pPr lvl="1"/>
            <a:endParaRPr lang="en-US" dirty="0">
              <a:solidFill>
                <a:srgbClr val="3636CD"/>
              </a:solidFill>
            </a:endParaRPr>
          </a:p>
          <a:p>
            <a:pPr lvl="1"/>
            <a:r>
              <a:rPr lang="en-US" sz="2400" dirty="0">
                <a:solidFill>
                  <a:srgbClr val="3636CD"/>
                </a:solidFill>
              </a:rPr>
              <a:t>HATUA is an initiative which seeks to address the global antibacterial resistance (ABR) crisis through local action.</a:t>
            </a:r>
          </a:p>
          <a:p>
            <a:pPr lvl="1"/>
            <a:endParaRPr lang="en-US" sz="2400" dirty="0">
              <a:solidFill>
                <a:srgbClr val="3636CD"/>
              </a:solidFill>
            </a:endParaRPr>
          </a:p>
          <a:p>
            <a:pPr lvl="1"/>
            <a:endParaRPr lang="en-US" sz="2400" dirty="0">
              <a:solidFill>
                <a:srgbClr val="3636CD"/>
              </a:solidFill>
            </a:endParaRPr>
          </a:p>
          <a:p>
            <a:pPr lvl="1"/>
            <a:r>
              <a:rPr lang="en-US" sz="2400" dirty="0">
                <a:solidFill>
                  <a:srgbClr val="3636CD"/>
                </a:solidFill>
              </a:rPr>
              <a:t>It Spans several countries.</a:t>
            </a:r>
          </a:p>
          <a:p>
            <a:pPr lvl="1"/>
            <a:r>
              <a:rPr lang="en-US" sz="2400" dirty="0">
                <a:solidFill>
                  <a:srgbClr val="3636CD"/>
                </a:solidFill>
              </a:rPr>
              <a:t>It is mostly concerned about:</a:t>
            </a:r>
          </a:p>
          <a:p>
            <a:pPr marL="1219170" lvl="2" indent="0">
              <a:buNone/>
            </a:pPr>
            <a:r>
              <a:rPr lang="en-US" sz="2400" dirty="0">
                <a:solidFill>
                  <a:srgbClr val="3636CD"/>
                </a:solidFill>
              </a:rPr>
              <a:t>●      the pathogen.</a:t>
            </a:r>
          </a:p>
          <a:p>
            <a:pPr marL="1219170" lvl="2" indent="0">
              <a:buNone/>
            </a:pPr>
            <a:r>
              <a:rPr lang="en-US" sz="2400" dirty="0">
                <a:solidFill>
                  <a:srgbClr val="3636CD"/>
                </a:solidFill>
              </a:rPr>
              <a:t>●      the patient.</a:t>
            </a:r>
          </a:p>
          <a:p>
            <a:pPr marL="1219170" lvl="2" indent="0">
              <a:buNone/>
            </a:pPr>
            <a:r>
              <a:rPr lang="en-US" sz="2400" dirty="0">
                <a:solidFill>
                  <a:srgbClr val="3636CD"/>
                </a:solidFill>
              </a:rPr>
              <a:t>●      the community with the disease.</a:t>
            </a:r>
          </a:p>
          <a:p>
            <a:pPr marL="1219170" lvl="2" indent="0">
              <a:buNone/>
            </a:pPr>
            <a:r>
              <a:rPr lang="en-US" sz="2400" dirty="0">
                <a:solidFill>
                  <a:srgbClr val="3636CD"/>
                </a:solidFill>
              </a:rPr>
              <a:t>●      The therapy landscape.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D2B0-0F1C-4B49-96AA-BF30551AE1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1477F0-E8E1-4CFA-8950-F85563C229E3}" type="slidenum">
              <a:rPr lang="it-IT" smtClean="0"/>
              <a:pPr>
                <a:defRPr/>
              </a:pPr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5055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6BC0-FC87-4377-939C-136E497C8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51" y="-96819"/>
            <a:ext cx="7924800" cy="838200"/>
          </a:xfrm>
        </p:spPr>
        <p:txBody>
          <a:bodyPr/>
          <a:lstStyle/>
          <a:p>
            <a:br>
              <a:rPr lang="en-US" sz="2400" dirty="0"/>
            </a:br>
            <a:r>
              <a:rPr lang="en-US" sz="2400" dirty="0">
                <a:solidFill>
                  <a:srgbClr val="7030A0"/>
                </a:solidFill>
              </a:rPr>
              <a:t>About the Web Project: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76413-889B-4B38-A632-CA37CFF71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3636CD"/>
              </a:solidFill>
            </a:endParaRPr>
          </a:p>
          <a:p>
            <a:endParaRPr lang="en-US" dirty="0">
              <a:solidFill>
                <a:srgbClr val="3636CD"/>
              </a:solidFill>
            </a:endParaRPr>
          </a:p>
          <a:p>
            <a:endParaRPr lang="en-US" sz="2800" dirty="0">
              <a:solidFill>
                <a:srgbClr val="3636CD"/>
              </a:solidFill>
            </a:endParaRPr>
          </a:p>
          <a:p>
            <a:endParaRPr lang="en-US" sz="2800" dirty="0">
              <a:solidFill>
                <a:srgbClr val="3636CD"/>
              </a:solidFill>
            </a:endParaRPr>
          </a:p>
          <a:p>
            <a:r>
              <a:rPr lang="en-US" sz="2800" dirty="0">
                <a:solidFill>
                  <a:srgbClr val="3636CD"/>
                </a:solidFill>
              </a:rPr>
              <a:t>The Web application was created to allow users to visualize data from the HATUA field data.</a:t>
            </a:r>
          </a:p>
          <a:p>
            <a:endParaRPr lang="en-US" sz="2800" dirty="0">
              <a:solidFill>
                <a:srgbClr val="3636CD"/>
              </a:solidFill>
            </a:endParaRPr>
          </a:p>
          <a:p>
            <a:r>
              <a:rPr lang="en-US" sz="2800" dirty="0">
                <a:solidFill>
                  <a:srgbClr val="3636CD"/>
                </a:solidFill>
              </a:rPr>
              <a:t>The field data was extracted from </a:t>
            </a:r>
            <a:r>
              <a:rPr lang="en-US" sz="2800" dirty="0">
                <a:hlinkClick r:id="rId2"/>
              </a:rPr>
              <a:t>https://five.epicollect.net/</a:t>
            </a:r>
            <a:r>
              <a:rPr lang="en-US" sz="2800" dirty="0">
                <a:solidFill>
                  <a:srgbClr val="3636CD"/>
                </a:solidFill>
              </a:rPr>
              <a:t> which is an opensource data hub.</a:t>
            </a:r>
          </a:p>
          <a:p>
            <a:endParaRPr lang="en-US" dirty="0">
              <a:solidFill>
                <a:srgbClr val="3636CD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7B1E0-F4FA-40D5-918D-9B6E680385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1477F0-E8E1-4CFA-8950-F85563C229E3}" type="slidenum">
              <a:rPr lang="it-IT" smtClean="0"/>
              <a:pPr>
                <a:defRPr/>
              </a:pPr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283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04C0-F771-4F04-96A7-74E93A0C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51" y="-96818"/>
            <a:ext cx="7924800" cy="838200"/>
          </a:xfrm>
        </p:spPr>
        <p:txBody>
          <a:bodyPr/>
          <a:lstStyle/>
          <a:p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Steps of creating The Web Application: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F5A67-C68F-439F-B0B8-EE89A7F74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851" y="1486348"/>
            <a:ext cx="10972800" cy="4953000"/>
          </a:xfrm>
        </p:spPr>
        <p:txBody>
          <a:bodyPr/>
          <a:lstStyle/>
          <a:p>
            <a:endParaRPr lang="en-US" sz="3200" dirty="0">
              <a:solidFill>
                <a:srgbClr val="3636CD"/>
              </a:solidFill>
            </a:endParaRPr>
          </a:p>
          <a:p>
            <a:r>
              <a:rPr lang="en-US" sz="3200" dirty="0">
                <a:solidFill>
                  <a:srgbClr val="3636CD"/>
                </a:solidFill>
              </a:rPr>
              <a:t>Requirements Analysis and Specifications Document.</a:t>
            </a:r>
          </a:p>
          <a:p>
            <a:pPr lvl="1"/>
            <a:r>
              <a:rPr lang="en-US" sz="2800" dirty="0">
                <a:solidFill>
                  <a:srgbClr val="3636CD"/>
                </a:solidFill>
              </a:rPr>
              <a:t>Goals</a:t>
            </a:r>
          </a:p>
          <a:p>
            <a:pPr lvl="1"/>
            <a:r>
              <a:rPr lang="en-US" sz="2800" dirty="0">
                <a:solidFill>
                  <a:srgbClr val="3636CD"/>
                </a:solidFill>
              </a:rPr>
              <a:t>Domain Analysis</a:t>
            </a:r>
          </a:p>
          <a:p>
            <a:pPr lvl="1"/>
            <a:r>
              <a:rPr lang="en-US" sz="2800" dirty="0">
                <a:solidFill>
                  <a:srgbClr val="3636CD"/>
                </a:solidFill>
              </a:rPr>
              <a:t>Relevant Phenomena</a:t>
            </a:r>
          </a:p>
          <a:p>
            <a:pPr lvl="1"/>
            <a:r>
              <a:rPr lang="en-US" sz="2800" dirty="0">
                <a:solidFill>
                  <a:srgbClr val="3636CD"/>
                </a:solidFill>
              </a:rPr>
              <a:t>Use Cases</a:t>
            </a:r>
          </a:p>
          <a:p>
            <a:pPr lvl="1"/>
            <a:r>
              <a:rPr lang="en-US" sz="2800" dirty="0">
                <a:solidFill>
                  <a:srgbClr val="3636CD"/>
                </a:solidFill>
              </a:rPr>
              <a:t>Requirements</a:t>
            </a:r>
          </a:p>
          <a:p>
            <a:pPr lvl="1"/>
            <a:endParaRPr lang="en-US" sz="2667" dirty="0">
              <a:solidFill>
                <a:srgbClr val="3636CD"/>
              </a:solidFill>
            </a:endParaRPr>
          </a:p>
          <a:p>
            <a:pPr lvl="1"/>
            <a:endParaRPr lang="en-US" sz="2667" dirty="0">
              <a:solidFill>
                <a:srgbClr val="3636CD"/>
              </a:solidFill>
            </a:endParaRPr>
          </a:p>
          <a:p>
            <a:endParaRPr lang="en-US" sz="3200" dirty="0">
              <a:solidFill>
                <a:srgbClr val="3636CD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6CE62-55C9-46F1-8899-E19463201F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1477F0-E8E1-4CFA-8950-F85563C229E3}" type="slidenum">
              <a:rPr lang="it-IT" smtClean="0"/>
              <a:pPr>
                <a:defRPr/>
              </a:pPr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97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D4D2-B45E-448B-8F11-6450BEDE8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51" y="-119231"/>
            <a:ext cx="7924800" cy="838200"/>
          </a:xfrm>
        </p:spPr>
        <p:txBody>
          <a:bodyPr/>
          <a:lstStyle/>
          <a:p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Steps of creating The Web Application: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A5D6C-1BFC-4B2E-B276-626CC7957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0" dirty="0">
              <a:solidFill>
                <a:srgbClr val="3636CD"/>
              </a:solidFill>
            </a:endParaRPr>
          </a:p>
          <a:p>
            <a:r>
              <a:rPr lang="en-US" sz="3200" dirty="0">
                <a:solidFill>
                  <a:srgbClr val="3636CD"/>
                </a:solidFill>
              </a:rPr>
              <a:t>Design Document:</a:t>
            </a:r>
          </a:p>
          <a:p>
            <a:pPr lvl="1"/>
            <a:r>
              <a:rPr lang="en-US" sz="2800" dirty="0">
                <a:solidFill>
                  <a:srgbClr val="3636CD"/>
                </a:solidFill>
              </a:rPr>
              <a:t>Modules</a:t>
            </a:r>
          </a:p>
          <a:p>
            <a:pPr lvl="1"/>
            <a:r>
              <a:rPr lang="en-US" sz="2800" dirty="0">
                <a:solidFill>
                  <a:srgbClr val="3636CD"/>
                </a:solidFill>
              </a:rPr>
              <a:t>Application Functions</a:t>
            </a:r>
          </a:p>
          <a:p>
            <a:pPr lvl="1"/>
            <a:r>
              <a:rPr lang="en-US" sz="2800" dirty="0">
                <a:solidFill>
                  <a:srgbClr val="3636CD"/>
                </a:solidFill>
              </a:rPr>
              <a:t>HTML Templates</a:t>
            </a:r>
          </a:p>
          <a:p>
            <a:pPr lvl="1"/>
            <a:r>
              <a:rPr lang="en-US" sz="2800" dirty="0">
                <a:solidFill>
                  <a:srgbClr val="3636CD"/>
                </a:solidFill>
              </a:rPr>
              <a:t>Database</a:t>
            </a:r>
          </a:p>
          <a:p>
            <a:pPr lvl="1"/>
            <a:r>
              <a:rPr lang="en-US" sz="2800" dirty="0">
                <a:solidFill>
                  <a:srgbClr val="3636CD"/>
                </a:solidFill>
              </a:rPr>
              <a:t>Test Plan</a:t>
            </a:r>
          </a:p>
          <a:p>
            <a:pPr lvl="1"/>
            <a:endParaRPr lang="en-US" sz="2800" dirty="0">
              <a:solidFill>
                <a:srgbClr val="3636CD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DDDE1-59AD-47CD-93EA-E58E11112D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1477F0-E8E1-4CFA-8950-F85563C229E3}" type="slidenum">
              <a:rPr lang="it-IT" smtClean="0"/>
              <a:pPr>
                <a:defRPr/>
              </a:pPr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18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3F83-433C-4E3C-AFD4-8A2892D27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51" y="-896"/>
            <a:ext cx="7924800" cy="838200"/>
          </a:xfrm>
        </p:spPr>
        <p:txBody>
          <a:bodyPr/>
          <a:lstStyle/>
          <a:p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Steps of creating The Web Application: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C4D81-CE53-4ACF-A2B2-08F06BDA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solidFill>
                <a:srgbClr val="3636CD"/>
              </a:solidFill>
            </a:endParaRPr>
          </a:p>
          <a:p>
            <a:pPr algn="ctr"/>
            <a:endParaRPr lang="en-US" dirty="0">
              <a:solidFill>
                <a:srgbClr val="3636CD"/>
              </a:solidFill>
            </a:endParaRPr>
          </a:p>
          <a:p>
            <a:pPr algn="ctr"/>
            <a:endParaRPr lang="en-US" dirty="0">
              <a:solidFill>
                <a:srgbClr val="3636CD"/>
              </a:solidFill>
            </a:endParaRPr>
          </a:p>
          <a:p>
            <a:pPr algn="ctr"/>
            <a:endParaRPr lang="en-US" sz="4000" b="1" dirty="0">
              <a:solidFill>
                <a:srgbClr val="3636CD"/>
              </a:solidFill>
            </a:endParaRPr>
          </a:p>
          <a:p>
            <a:pPr algn="ctr"/>
            <a:endParaRPr lang="en-US" sz="4000" b="1" dirty="0">
              <a:solidFill>
                <a:srgbClr val="3636CD"/>
              </a:solidFill>
            </a:endParaRPr>
          </a:p>
          <a:p>
            <a:pPr algn="ctr"/>
            <a:r>
              <a:rPr lang="en-US" sz="4000" b="1" dirty="0">
                <a:solidFill>
                  <a:srgbClr val="3636CD"/>
                </a:solidFill>
              </a:rPr>
              <a:t>Code Implementation.</a:t>
            </a:r>
          </a:p>
          <a:p>
            <a:endParaRPr lang="en-US" sz="4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6BD55-52BC-4104-B41B-18AE6B515F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1477F0-E8E1-4CFA-8950-F85563C229E3}" type="slidenum">
              <a:rPr lang="it-IT" smtClean="0"/>
              <a:pPr>
                <a:defRPr/>
              </a:pPr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48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E5FE-0124-45BB-83CC-3E95BC83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9E04B-71E9-4BD1-81C9-B338D1AD3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endParaRPr lang="en-US" i="1" dirty="0">
              <a:solidFill>
                <a:srgbClr val="3636CD"/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rgbClr val="3636CD"/>
              </a:solidFill>
            </a:endParaRPr>
          </a:p>
          <a:p>
            <a:pPr marL="0" indent="0" algn="ctr">
              <a:buNone/>
            </a:pPr>
            <a:endParaRPr lang="en-US" sz="3200" i="1" dirty="0">
              <a:solidFill>
                <a:srgbClr val="3636CD"/>
              </a:solidFill>
            </a:endParaRPr>
          </a:p>
          <a:p>
            <a:pPr marL="0" indent="0" algn="ctr">
              <a:buNone/>
            </a:pPr>
            <a:r>
              <a:rPr lang="en-US" sz="3200" i="1" dirty="0">
                <a:solidFill>
                  <a:srgbClr val="3636CD"/>
                </a:solidFill>
              </a:rPr>
              <a:t>End Of Presentation.</a:t>
            </a:r>
          </a:p>
          <a:p>
            <a:pPr algn="ctr"/>
            <a:endParaRPr lang="en-US" sz="3200" dirty="0">
              <a:solidFill>
                <a:srgbClr val="3636CD"/>
              </a:solidFill>
            </a:endParaRPr>
          </a:p>
          <a:p>
            <a:pPr marL="0" indent="0" algn="ctr">
              <a:buNone/>
            </a:pPr>
            <a:r>
              <a:rPr lang="en-US" sz="3200" i="1" dirty="0" err="1">
                <a:solidFill>
                  <a:srgbClr val="3636CD"/>
                </a:solidFill>
              </a:rPr>
              <a:t>Grazie</a:t>
            </a:r>
            <a:r>
              <a:rPr lang="en-US" sz="3200" i="1" dirty="0">
                <a:solidFill>
                  <a:srgbClr val="3636CD"/>
                </a:solidFill>
              </a:rPr>
              <a:t>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A2E0F-B3D6-44D5-9459-132081C18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1477F0-E8E1-4CFA-8950-F85563C229E3}" type="slidenum">
              <a:rPr lang="it-IT" smtClean="0"/>
              <a:pPr>
                <a:defRPr/>
              </a:pPr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707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227</Words>
  <Application>Microsoft Office PowerPoint</Application>
  <PresentationFormat>Widescreen</PresentationFormat>
  <Paragraphs>86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Minion Web</vt:lpstr>
      <vt:lpstr>Times</vt:lpstr>
      <vt:lpstr>Wingdings</vt:lpstr>
      <vt:lpstr>Struttura predefinita</vt:lpstr>
      <vt:lpstr>PowerPoint Presentation</vt:lpstr>
      <vt:lpstr>HATUA WebApp</vt:lpstr>
      <vt:lpstr>Outline:</vt:lpstr>
      <vt:lpstr> About the Web Project:</vt:lpstr>
      <vt:lpstr> About the Web Project:</vt:lpstr>
      <vt:lpstr> Steps of creating The Web Application:</vt:lpstr>
      <vt:lpstr> Steps of creating The Web Application:</vt:lpstr>
      <vt:lpstr> Steps of creating The Web Application: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HATUA WebApp</dc:title>
  <dc:creator>Wafi Mahdi Eldoud Mahdi</dc:creator>
  <cp:lastModifiedBy>Wafi Mahdi Eldoud Mahdi</cp:lastModifiedBy>
  <cp:revision>4</cp:revision>
  <dcterms:created xsi:type="dcterms:W3CDTF">2020-06-08T06:52:35Z</dcterms:created>
  <dcterms:modified xsi:type="dcterms:W3CDTF">2020-06-08T07:21:43Z</dcterms:modified>
</cp:coreProperties>
</file>