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5"/>
  </p:notesMasterIdLst>
  <p:sldIdLst>
    <p:sldId id="264" r:id="rId3"/>
    <p:sldId id="256" r:id="rId4"/>
    <p:sldId id="257" r:id="rId5"/>
    <p:sldId id="258" r:id="rId6"/>
    <p:sldId id="259" r:id="rId7"/>
    <p:sldId id="261" r:id="rId8"/>
    <p:sldId id="265" r:id="rId9"/>
    <p:sldId id="266" r:id="rId10"/>
    <p:sldId id="267" r:id="rId11"/>
    <p:sldId id="262" r:id="rId12"/>
    <p:sldId id="260" r:id="rId13"/>
    <p:sldId id="263" r:id="rId14"/>
  </p:sldIdLst>
  <p:sldSz cx="12192000" cy="9236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CD"/>
    <a:srgbClr val="450EF6"/>
    <a:srgbClr val="5C60A8"/>
    <a:srgbClr val="223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23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8CD4E-EAD0-46C2-9C34-23F6F6EB77F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43000"/>
            <a:ext cx="4073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658DF-5572-46AB-9880-410041090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1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47A5BA-4377-4364-BBAC-B753888AEB94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0250" y="798513"/>
            <a:ext cx="5280025" cy="3998912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5061852"/>
            <a:ext cx="4940300" cy="4798181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6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11553"/>
            <a:ext cx="10363200" cy="32155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51078"/>
            <a:ext cx="9144000" cy="222991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89E3-91A6-4D26-BC2A-18C4FFAEBF0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06AA-C171-44CE-AFC3-EE4A0B82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0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89E3-91A6-4D26-BC2A-18C4FFAEBF0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06AA-C171-44CE-AFC3-EE4A0B82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4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91735"/>
            <a:ext cx="2628900" cy="78271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91735"/>
            <a:ext cx="7734300" cy="78271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89E3-91A6-4D26-BC2A-18C4FFAEBF0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06AA-C171-44CE-AFC3-EE4A0B82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1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1"/>
            <a:ext cx="12225867" cy="925745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/>
          </a:p>
        </p:txBody>
      </p:sp>
      <p:pic>
        <p:nvPicPr>
          <p:cNvPr id="3" name="Picture 73" descr="sfondo-ppt4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678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2" descr="powerpoint0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051" y="2678890"/>
            <a:ext cx="2976033" cy="1254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7382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477F0-E8E1-4CFA-8950-F85563C229E3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5" name="TextBox 4"/>
          <p:cNvSpPr txBox="1"/>
          <p:nvPr userDrawn="1"/>
        </p:nvSpPr>
        <p:spPr>
          <a:xfrm>
            <a:off x="239350" y="8858453"/>
            <a:ext cx="62406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867" b="1" dirty="0">
                <a:solidFill>
                  <a:srgbClr val="0033CC"/>
                </a:solidFill>
              </a:rPr>
              <a:t>Advanced Manufacturing </a:t>
            </a:r>
            <a:r>
              <a:rPr lang="it-IT" sz="1867" b="1" dirty="0" err="1">
                <a:solidFill>
                  <a:srgbClr val="0033CC"/>
                </a:solidFill>
              </a:rPr>
              <a:t>Processes</a:t>
            </a:r>
            <a:endParaRPr lang="en-US" sz="1867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265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935034"/>
            <a:ext cx="10363200" cy="1834387"/>
          </a:xfrm>
        </p:spPr>
        <p:txBody>
          <a:bodyPr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914643"/>
            <a:ext cx="10363200" cy="2020391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E9AC0-9F8E-4A66-A641-AD31C03A92E4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5" name="TextBox 4"/>
          <p:cNvSpPr txBox="1"/>
          <p:nvPr userDrawn="1"/>
        </p:nvSpPr>
        <p:spPr>
          <a:xfrm>
            <a:off x="239350" y="8858453"/>
            <a:ext cx="62406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867" dirty="0">
                <a:solidFill>
                  <a:srgbClr val="0033CC"/>
                </a:solidFill>
              </a:rPr>
              <a:t>Tecnologia</a:t>
            </a:r>
            <a:r>
              <a:rPr lang="it-IT" sz="1867" baseline="0" dirty="0">
                <a:solidFill>
                  <a:srgbClr val="0033CC"/>
                </a:solidFill>
              </a:rPr>
              <a:t> Meccanica 2</a:t>
            </a:r>
            <a:endParaRPr lang="en-US" sz="1867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43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8851" y="1436723"/>
            <a:ext cx="5384800" cy="667049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6851" y="1436723"/>
            <a:ext cx="5384800" cy="667049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847AA-558C-4A56-9555-622E2FFB12CF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6" name="TextBox 5"/>
          <p:cNvSpPr txBox="1"/>
          <p:nvPr userDrawn="1"/>
        </p:nvSpPr>
        <p:spPr>
          <a:xfrm>
            <a:off x="239350" y="8858453"/>
            <a:ext cx="62406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867" dirty="0">
                <a:solidFill>
                  <a:srgbClr val="0033CC"/>
                </a:solidFill>
              </a:rPr>
              <a:t>Tecnologia</a:t>
            </a:r>
            <a:r>
              <a:rPr lang="it-IT" sz="1867" baseline="0" dirty="0">
                <a:solidFill>
                  <a:srgbClr val="0033CC"/>
                </a:solidFill>
              </a:rPr>
              <a:t> Meccanica 2</a:t>
            </a:r>
            <a:endParaRPr lang="en-US" sz="1867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238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9871"/>
            <a:ext cx="10972800" cy="15393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67428"/>
            <a:ext cx="5386917" cy="8616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29033"/>
            <a:ext cx="5386917" cy="532143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2067428"/>
            <a:ext cx="5389033" cy="8616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929033"/>
            <a:ext cx="5389033" cy="532143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CA512-D5E5-407D-BDC6-56C88CBEB7E1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8" name="TextBox 7"/>
          <p:cNvSpPr txBox="1"/>
          <p:nvPr userDrawn="1"/>
        </p:nvSpPr>
        <p:spPr>
          <a:xfrm>
            <a:off x="239350" y="8858453"/>
            <a:ext cx="62406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867" dirty="0">
                <a:solidFill>
                  <a:srgbClr val="0033CC"/>
                </a:solidFill>
              </a:rPr>
              <a:t>Tecnologia</a:t>
            </a:r>
            <a:r>
              <a:rPr lang="it-IT" sz="1867" baseline="0" dirty="0">
                <a:solidFill>
                  <a:srgbClr val="0033CC"/>
                </a:solidFill>
              </a:rPr>
              <a:t> Meccanica 2</a:t>
            </a:r>
            <a:endParaRPr lang="en-US" sz="1867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607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6DFF6-6356-4C3A-8430-186353B83FDA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4" name="TextBox 3"/>
          <p:cNvSpPr txBox="1"/>
          <p:nvPr userDrawn="1"/>
        </p:nvSpPr>
        <p:spPr>
          <a:xfrm>
            <a:off x="239350" y="8858453"/>
            <a:ext cx="62406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867" dirty="0">
                <a:solidFill>
                  <a:srgbClr val="0033CC"/>
                </a:solidFill>
              </a:rPr>
              <a:t>Tecnologia</a:t>
            </a:r>
            <a:r>
              <a:rPr lang="it-IT" sz="1867" baseline="0" dirty="0">
                <a:solidFill>
                  <a:srgbClr val="0033CC"/>
                </a:solidFill>
              </a:rPr>
              <a:t> Meccanica 2</a:t>
            </a:r>
            <a:endParaRPr lang="en-US" sz="1867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59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13E52-4066-4998-AC07-B655C44D8480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3" name="TextBox 2"/>
          <p:cNvSpPr txBox="1"/>
          <p:nvPr userDrawn="1"/>
        </p:nvSpPr>
        <p:spPr>
          <a:xfrm>
            <a:off x="239350" y="8858453"/>
            <a:ext cx="62406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867" dirty="0">
                <a:solidFill>
                  <a:srgbClr val="0033CC"/>
                </a:solidFill>
              </a:rPr>
              <a:t>Tecnologia</a:t>
            </a:r>
            <a:r>
              <a:rPr lang="it-IT" sz="1867" baseline="0" dirty="0">
                <a:solidFill>
                  <a:srgbClr val="0033CC"/>
                </a:solidFill>
              </a:rPr>
              <a:t> Meccanica 2</a:t>
            </a:r>
            <a:endParaRPr lang="en-US" sz="1867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736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67732"/>
            <a:ext cx="4011084" cy="1565002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367733"/>
            <a:ext cx="6815667" cy="788273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932735"/>
            <a:ext cx="4011084" cy="63177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1952C-E8FB-4E2B-891E-599B49AB82C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6" name="TextBox 5"/>
          <p:cNvSpPr txBox="1"/>
          <p:nvPr userDrawn="1"/>
        </p:nvSpPr>
        <p:spPr>
          <a:xfrm>
            <a:off x="239350" y="8858453"/>
            <a:ext cx="62406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867" dirty="0">
                <a:solidFill>
                  <a:srgbClr val="0033CC"/>
                </a:solidFill>
              </a:rPr>
              <a:t>Tecnologia</a:t>
            </a:r>
            <a:r>
              <a:rPr lang="it-IT" sz="1867" baseline="0" dirty="0">
                <a:solidFill>
                  <a:srgbClr val="0033CC"/>
                </a:solidFill>
              </a:rPr>
              <a:t> Meccanica 2</a:t>
            </a:r>
            <a:endParaRPr lang="en-US" sz="1867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95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89E3-91A6-4D26-BC2A-18C4FFAEBF0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06AA-C171-44CE-AFC3-EE4A0B82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5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6465252"/>
            <a:ext cx="7315200" cy="76326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25260"/>
            <a:ext cx="7315200" cy="5541645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7228512"/>
            <a:ext cx="7315200" cy="1083955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00FB5-895B-40BC-82F8-67734CE1CB2F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6" name="TextBox 5"/>
          <p:cNvSpPr txBox="1"/>
          <p:nvPr userDrawn="1"/>
        </p:nvSpPr>
        <p:spPr>
          <a:xfrm>
            <a:off x="239350" y="8858453"/>
            <a:ext cx="62406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867" dirty="0">
                <a:solidFill>
                  <a:srgbClr val="0033CC"/>
                </a:solidFill>
              </a:rPr>
              <a:t>Tecnologia</a:t>
            </a:r>
            <a:r>
              <a:rPr lang="it-IT" sz="1867" baseline="0" dirty="0">
                <a:solidFill>
                  <a:srgbClr val="0033CC"/>
                </a:solidFill>
              </a:rPr>
              <a:t> Meccanica 2</a:t>
            </a:r>
            <a:endParaRPr lang="en-US" sz="1867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9874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AE127-BAE6-4694-BDDE-7B13443192D3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5" name="TextBox 4"/>
          <p:cNvSpPr txBox="1"/>
          <p:nvPr userDrawn="1"/>
        </p:nvSpPr>
        <p:spPr>
          <a:xfrm>
            <a:off x="239350" y="8858453"/>
            <a:ext cx="62406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867" dirty="0">
                <a:solidFill>
                  <a:srgbClr val="0033CC"/>
                </a:solidFill>
              </a:rPr>
              <a:t>Tecnologia</a:t>
            </a:r>
            <a:r>
              <a:rPr lang="it-IT" sz="1867" baseline="0" dirty="0">
                <a:solidFill>
                  <a:srgbClr val="0033CC"/>
                </a:solidFill>
              </a:rPr>
              <a:t> Meccanica 2</a:t>
            </a:r>
            <a:endParaRPr lang="en-US" sz="1867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725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8451" y="47036"/>
            <a:ext cx="2743200" cy="80601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8851" y="47036"/>
            <a:ext cx="8026400" cy="80601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C2D80-9923-4D43-98DF-745933272F7E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5" name="TextBox 4"/>
          <p:cNvSpPr txBox="1"/>
          <p:nvPr userDrawn="1"/>
        </p:nvSpPr>
        <p:spPr>
          <a:xfrm>
            <a:off x="239350" y="8858453"/>
            <a:ext cx="62406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867" dirty="0">
                <a:solidFill>
                  <a:srgbClr val="0033CC"/>
                </a:solidFill>
              </a:rPr>
              <a:t>Tecnologia</a:t>
            </a:r>
            <a:r>
              <a:rPr lang="it-IT" sz="1867" baseline="0" dirty="0">
                <a:solidFill>
                  <a:srgbClr val="0033CC"/>
                </a:solidFill>
              </a:rPr>
              <a:t> Meccanica 2</a:t>
            </a:r>
            <a:endParaRPr lang="en-US" sz="1867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74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302607"/>
            <a:ext cx="10515600" cy="384195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80904"/>
            <a:ext cx="10515600" cy="20203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89E3-91A6-4D26-BC2A-18C4FFAEBF0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06AA-C171-44CE-AFC3-EE4A0B82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58677"/>
            <a:ext cx="5181600" cy="5860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58677"/>
            <a:ext cx="5181600" cy="5860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89E3-91A6-4D26-BC2A-18C4FFAEBF0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06AA-C171-44CE-AFC3-EE4A0B82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9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91738"/>
            <a:ext cx="10515600" cy="17852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64122"/>
            <a:ext cx="5157787" cy="11096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73733"/>
            <a:ext cx="5157787" cy="49622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64122"/>
            <a:ext cx="5183188" cy="11096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73733"/>
            <a:ext cx="5183188" cy="49622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89E3-91A6-4D26-BC2A-18C4FFAEBF0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06AA-C171-44CE-AFC3-EE4A0B82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4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89E3-91A6-4D26-BC2A-18C4FFAEBF0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06AA-C171-44CE-AFC3-EE4A0B82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89E3-91A6-4D26-BC2A-18C4FFAEBF0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06AA-C171-44CE-AFC3-EE4A0B82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1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15738"/>
            <a:ext cx="3932237" cy="215508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29826"/>
            <a:ext cx="6172200" cy="65636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70823"/>
            <a:ext cx="3932237" cy="513329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89E3-91A6-4D26-BC2A-18C4FFAEBF0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06AA-C171-44CE-AFC3-EE4A0B82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3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15738"/>
            <a:ext cx="3932237" cy="215508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29826"/>
            <a:ext cx="6172200" cy="65636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70823"/>
            <a:ext cx="3932237" cy="513329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89E3-91A6-4D26-BC2A-18C4FFAEBF0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06AA-C171-44CE-AFC3-EE4A0B82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2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1738"/>
            <a:ext cx="10515600" cy="1785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58677"/>
            <a:ext cx="10515600" cy="5860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560475"/>
            <a:ext cx="2743200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589E3-91A6-4D26-BC2A-18C4FFAEBF0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560475"/>
            <a:ext cx="4114800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560475"/>
            <a:ext cx="2743200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06AA-C171-44CE-AFC3-EE4A0B82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0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0" descr="down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8857654"/>
            <a:ext cx="12192000" cy="37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79" descr="u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2192000" cy="115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958851" y="47035"/>
            <a:ext cx="7924800" cy="112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Ellissometria</a:t>
            </a:r>
          </a:p>
        </p:txBody>
      </p:sp>
      <p:sp>
        <p:nvSpPr>
          <p:cNvPr id="4101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8851" y="1436723"/>
            <a:ext cx="10972800" cy="667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074526" y="8906827"/>
            <a:ext cx="1425575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2133" b="1">
                <a:solidFill>
                  <a:srgbClr val="FF9900"/>
                </a:solidFill>
              </a:defRPr>
            </a:lvl1pPr>
          </a:lstStyle>
          <a:p>
            <a:pPr>
              <a:defRPr/>
            </a:pPr>
            <a:fld id="{812F206F-86CB-4A48-BA0B-D2C5E661E266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pic>
        <p:nvPicPr>
          <p:cNvPr id="4103" name="Picture 82" descr="powerpoint04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583334" y="218074"/>
            <a:ext cx="1464733" cy="61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217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33" b="1">
          <a:solidFill>
            <a:srgbClr val="003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33" b="1">
          <a:solidFill>
            <a:srgbClr val="003F6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33" b="1">
          <a:solidFill>
            <a:srgbClr val="003F6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33" b="1">
          <a:solidFill>
            <a:srgbClr val="003F6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33" b="1">
          <a:solidFill>
            <a:srgbClr val="003F6E"/>
          </a:solidFill>
          <a:latin typeface="Arial" charset="0"/>
        </a:defRPr>
      </a:lvl5pPr>
      <a:lvl6pPr marL="609585" algn="l" rtl="0" eaLnBrk="0" fontAlgn="base" hangingPunct="0">
        <a:spcBef>
          <a:spcPct val="0"/>
        </a:spcBef>
        <a:spcAft>
          <a:spcPct val="0"/>
        </a:spcAft>
        <a:defRPr sz="2933" b="1">
          <a:solidFill>
            <a:srgbClr val="003F6E"/>
          </a:solidFill>
          <a:latin typeface="Arial" charset="0"/>
        </a:defRPr>
      </a:lvl6pPr>
      <a:lvl7pPr marL="1219170" algn="l" rtl="0" eaLnBrk="0" fontAlgn="base" hangingPunct="0">
        <a:spcBef>
          <a:spcPct val="0"/>
        </a:spcBef>
        <a:spcAft>
          <a:spcPct val="0"/>
        </a:spcAft>
        <a:defRPr sz="2933" b="1">
          <a:solidFill>
            <a:srgbClr val="003F6E"/>
          </a:solidFill>
          <a:latin typeface="Arial" charset="0"/>
        </a:defRPr>
      </a:lvl7pPr>
      <a:lvl8pPr marL="1828754" algn="l" rtl="0" eaLnBrk="0" fontAlgn="base" hangingPunct="0">
        <a:spcBef>
          <a:spcPct val="0"/>
        </a:spcBef>
        <a:spcAft>
          <a:spcPct val="0"/>
        </a:spcAft>
        <a:defRPr sz="2933" b="1">
          <a:solidFill>
            <a:srgbClr val="003F6E"/>
          </a:solidFill>
          <a:latin typeface="Arial" charset="0"/>
        </a:defRPr>
      </a:lvl8pPr>
      <a:lvl9pPr marL="2438339" algn="l" rtl="0" eaLnBrk="0" fontAlgn="base" hangingPunct="0">
        <a:spcBef>
          <a:spcPct val="0"/>
        </a:spcBef>
        <a:spcAft>
          <a:spcPct val="0"/>
        </a:spcAft>
        <a:defRPr sz="2933" b="1">
          <a:solidFill>
            <a:srgbClr val="003F6E"/>
          </a:solidFill>
          <a:latin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defRPr sz="2667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itchFamily="2" charset="2"/>
        <a:buChar char="§"/>
        <a:defRPr sz="2667">
          <a:solidFill>
            <a:schemeClr val="tx1"/>
          </a:solidFill>
          <a:latin typeface="+mn-lt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>
          <a:solidFill>
            <a:schemeClr val="tx1"/>
          </a:solidFill>
          <a:latin typeface="+mn-lt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>
          <a:solidFill>
            <a:schemeClr val="tx1"/>
          </a:solidFill>
          <a:latin typeface="+mn-lt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5pPr>
      <a:lvl6pPr marL="3352716" indent="-304792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3962301" indent="-304792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4571886" indent="-304792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5181470" indent="-304792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ive.epicollect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5"/>
          <p:cNvSpPr txBox="1">
            <a:spLocks noChangeArrowheads="1"/>
          </p:cNvSpPr>
          <p:nvPr/>
        </p:nvSpPr>
        <p:spPr bwMode="auto">
          <a:xfrm>
            <a:off x="1943100" y="6142038"/>
            <a:ext cx="8331200" cy="28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867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2159563" y="6109328"/>
            <a:ext cx="9025467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121917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00"/>
                </a:solidFill>
                <a:latin typeface="Arial" charset="0"/>
              </a:rPr>
              <a:t>Software Engineering for Geoinformatics</a:t>
            </a:r>
          </a:p>
          <a:p>
            <a:pPr algn="ctr" defTabSz="121917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00"/>
                </a:solidFill>
                <a:latin typeface="Arial" charset="0"/>
              </a:rPr>
              <a:t>June 2020</a:t>
            </a:r>
            <a:endParaRPr lang="it-IT" sz="3200" b="1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D558-A9CF-452A-974E-1E4C1B51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785214"/>
          </a:xfrm>
        </p:spPr>
        <p:txBody>
          <a:bodyPr/>
          <a:lstStyle/>
          <a:p>
            <a:br>
              <a:rPr lang="en-US" sz="3600" b="1" dirty="0">
                <a:solidFill>
                  <a:prstClr val="black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Steps of creating The Web Application: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78462-03E6-48AF-A4E7-12A3CD641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4000" dirty="0">
              <a:solidFill>
                <a:srgbClr val="3636CD"/>
              </a:solidFill>
            </a:endParaRPr>
          </a:p>
          <a:p>
            <a:pPr algn="ctr"/>
            <a:endParaRPr lang="en-US" sz="4000" dirty="0">
              <a:solidFill>
                <a:srgbClr val="3636CD"/>
              </a:solidFill>
            </a:endParaRPr>
          </a:p>
          <a:p>
            <a:pPr algn="ctr"/>
            <a:endParaRPr lang="en-US" sz="4000" dirty="0">
              <a:solidFill>
                <a:srgbClr val="3636CD"/>
              </a:solidFill>
            </a:endParaRPr>
          </a:p>
          <a:p>
            <a:pPr algn="ctr"/>
            <a:r>
              <a:rPr lang="en-US" sz="4000" b="1" dirty="0">
                <a:solidFill>
                  <a:srgbClr val="3636CD"/>
                </a:solidFill>
              </a:rPr>
              <a:t>Code Implementation.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2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1443-C17E-4DE9-99D6-0E9060D6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785214"/>
          </a:xfrm>
        </p:spPr>
        <p:txBody>
          <a:bodyPr/>
          <a:lstStyle/>
          <a:p>
            <a:br>
              <a:rPr lang="en-US" sz="3600" b="1" dirty="0">
                <a:solidFill>
                  <a:prstClr val="black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Steps of creating The Web Application: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72A11-67CC-4245-AF90-872E08AF0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3636CD"/>
                </a:solidFill>
              </a:rPr>
              <a:t>Test Results’ Report:</a:t>
            </a:r>
          </a:p>
          <a:p>
            <a:pPr lvl="1"/>
            <a:r>
              <a:rPr lang="en-US" dirty="0">
                <a:solidFill>
                  <a:srgbClr val="3636CD"/>
                </a:solidFill>
              </a:rPr>
              <a:t>Scope</a:t>
            </a:r>
          </a:p>
          <a:p>
            <a:pPr lvl="1"/>
            <a:r>
              <a:rPr lang="en-US" dirty="0">
                <a:solidFill>
                  <a:srgbClr val="3636CD"/>
                </a:solidFill>
              </a:rPr>
              <a:t>Metrics</a:t>
            </a:r>
          </a:p>
          <a:p>
            <a:pPr lvl="1"/>
            <a:r>
              <a:rPr lang="en-US" dirty="0">
                <a:solidFill>
                  <a:srgbClr val="3636CD"/>
                </a:solidFill>
              </a:rPr>
              <a:t>Tested Functions</a:t>
            </a:r>
          </a:p>
          <a:p>
            <a:pPr lvl="1"/>
            <a:r>
              <a:rPr lang="en-US" dirty="0">
                <a:solidFill>
                  <a:srgbClr val="3636CD"/>
                </a:solidFill>
              </a:rPr>
              <a:t>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3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DC90-63BB-4194-8F97-CB2C3A7495D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687512"/>
            <a:ext cx="10515600" cy="58610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6000" i="1" dirty="0">
                <a:solidFill>
                  <a:srgbClr val="3636CD"/>
                </a:solidFill>
              </a:rPr>
              <a:t>End Of Presentation.</a:t>
            </a:r>
          </a:p>
          <a:p>
            <a:pPr algn="ctr"/>
            <a:endParaRPr lang="en-US" sz="6000" dirty="0">
              <a:solidFill>
                <a:srgbClr val="3636CD"/>
              </a:solidFill>
            </a:endParaRPr>
          </a:p>
          <a:p>
            <a:pPr marL="0" indent="0" algn="ctr">
              <a:buNone/>
            </a:pPr>
            <a:r>
              <a:rPr lang="en-US" sz="6000" i="1" dirty="0" err="1">
                <a:solidFill>
                  <a:srgbClr val="3636CD"/>
                </a:solidFill>
              </a:rPr>
              <a:t>Grazie</a:t>
            </a:r>
            <a:r>
              <a:rPr lang="en-US" sz="6000" i="1" dirty="0">
                <a:solidFill>
                  <a:srgbClr val="3636CD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4379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l="14000" t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924E-F844-4AF2-9ED3-631C753A3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057" y="391885"/>
            <a:ext cx="10363200" cy="321552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3636CD"/>
                </a:solidFill>
              </a:rPr>
              <a:t>HATUA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BBF9B-46FB-47B2-81A0-4FFDF7C90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5128532"/>
            <a:ext cx="9144000" cy="4107543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3636CD"/>
                </a:solidFill>
              </a:rPr>
              <a:t>Group (5):</a:t>
            </a:r>
          </a:p>
          <a:p>
            <a:pPr marL="952485" lvl="1" indent="-342900" algn="l">
              <a:buFont typeface="Arial" panose="020B0604020202020204" pitchFamily="34" charset="0"/>
              <a:buChar char="•"/>
            </a:pPr>
            <a:r>
              <a:rPr lang="en-US" sz="2267" dirty="0" err="1">
                <a:solidFill>
                  <a:srgbClr val="3636CD"/>
                </a:solidFill>
              </a:rPr>
              <a:t>Abubakr</a:t>
            </a:r>
            <a:r>
              <a:rPr lang="en-US" sz="2267" dirty="0">
                <a:solidFill>
                  <a:srgbClr val="3636CD"/>
                </a:solidFill>
              </a:rPr>
              <a:t> </a:t>
            </a:r>
            <a:r>
              <a:rPr lang="en-US" sz="2267" dirty="0" err="1">
                <a:solidFill>
                  <a:srgbClr val="3636CD"/>
                </a:solidFill>
              </a:rPr>
              <a:t>Albasheir</a:t>
            </a:r>
            <a:endParaRPr lang="en-US" sz="2267" dirty="0">
              <a:solidFill>
                <a:srgbClr val="3636CD"/>
              </a:solidFill>
            </a:endParaRPr>
          </a:p>
          <a:p>
            <a:pPr marL="952485" lvl="1" indent="-342900" algn="l">
              <a:buFont typeface="Arial" panose="020B0604020202020204" pitchFamily="34" charset="0"/>
              <a:buChar char="•"/>
            </a:pPr>
            <a:r>
              <a:rPr lang="en-US" sz="2267" dirty="0">
                <a:solidFill>
                  <a:srgbClr val="3636CD"/>
                </a:solidFill>
              </a:rPr>
              <a:t>Faris </a:t>
            </a:r>
            <a:r>
              <a:rPr lang="en-US" sz="2267" dirty="0" err="1">
                <a:solidFill>
                  <a:srgbClr val="3636CD"/>
                </a:solidFill>
              </a:rPr>
              <a:t>Elsmani</a:t>
            </a:r>
            <a:endParaRPr lang="en-US" sz="2267" dirty="0">
              <a:solidFill>
                <a:srgbClr val="3636CD"/>
              </a:solidFill>
            </a:endParaRPr>
          </a:p>
          <a:p>
            <a:pPr marL="952485" lvl="1" indent="-342900" algn="l">
              <a:buFont typeface="Arial" panose="020B0604020202020204" pitchFamily="34" charset="0"/>
              <a:buChar char="•"/>
            </a:pPr>
            <a:r>
              <a:rPr lang="en-US" sz="2267" dirty="0" err="1">
                <a:solidFill>
                  <a:srgbClr val="3636CD"/>
                </a:solidFill>
              </a:rPr>
              <a:t>MohammedELMustafe</a:t>
            </a:r>
            <a:r>
              <a:rPr lang="en-US" sz="2267" dirty="0">
                <a:solidFill>
                  <a:srgbClr val="3636CD"/>
                </a:solidFill>
              </a:rPr>
              <a:t> Eid</a:t>
            </a:r>
          </a:p>
          <a:p>
            <a:pPr marL="952485" lvl="1" indent="-342900" algn="l">
              <a:buFont typeface="Arial" panose="020B0604020202020204" pitchFamily="34" charset="0"/>
              <a:buChar char="•"/>
            </a:pPr>
            <a:r>
              <a:rPr lang="en-US" sz="2267" dirty="0">
                <a:solidFill>
                  <a:srgbClr val="3636CD"/>
                </a:solidFill>
              </a:rPr>
              <a:t>Wafi Mahdi</a:t>
            </a:r>
          </a:p>
          <a:p>
            <a:pPr marL="952485" lvl="1" indent="-342900" algn="l">
              <a:buFont typeface="Arial" panose="020B0604020202020204" pitchFamily="34" charset="0"/>
              <a:buChar char="•"/>
            </a:pPr>
            <a:endParaRPr lang="en-US" sz="2267" dirty="0">
              <a:solidFill>
                <a:srgbClr val="3636CD"/>
              </a:solidFill>
            </a:endParaRPr>
          </a:p>
          <a:p>
            <a:pPr algn="l"/>
            <a:r>
              <a:rPr lang="en-US" sz="2800" dirty="0" err="1">
                <a:solidFill>
                  <a:srgbClr val="3636CD"/>
                </a:solidFill>
              </a:rPr>
              <a:t>Politecnico</a:t>
            </a:r>
            <a:r>
              <a:rPr lang="en-US" sz="2800" dirty="0">
                <a:solidFill>
                  <a:srgbClr val="3636CD"/>
                </a:solidFill>
              </a:rPr>
              <a:t> di Milano</a:t>
            </a:r>
          </a:p>
          <a:p>
            <a:pPr algn="l"/>
            <a:r>
              <a:rPr lang="en-US" sz="2800" dirty="0">
                <a:solidFill>
                  <a:srgbClr val="3636CD"/>
                </a:solidFill>
              </a:rPr>
              <a:t>June 2020</a:t>
            </a:r>
          </a:p>
        </p:txBody>
      </p:sp>
    </p:spTree>
    <p:extLst>
      <p:ext uri="{BB962C8B-B14F-4D97-AF65-F5344CB8AC3E}">
        <p14:creationId xmlns:p14="http://schemas.microsoft.com/office/powerpoint/2010/main" val="249799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3761-B837-4F99-B7AA-682999E5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6"/>
            <a:ext cx="10515600" cy="1785214"/>
          </a:xfrm>
        </p:spPr>
        <p:txBody>
          <a:bodyPr>
            <a:normAutofit/>
          </a:bodyPr>
          <a:lstStyle/>
          <a:p>
            <a:br>
              <a:rPr lang="en-US" sz="3600" b="1" dirty="0"/>
            </a:br>
            <a:r>
              <a:rPr lang="en-US" sz="3600" b="1" dirty="0">
                <a:solidFill>
                  <a:srgbClr val="7030A0"/>
                </a:solidFill>
              </a:rPr>
              <a:t>About the Web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8135-37E4-424B-8885-872B5D862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rgbClr val="3636CD"/>
                </a:solidFill>
              </a:rPr>
              <a:t>HATUA is an initiative which seeks to address the global antibacterial resistance (ABR) crisis through local action.</a:t>
            </a:r>
          </a:p>
          <a:p>
            <a:pPr lvl="1"/>
            <a:endParaRPr lang="en-US" dirty="0">
              <a:solidFill>
                <a:srgbClr val="3636CD"/>
              </a:solidFill>
            </a:endParaRPr>
          </a:p>
          <a:p>
            <a:pPr lvl="1"/>
            <a:endParaRPr lang="en-US" dirty="0">
              <a:solidFill>
                <a:srgbClr val="3636CD"/>
              </a:solidFill>
            </a:endParaRPr>
          </a:p>
          <a:p>
            <a:pPr lvl="1"/>
            <a:r>
              <a:rPr lang="en-US" dirty="0">
                <a:solidFill>
                  <a:srgbClr val="3636CD"/>
                </a:solidFill>
              </a:rPr>
              <a:t>It Spans several countries.</a:t>
            </a:r>
          </a:p>
          <a:p>
            <a:pPr lvl="1"/>
            <a:r>
              <a:rPr lang="en-US" dirty="0">
                <a:solidFill>
                  <a:srgbClr val="3636CD"/>
                </a:solidFill>
              </a:rPr>
              <a:t>It is mostly concerned about:</a:t>
            </a:r>
          </a:p>
          <a:p>
            <a:pPr marL="1219170" lvl="2" indent="0">
              <a:buNone/>
            </a:pPr>
            <a:r>
              <a:rPr lang="en-US" dirty="0">
                <a:solidFill>
                  <a:srgbClr val="3636CD"/>
                </a:solidFill>
              </a:rPr>
              <a:t>●      the pathogen.</a:t>
            </a:r>
          </a:p>
          <a:p>
            <a:pPr marL="1219170" lvl="2" indent="0">
              <a:buNone/>
            </a:pPr>
            <a:r>
              <a:rPr lang="en-US" dirty="0">
                <a:solidFill>
                  <a:srgbClr val="3636CD"/>
                </a:solidFill>
              </a:rPr>
              <a:t>●      the patient.</a:t>
            </a:r>
          </a:p>
          <a:p>
            <a:pPr marL="1219170" lvl="2" indent="0">
              <a:buNone/>
            </a:pPr>
            <a:r>
              <a:rPr lang="en-US" dirty="0">
                <a:solidFill>
                  <a:srgbClr val="3636CD"/>
                </a:solidFill>
              </a:rPr>
              <a:t>●      the community with the disease.</a:t>
            </a:r>
          </a:p>
          <a:p>
            <a:pPr marL="1219170" lvl="2" indent="0">
              <a:buNone/>
            </a:pPr>
            <a:r>
              <a:rPr lang="en-US" dirty="0">
                <a:solidFill>
                  <a:srgbClr val="3636CD"/>
                </a:solidFill>
              </a:rPr>
              <a:t>●      The therapy landscape.</a:t>
            </a:r>
          </a:p>
          <a:p>
            <a:pPr marL="609585" lvl="1" indent="0">
              <a:buNone/>
            </a:pPr>
            <a:endParaRPr lang="en-US" dirty="0">
              <a:solidFill>
                <a:srgbClr val="3636CD"/>
              </a:solidFill>
            </a:endParaRPr>
          </a:p>
          <a:p>
            <a:pPr marL="609585" lvl="1" indent="0">
              <a:buNone/>
            </a:pPr>
            <a:endParaRPr lang="en-US" dirty="0">
              <a:solidFill>
                <a:srgbClr val="3636CD"/>
              </a:solidFill>
            </a:endParaRPr>
          </a:p>
          <a:p>
            <a:pPr marL="609585" lvl="1" indent="0">
              <a:buNone/>
            </a:pPr>
            <a:endParaRPr lang="en-US" dirty="0">
              <a:solidFill>
                <a:srgbClr val="3636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65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2C36-56BF-498D-B22F-A19F6B01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6"/>
            <a:ext cx="10515600" cy="1785214"/>
          </a:xfrm>
        </p:spPr>
        <p:txBody>
          <a:bodyPr/>
          <a:lstStyle/>
          <a:p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About the Web Application: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059BB-E651-4D9E-B7CB-8EB71DCD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3636CD"/>
                </a:solidFill>
              </a:rPr>
              <a:t>The Web application was created to allow users to visualize data from the HATUA field data.</a:t>
            </a:r>
          </a:p>
          <a:p>
            <a:endParaRPr lang="en-US" sz="3200" dirty="0">
              <a:solidFill>
                <a:srgbClr val="3636CD"/>
              </a:solidFill>
            </a:endParaRPr>
          </a:p>
          <a:p>
            <a:r>
              <a:rPr lang="en-US" sz="3200" dirty="0">
                <a:solidFill>
                  <a:srgbClr val="3636CD"/>
                </a:solidFill>
              </a:rPr>
              <a:t>The field data was extracted from </a:t>
            </a:r>
            <a:r>
              <a:rPr lang="en-US" sz="3200" dirty="0">
                <a:hlinkClick r:id="rId2"/>
              </a:rPr>
              <a:t>https://five.epicollect.net/</a:t>
            </a:r>
            <a:r>
              <a:rPr lang="en-US" sz="3200" dirty="0">
                <a:solidFill>
                  <a:srgbClr val="3636CD"/>
                </a:solidFill>
              </a:rPr>
              <a:t> which is an opensource data hub.</a:t>
            </a:r>
          </a:p>
          <a:p>
            <a:endParaRPr lang="en-US" sz="3200" dirty="0">
              <a:solidFill>
                <a:srgbClr val="3636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89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5514-D323-4702-9486-62A4F4A0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785214"/>
          </a:xfrm>
        </p:spPr>
        <p:txBody>
          <a:bodyPr/>
          <a:lstStyle/>
          <a:p>
            <a:br>
              <a:rPr lang="en-US" sz="3600" b="1" dirty="0">
                <a:solidFill>
                  <a:prstClr val="black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Steps of creating The Web Application: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A7AEF-EA71-4508-BAA2-16A0E8855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3636CD"/>
                </a:solidFill>
              </a:rPr>
              <a:t>Requirements Analysis and Specifications Document.</a:t>
            </a:r>
          </a:p>
          <a:p>
            <a:pPr lvl="1"/>
            <a:r>
              <a:rPr lang="en-US" sz="2667" dirty="0">
                <a:solidFill>
                  <a:srgbClr val="3636CD"/>
                </a:solidFill>
              </a:rPr>
              <a:t>Goals</a:t>
            </a:r>
          </a:p>
          <a:p>
            <a:pPr lvl="1"/>
            <a:r>
              <a:rPr lang="en-US" sz="2667" dirty="0">
                <a:solidFill>
                  <a:srgbClr val="3636CD"/>
                </a:solidFill>
              </a:rPr>
              <a:t>Domain Analysis</a:t>
            </a:r>
          </a:p>
          <a:p>
            <a:pPr lvl="1"/>
            <a:r>
              <a:rPr lang="en-US" sz="2667" dirty="0">
                <a:solidFill>
                  <a:srgbClr val="3636CD"/>
                </a:solidFill>
              </a:rPr>
              <a:t>Relevant Phenomena</a:t>
            </a:r>
          </a:p>
          <a:p>
            <a:pPr lvl="1"/>
            <a:r>
              <a:rPr lang="en-US" sz="2667" dirty="0">
                <a:solidFill>
                  <a:srgbClr val="3636CD"/>
                </a:solidFill>
              </a:rPr>
              <a:t>Use Cases</a:t>
            </a:r>
          </a:p>
          <a:p>
            <a:pPr lvl="1"/>
            <a:r>
              <a:rPr lang="en-US" sz="2667" dirty="0">
                <a:solidFill>
                  <a:srgbClr val="3636CD"/>
                </a:solidFill>
              </a:rPr>
              <a:t>Requirements</a:t>
            </a:r>
          </a:p>
          <a:p>
            <a:pPr lvl="1"/>
            <a:endParaRPr lang="en-US" sz="2667" dirty="0">
              <a:solidFill>
                <a:srgbClr val="3636CD"/>
              </a:solidFill>
            </a:endParaRPr>
          </a:p>
          <a:p>
            <a:pPr lvl="1"/>
            <a:endParaRPr lang="en-US" sz="2667" dirty="0">
              <a:solidFill>
                <a:srgbClr val="3636CD"/>
              </a:solidFill>
            </a:endParaRPr>
          </a:p>
          <a:p>
            <a:endParaRPr lang="en-US" sz="3200" dirty="0">
              <a:solidFill>
                <a:srgbClr val="3636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87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69C0-9D72-4721-930C-43DDCAF9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785214"/>
          </a:xfrm>
        </p:spPr>
        <p:txBody>
          <a:bodyPr/>
          <a:lstStyle/>
          <a:p>
            <a:br>
              <a:rPr lang="en-US" sz="3600" b="1" dirty="0">
                <a:solidFill>
                  <a:prstClr val="black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Steps of creating The Web Application: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C390B-995D-4E9D-AEF5-29BCBE495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636CD"/>
                </a:solidFill>
              </a:rPr>
              <a:t>Design Document:</a:t>
            </a:r>
          </a:p>
          <a:p>
            <a:pPr lvl="1"/>
            <a:r>
              <a:rPr lang="en-US" sz="2667" dirty="0">
                <a:solidFill>
                  <a:srgbClr val="3636CD"/>
                </a:solidFill>
              </a:rPr>
              <a:t>Modules</a:t>
            </a:r>
          </a:p>
          <a:p>
            <a:pPr lvl="1"/>
            <a:r>
              <a:rPr lang="en-US" sz="2667" dirty="0">
                <a:solidFill>
                  <a:srgbClr val="3636CD"/>
                </a:solidFill>
              </a:rPr>
              <a:t>HTML Templates</a:t>
            </a:r>
          </a:p>
          <a:p>
            <a:pPr lvl="1"/>
            <a:r>
              <a:rPr lang="en-US" sz="2667" dirty="0">
                <a:solidFill>
                  <a:srgbClr val="3636CD"/>
                </a:solidFill>
              </a:rPr>
              <a:t>Application Functions</a:t>
            </a:r>
          </a:p>
          <a:p>
            <a:pPr lvl="1"/>
            <a:r>
              <a:rPr lang="en-US" sz="2667" dirty="0">
                <a:solidFill>
                  <a:srgbClr val="3636CD"/>
                </a:solidFill>
              </a:rPr>
              <a:t>Database</a:t>
            </a:r>
          </a:p>
          <a:p>
            <a:pPr lvl="1"/>
            <a:r>
              <a:rPr lang="en-US" sz="2667" dirty="0">
                <a:solidFill>
                  <a:srgbClr val="3636CD"/>
                </a:solidFill>
              </a:rPr>
              <a:t>Test Plan</a:t>
            </a:r>
          </a:p>
          <a:p>
            <a:pPr lvl="1"/>
            <a:r>
              <a:rPr lang="en-US" sz="2667" dirty="0">
                <a:solidFill>
                  <a:srgbClr val="3636CD"/>
                </a:solidFill>
              </a:rPr>
              <a:t>Software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0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D3F2-810A-48CE-BFA3-EAD52350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538"/>
            <a:ext cx="10515600" cy="178521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The Home Page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68194F-1C6F-4D8B-9957-6EB587731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10" y="2624661"/>
            <a:ext cx="9301379" cy="5002076"/>
          </a:xfrm>
        </p:spPr>
      </p:pic>
    </p:spTree>
    <p:extLst>
      <p:ext uri="{BB962C8B-B14F-4D97-AF65-F5344CB8AC3E}">
        <p14:creationId xmlns:p14="http://schemas.microsoft.com/office/powerpoint/2010/main" val="315124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1335-1CF8-458D-8993-DAED6D7D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1775"/>
            <a:ext cx="10515600" cy="178521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The Registration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9790A0-F693-48DE-BD5D-C9A8144E5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786" y="2640990"/>
            <a:ext cx="8214427" cy="4412953"/>
          </a:xfrm>
        </p:spPr>
      </p:pic>
    </p:spTree>
    <p:extLst>
      <p:ext uri="{BB962C8B-B14F-4D97-AF65-F5344CB8AC3E}">
        <p14:creationId xmlns:p14="http://schemas.microsoft.com/office/powerpoint/2010/main" val="393239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2FF7-5342-4CF7-BEF5-C584D4480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024"/>
            <a:ext cx="10515600" cy="178521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The 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885C65-DD9C-4E39-B55B-014EC272E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11" y="2517621"/>
            <a:ext cx="9573578" cy="4928208"/>
          </a:xfrm>
        </p:spPr>
      </p:pic>
    </p:spTree>
    <p:extLst>
      <p:ext uri="{BB962C8B-B14F-4D97-AF65-F5344CB8AC3E}">
        <p14:creationId xmlns:p14="http://schemas.microsoft.com/office/powerpoint/2010/main" val="378462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215</Words>
  <Application>Microsoft Office PowerPoint</Application>
  <PresentationFormat>Custom</PresentationFormat>
  <Paragraphs>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Minion Web</vt:lpstr>
      <vt:lpstr>Times</vt:lpstr>
      <vt:lpstr>Wingdings</vt:lpstr>
      <vt:lpstr>Office Theme</vt:lpstr>
      <vt:lpstr>Struttura predefinita</vt:lpstr>
      <vt:lpstr>PowerPoint Presentation</vt:lpstr>
      <vt:lpstr>HATUA Web Application</vt:lpstr>
      <vt:lpstr> About the Web Project:</vt:lpstr>
      <vt:lpstr> About the Web Application:</vt:lpstr>
      <vt:lpstr> Steps of creating The Web Application:</vt:lpstr>
      <vt:lpstr> Steps of creating The Web Application:</vt:lpstr>
      <vt:lpstr>The Home Page</vt:lpstr>
      <vt:lpstr>The Registration Page</vt:lpstr>
      <vt:lpstr>The Login Page</vt:lpstr>
      <vt:lpstr> Steps of creating The Web Application:</vt:lpstr>
      <vt:lpstr> Steps of creating The Web Application: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5 Web Application</dc:title>
  <dc:creator>Wafi Mahdi Eldoud Mahdi</dc:creator>
  <cp:lastModifiedBy>Wafi Mahdi Eldoud Mahdi</cp:lastModifiedBy>
  <cp:revision>27</cp:revision>
  <dcterms:created xsi:type="dcterms:W3CDTF">2020-06-06T15:31:39Z</dcterms:created>
  <dcterms:modified xsi:type="dcterms:W3CDTF">2020-06-07T20:56:13Z</dcterms:modified>
</cp:coreProperties>
</file>