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4.jpeg" ContentType="image/jpeg"/>
  <Override PartName="/ppt/media/image2.png" ContentType="image/png"/>
  <Override PartName="/ppt/media/image3.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flipH="1" rot="10800000">
            <a:off x="-360" y="720"/>
            <a:ext cx="9162360" cy="5147280"/>
          </a:xfrm>
          <a:custGeom>
            <a:avLst/>
            <a:gdLst/>
            <a:ahLst/>
            <a:rect l="l" t="t" r="r" b="b"/>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1206000"/>
          </a:gradFill>
          <a:ln w="12600">
            <a:noFill/>
          </a:ln>
        </p:spPr>
        <p:style>
          <a:lnRef idx="0"/>
          <a:fillRef idx="0"/>
          <a:effectRef idx="0"/>
          <a:fontRef idx="minor"/>
        </p:style>
      </p:sp>
      <p:sp>
        <p:nvSpPr>
          <p:cNvPr id="77" name="CustomShape 2"/>
          <p:cNvSpPr/>
          <p:nvPr/>
        </p:nvSpPr>
        <p:spPr>
          <a:xfrm>
            <a:off x="537840" y="1895040"/>
            <a:ext cx="3952440" cy="124992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0" lang="en-US" sz="3500" spc="-1" strike="noStrike">
                <a:solidFill>
                  <a:srgbClr val="ffffff"/>
                </a:solidFill>
                <a:latin typeface="Open Sans Extrabold"/>
                <a:ea typeface="Open Sans Extrabold"/>
              </a:rPr>
              <a:t>Sprocket Central Pty Ltd</a:t>
            </a:r>
            <a:endParaRPr b="0" lang="en-US" sz="3500" spc="-1" strike="noStrike">
              <a:latin typeface="Arial"/>
            </a:endParaRPr>
          </a:p>
        </p:txBody>
      </p:sp>
      <p:sp>
        <p:nvSpPr>
          <p:cNvPr id="78" name="CustomShape 3"/>
          <p:cNvSpPr/>
          <p:nvPr/>
        </p:nvSpPr>
        <p:spPr>
          <a:xfrm>
            <a:off x="537840" y="3315600"/>
            <a:ext cx="5549760" cy="48780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0" lang="en-US" sz="2000" spc="-1" strike="noStrike">
                <a:solidFill>
                  <a:srgbClr val="ffffff"/>
                </a:solidFill>
                <a:latin typeface="Open Sans Light"/>
                <a:ea typeface="Open Sans Light"/>
              </a:rPr>
              <a:t>Data analytics approach</a:t>
            </a:r>
            <a:endParaRPr b="0" lang="en-US" sz="2000" spc="-1" strike="noStrike">
              <a:latin typeface="Arial"/>
            </a:endParaRPr>
          </a:p>
        </p:txBody>
      </p:sp>
      <p:pic>
        <p:nvPicPr>
          <p:cNvPr id="79" name="Shape 57" descr=""/>
          <p:cNvPicPr/>
          <p:nvPr/>
        </p:nvPicPr>
        <p:blipFill>
          <a:blip r:embed="rId1"/>
          <a:stretch/>
        </p:blipFill>
        <p:spPr>
          <a:xfrm>
            <a:off x="614160" y="1275480"/>
            <a:ext cx="1981440" cy="237960"/>
          </a:xfrm>
          <a:prstGeom prst="rect">
            <a:avLst/>
          </a:prstGeom>
          <a:ln w="12600">
            <a:noFill/>
          </a:ln>
        </p:spPr>
      </p:pic>
      <p:sp>
        <p:nvSpPr>
          <p:cNvPr id="80" name="CustomShape 4"/>
          <p:cNvSpPr/>
          <p:nvPr/>
        </p:nvSpPr>
        <p:spPr>
          <a:xfrm>
            <a:off x="537840" y="3666600"/>
            <a:ext cx="6248880" cy="36540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0" lang="en-US" sz="1200" spc="-1" strike="noStrike">
                <a:solidFill>
                  <a:srgbClr val="ffffff"/>
                </a:solidFill>
                <a:latin typeface="Open Sans Light"/>
                <a:ea typeface="Open Sans Light"/>
              </a:rPr>
              <a:t>[Division Name] - [Engagement Manager], [Senior Consultant], [Junior Consultant]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5480" y="-19440"/>
            <a:ext cx="9190800" cy="839160"/>
          </a:xfrm>
          <a:prstGeom prst="rect">
            <a:avLst/>
          </a:prstGeom>
          <a:gradFill rotWithShape="0">
            <a:gsLst>
              <a:gs pos="0">
                <a:srgbClr val="1077d2"/>
              </a:gs>
              <a:gs pos="100000">
                <a:srgbClr val="093153"/>
              </a:gs>
            </a:gsLst>
            <a:lin ang="12000000"/>
          </a:gradFill>
          <a:ln w="12600">
            <a:noFill/>
          </a:ln>
        </p:spPr>
        <p:style>
          <a:lnRef idx="0"/>
          <a:fillRef idx="0"/>
          <a:effectRef idx="0"/>
          <a:fontRef idx="minor"/>
        </p:style>
      </p:sp>
      <p:sp>
        <p:nvSpPr>
          <p:cNvPr id="82" name="CustomShape 2"/>
          <p:cNvSpPr/>
          <p:nvPr/>
        </p:nvSpPr>
        <p:spPr>
          <a:xfrm>
            <a:off x="205200" y="263880"/>
            <a:ext cx="8564760" cy="48744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1" lang="en-US" sz="2000" spc="-1" strike="noStrike">
                <a:solidFill>
                  <a:srgbClr val="ffffff"/>
                </a:solidFill>
                <a:latin typeface="Arial"/>
                <a:ea typeface="Arial"/>
              </a:rPr>
              <a:t>Agenda</a:t>
            </a:r>
            <a:endParaRPr b="0" lang="en-US" sz="2000" spc="-1" strike="noStrike">
              <a:latin typeface="Arial"/>
            </a:endParaRPr>
          </a:p>
        </p:txBody>
      </p:sp>
      <p:sp>
        <p:nvSpPr>
          <p:cNvPr id="83" name="CustomShape 3"/>
          <p:cNvSpPr/>
          <p:nvPr/>
        </p:nvSpPr>
        <p:spPr>
          <a:xfrm>
            <a:off x="343800" y="1211040"/>
            <a:ext cx="5458680" cy="1585440"/>
          </a:xfrm>
          <a:prstGeom prst="rect">
            <a:avLst/>
          </a:prstGeom>
          <a:noFill/>
          <a:ln w="12600">
            <a:noFill/>
          </a:ln>
        </p:spPr>
        <p:style>
          <a:lnRef idx="0"/>
          <a:fillRef idx="0"/>
          <a:effectRef idx="0"/>
          <a:fontRef idx="minor"/>
        </p:style>
        <p:txBody>
          <a:bodyPr lIns="90000" rIns="90000" tIns="91440" bIns="91440">
            <a:spAutoFit/>
          </a:bodyPr>
          <a:p>
            <a:pPr marL="457200" indent="-354960">
              <a:lnSpc>
                <a:spcPct val="115000"/>
              </a:lnSpc>
              <a:buClr>
                <a:srgbClr val="000000"/>
              </a:buClr>
              <a:buFont typeface="StarSymbol"/>
              <a:buAutoNum type="arabicPeriod"/>
            </a:pPr>
            <a:r>
              <a:rPr b="0" lang="en-US" sz="2000" spc="-1" strike="noStrike">
                <a:solidFill>
                  <a:srgbClr val="000000"/>
                </a:solidFill>
                <a:latin typeface="Open Sans"/>
                <a:ea typeface="Open Sans"/>
              </a:rPr>
              <a:t>Introduction</a:t>
            </a:r>
            <a:endParaRPr b="0" lang="en-US" sz="2000" spc="-1" strike="noStrike">
              <a:latin typeface="Arial"/>
            </a:endParaRPr>
          </a:p>
          <a:p>
            <a:pPr marL="457200" indent="-354960">
              <a:lnSpc>
                <a:spcPct val="115000"/>
              </a:lnSpc>
              <a:buClr>
                <a:srgbClr val="000000"/>
              </a:buClr>
              <a:buFont typeface="StarSymbol"/>
              <a:buAutoNum type="arabicPeriod"/>
            </a:pPr>
            <a:r>
              <a:rPr b="0" lang="en-US" sz="2000" spc="-1" strike="noStrike">
                <a:solidFill>
                  <a:srgbClr val="000000"/>
                </a:solidFill>
                <a:latin typeface="Open Sans"/>
                <a:ea typeface="Open Sans"/>
              </a:rPr>
              <a:t>Data Exploration</a:t>
            </a:r>
            <a:endParaRPr b="0" lang="en-US" sz="2000" spc="-1" strike="noStrike">
              <a:latin typeface="Arial"/>
            </a:endParaRPr>
          </a:p>
          <a:p>
            <a:pPr marL="457200" indent="-354960">
              <a:lnSpc>
                <a:spcPct val="115000"/>
              </a:lnSpc>
              <a:buClr>
                <a:srgbClr val="000000"/>
              </a:buClr>
              <a:buFont typeface="StarSymbol"/>
              <a:buAutoNum type="arabicPeriod"/>
            </a:pPr>
            <a:r>
              <a:rPr b="0" lang="en-US" sz="2000" spc="-1" strike="noStrike">
                <a:solidFill>
                  <a:srgbClr val="000000"/>
                </a:solidFill>
                <a:latin typeface="Open Sans"/>
                <a:ea typeface="Open Sans"/>
              </a:rPr>
              <a:t>Model Development</a:t>
            </a:r>
            <a:endParaRPr b="0" lang="en-US" sz="2000" spc="-1" strike="noStrike">
              <a:latin typeface="Arial"/>
            </a:endParaRPr>
          </a:p>
          <a:p>
            <a:pPr marL="457200" indent="-354960">
              <a:lnSpc>
                <a:spcPct val="115000"/>
              </a:lnSpc>
              <a:buClr>
                <a:srgbClr val="000000"/>
              </a:buClr>
              <a:buFont typeface="StarSymbol"/>
              <a:buAutoNum type="arabicPeriod"/>
            </a:pPr>
            <a:r>
              <a:rPr b="0" lang="en-US" sz="2000" spc="-1" strike="noStrike">
                <a:solidFill>
                  <a:srgbClr val="000000"/>
                </a:solidFill>
                <a:latin typeface="Open Sans"/>
                <a:ea typeface="Open Sans"/>
              </a:rPr>
              <a:t>Interpretation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480" y="-19440"/>
            <a:ext cx="9190800" cy="839160"/>
          </a:xfrm>
          <a:prstGeom prst="rect">
            <a:avLst/>
          </a:prstGeom>
          <a:gradFill rotWithShape="0">
            <a:gsLst>
              <a:gs pos="0">
                <a:srgbClr val="1077d2"/>
              </a:gs>
              <a:gs pos="100000">
                <a:srgbClr val="093153"/>
              </a:gs>
            </a:gsLst>
            <a:lin ang="12000000"/>
          </a:gradFill>
          <a:ln w="12600">
            <a:noFill/>
          </a:ln>
        </p:spPr>
        <p:style>
          <a:lnRef idx="0"/>
          <a:fillRef idx="0"/>
          <a:effectRef idx="0"/>
          <a:fontRef idx="minor"/>
        </p:style>
      </p:sp>
      <p:sp>
        <p:nvSpPr>
          <p:cNvPr id="85" name="CustomShape 2"/>
          <p:cNvSpPr/>
          <p:nvPr/>
        </p:nvSpPr>
        <p:spPr>
          <a:xfrm>
            <a:off x="205200" y="263880"/>
            <a:ext cx="8564760" cy="48744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1" lang="en-US" sz="2000" spc="-1" strike="noStrike">
                <a:solidFill>
                  <a:srgbClr val="ffffff"/>
                </a:solidFill>
                <a:latin typeface="Arial"/>
                <a:ea typeface="Arial"/>
              </a:rPr>
              <a:t>Introduction</a:t>
            </a:r>
            <a:endParaRPr b="0" lang="en-US" sz="2000" spc="-1" strike="noStrike">
              <a:latin typeface="Arial"/>
            </a:endParaRPr>
          </a:p>
        </p:txBody>
      </p:sp>
      <p:sp>
        <p:nvSpPr>
          <p:cNvPr id="86" name="CustomShape 3"/>
          <p:cNvSpPr/>
          <p:nvPr/>
        </p:nvSpPr>
        <p:spPr>
          <a:xfrm>
            <a:off x="0" y="731520"/>
            <a:ext cx="8564760" cy="140220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1" lang="en-US" sz="2000" spc="-1" strike="noStrike">
                <a:solidFill>
                  <a:srgbClr val="000000"/>
                </a:solidFill>
                <a:latin typeface="Open Sans"/>
                <a:ea typeface="Open Sans"/>
              </a:rPr>
              <a:t>Hey,Sprocket Centeral Pty Ltd</a:t>
            </a:r>
            <a:endParaRPr b="0" lang="en-US" sz="2000" spc="-1" strike="noStrike">
              <a:latin typeface="Arial"/>
            </a:endParaRPr>
          </a:p>
          <a:p>
            <a:pPr>
              <a:lnSpc>
                <a:spcPct val="100000"/>
              </a:lnSpc>
            </a:pPr>
            <a:r>
              <a:rPr b="0" lang="en-US" sz="2000" spc="-1" strike="noStrike">
                <a:solidFill>
                  <a:srgbClr val="000000"/>
                </a:solidFill>
                <a:latin typeface="Open Sans"/>
                <a:ea typeface="Open Sans"/>
              </a:rPr>
              <a:t>Thanks for giving us this chance to work with the marketing team. We are doing our best to analyze this dataset so you can improve performance by focusing on high values customers </a:t>
            </a:r>
            <a:r>
              <a:rPr b="1" lang="en-US" sz="2000" spc="-1" strike="noStrike">
                <a:solidFill>
                  <a:srgbClr val="000000"/>
                </a:solidFill>
                <a:latin typeface="Open Sans"/>
                <a:ea typeface="Open Sans"/>
              </a:rPr>
              <a:t>.</a:t>
            </a:r>
            <a:endParaRPr b="0" lang="en-US" sz="2000" spc="-1" strike="noStrike">
              <a:latin typeface="Arial"/>
            </a:endParaRPr>
          </a:p>
        </p:txBody>
      </p:sp>
      <p:sp>
        <p:nvSpPr>
          <p:cNvPr id="87" name="CustomShape 4"/>
          <p:cNvSpPr/>
          <p:nvPr/>
        </p:nvSpPr>
        <p:spPr>
          <a:xfrm>
            <a:off x="91440" y="2389680"/>
            <a:ext cx="4133880" cy="970200"/>
          </a:xfrm>
          <a:prstGeom prst="rect">
            <a:avLst/>
          </a:prstGeom>
          <a:noFill/>
          <a:ln w="12600">
            <a:noFill/>
          </a:ln>
        </p:spPr>
        <p:style>
          <a:lnRef idx="0"/>
          <a:fillRef idx="0"/>
          <a:effectRef idx="0"/>
          <a:fontRef idx="minor"/>
        </p:style>
        <p:txBody>
          <a:bodyPr lIns="90000" rIns="90000" tIns="91440" bIns="91440">
            <a:spAutoFit/>
          </a:bodyPr>
          <a:p>
            <a:pPr>
              <a:lnSpc>
                <a:spcPct val="115000"/>
              </a:lnSpc>
            </a:pPr>
            <a:r>
              <a:rPr b="0" lang="en-US" sz="1500" spc="-1" strike="noStrike">
                <a:solidFill>
                  <a:srgbClr val="000000"/>
                </a:solidFill>
                <a:latin typeface="Open Sans"/>
                <a:ea typeface="Open Sans"/>
              </a:rPr>
              <a:t>We hope this information is useful for you and will let us make more great work together in the future .</a:t>
            </a:r>
            <a:endParaRPr b="0" lang="en-US" sz="1500" spc="-1" strike="noStrike">
              <a:latin typeface="Arial"/>
            </a:endParaRPr>
          </a:p>
        </p:txBody>
      </p:sp>
      <p:pic>
        <p:nvPicPr>
          <p:cNvPr id="88" name="" descr=""/>
          <p:cNvPicPr/>
          <p:nvPr/>
        </p:nvPicPr>
        <p:blipFill>
          <a:blip r:embed="rId1"/>
          <a:stretch/>
        </p:blipFill>
        <p:spPr>
          <a:xfrm>
            <a:off x="6158520" y="2347200"/>
            <a:ext cx="2253600" cy="2133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5480" y="0"/>
            <a:ext cx="9190800" cy="751320"/>
          </a:xfrm>
          <a:prstGeom prst="rect">
            <a:avLst/>
          </a:prstGeom>
          <a:gradFill rotWithShape="0">
            <a:gsLst>
              <a:gs pos="0">
                <a:srgbClr val="1077d2"/>
              </a:gs>
              <a:gs pos="100000">
                <a:srgbClr val="093153"/>
              </a:gs>
            </a:gsLst>
            <a:lin ang="12000000"/>
          </a:gradFill>
          <a:ln w="12600">
            <a:noFill/>
          </a:ln>
        </p:spPr>
        <p:style>
          <a:lnRef idx="0"/>
          <a:fillRef idx="0"/>
          <a:effectRef idx="0"/>
          <a:fontRef idx="minor"/>
        </p:style>
      </p:sp>
      <p:sp>
        <p:nvSpPr>
          <p:cNvPr id="90" name="CustomShape 2"/>
          <p:cNvSpPr/>
          <p:nvPr/>
        </p:nvSpPr>
        <p:spPr>
          <a:xfrm>
            <a:off x="205200" y="263880"/>
            <a:ext cx="8564760" cy="48744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1" lang="en-US" sz="2000" spc="-1" strike="noStrike">
                <a:solidFill>
                  <a:srgbClr val="ffffff"/>
                </a:solidFill>
                <a:latin typeface="Arial"/>
                <a:ea typeface="Arial"/>
              </a:rPr>
              <a:t>Data Exploration</a:t>
            </a:r>
            <a:endParaRPr b="0" lang="en-US" sz="2000" spc="-1" strike="noStrike">
              <a:latin typeface="Arial"/>
            </a:endParaRPr>
          </a:p>
        </p:txBody>
      </p:sp>
      <p:sp>
        <p:nvSpPr>
          <p:cNvPr id="91" name="CustomShape 3"/>
          <p:cNvSpPr/>
          <p:nvPr/>
        </p:nvSpPr>
        <p:spPr>
          <a:xfrm>
            <a:off x="0" y="929520"/>
            <a:ext cx="8564760" cy="533520"/>
          </a:xfrm>
          <a:prstGeom prst="rect">
            <a:avLst/>
          </a:prstGeom>
          <a:noFill/>
          <a:ln w="12600">
            <a:noFill/>
          </a:ln>
        </p:spPr>
        <p:style>
          <a:lnRef idx="0"/>
          <a:fillRef idx="0"/>
          <a:effectRef idx="0"/>
          <a:fontRef idx="minor"/>
        </p:style>
      </p:sp>
      <p:sp>
        <p:nvSpPr>
          <p:cNvPr id="92" name="CustomShape 4"/>
          <p:cNvSpPr/>
          <p:nvPr/>
        </p:nvSpPr>
        <p:spPr>
          <a:xfrm>
            <a:off x="123480" y="1463040"/>
            <a:ext cx="4133880" cy="1232280"/>
          </a:xfrm>
          <a:prstGeom prst="rect">
            <a:avLst/>
          </a:prstGeom>
          <a:noFill/>
          <a:ln w="12600">
            <a:noFill/>
          </a:ln>
        </p:spPr>
        <p:style>
          <a:lnRef idx="0"/>
          <a:fillRef idx="0"/>
          <a:effectRef idx="0"/>
          <a:fontRef idx="minor"/>
        </p:style>
      </p:sp>
      <p:sp>
        <p:nvSpPr>
          <p:cNvPr id="93" name="CustomShape 5"/>
          <p:cNvSpPr/>
          <p:nvPr/>
        </p:nvSpPr>
        <p:spPr>
          <a:xfrm>
            <a:off x="123480" y="2747880"/>
            <a:ext cx="4845960" cy="2221560"/>
          </a:xfrm>
          <a:prstGeom prst="rect">
            <a:avLst/>
          </a:prstGeom>
          <a:noFill/>
          <a:ln>
            <a:noFill/>
          </a:ln>
        </p:spPr>
        <p:style>
          <a:lnRef idx="0"/>
          <a:fillRef idx="0"/>
          <a:effectRef idx="0"/>
          <a:fontRef idx="minor"/>
        </p:style>
      </p:sp>
      <p:pic>
        <p:nvPicPr>
          <p:cNvPr id="94" name="" descr=""/>
          <p:cNvPicPr/>
          <p:nvPr/>
        </p:nvPicPr>
        <p:blipFill>
          <a:blip r:embed="rId1"/>
          <a:stretch/>
        </p:blipFill>
        <p:spPr>
          <a:xfrm>
            <a:off x="31320" y="819720"/>
            <a:ext cx="9144000" cy="4323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5480" y="-19440"/>
            <a:ext cx="9190800" cy="385200"/>
          </a:xfrm>
          <a:prstGeom prst="rect">
            <a:avLst/>
          </a:prstGeom>
          <a:gradFill rotWithShape="0">
            <a:gsLst>
              <a:gs pos="0">
                <a:srgbClr val="1077d2"/>
              </a:gs>
              <a:gs pos="100000">
                <a:srgbClr val="093153"/>
              </a:gs>
            </a:gsLst>
            <a:lin ang="12000000"/>
          </a:gradFill>
          <a:ln w="12600">
            <a:noFill/>
          </a:ln>
        </p:spPr>
        <p:style>
          <a:lnRef idx="0"/>
          <a:fillRef idx="0"/>
          <a:effectRef idx="0"/>
          <a:fontRef idx="minor"/>
        </p:style>
      </p:sp>
      <p:sp>
        <p:nvSpPr>
          <p:cNvPr id="96" name="CustomShape 2"/>
          <p:cNvSpPr/>
          <p:nvPr/>
        </p:nvSpPr>
        <p:spPr>
          <a:xfrm>
            <a:off x="-15480" y="365760"/>
            <a:ext cx="8564760" cy="376200"/>
          </a:xfrm>
          <a:prstGeom prst="rect">
            <a:avLst/>
          </a:prstGeom>
          <a:noFill/>
          <a:ln w="12600">
            <a:noFill/>
          </a:ln>
        </p:spPr>
        <p:style>
          <a:lnRef idx="0"/>
          <a:fillRef idx="0"/>
          <a:effectRef idx="0"/>
          <a:fontRef idx="minor"/>
        </p:style>
      </p:sp>
      <p:sp>
        <p:nvSpPr>
          <p:cNvPr id="97" name="CustomShape 3"/>
          <p:cNvSpPr/>
          <p:nvPr/>
        </p:nvSpPr>
        <p:spPr>
          <a:xfrm>
            <a:off x="205200" y="1083240"/>
            <a:ext cx="8564760" cy="533520"/>
          </a:xfrm>
          <a:prstGeom prst="rect">
            <a:avLst/>
          </a:prstGeom>
          <a:noFill/>
          <a:ln w="12600">
            <a:noFill/>
          </a:ln>
        </p:spPr>
        <p:style>
          <a:lnRef idx="0"/>
          <a:fillRef idx="0"/>
          <a:effectRef idx="0"/>
          <a:fontRef idx="minor"/>
        </p:style>
      </p:sp>
      <p:sp>
        <p:nvSpPr>
          <p:cNvPr id="98" name="TextShape 4"/>
          <p:cNvSpPr txBox="1"/>
          <p:nvPr/>
        </p:nvSpPr>
        <p:spPr>
          <a:xfrm>
            <a:off x="-15480" y="395640"/>
            <a:ext cx="3507480" cy="1370160"/>
          </a:xfrm>
          <a:prstGeom prst="rect">
            <a:avLst/>
          </a:prstGeom>
          <a:noFill/>
          <a:ln>
            <a:noFill/>
          </a:ln>
        </p:spPr>
        <p:txBody>
          <a:bodyPr lIns="90000" rIns="90000" tIns="45000" bIns="45000">
            <a:spAutoFit/>
          </a:bodyPr>
          <a:p>
            <a:r>
              <a:rPr b="1" i="1" lang="en-US" sz="1800" spc="-1" strike="noStrike">
                <a:latin typeface="Arial"/>
              </a:rPr>
              <a:t>Customer Segments we used :</a:t>
            </a:r>
            <a:endParaRPr b="0" lang="en-US" sz="1800" spc="-1" strike="noStrike">
              <a:latin typeface="Arial"/>
            </a:endParaRPr>
          </a:p>
          <a:p>
            <a:r>
              <a:rPr b="0" lang="en-US" sz="1800" spc="-1" strike="noStrike">
                <a:latin typeface="Arial"/>
              </a:rPr>
              <a:t>Age</a:t>
            </a:r>
            <a:endParaRPr b="0" lang="en-US" sz="1800" spc="-1" strike="noStrike">
              <a:latin typeface="Arial"/>
            </a:endParaRPr>
          </a:p>
          <a:p>
            <a:r>
              <a:rPr b="0" lang="en-US" sz="1800" spc="-1" strike="noStrike">
                <a:latin typeface="Arial"/>
              </a:rPr>
              <a:t>Gender</a:t>
            </a:r>
            <a:endParaRPr b="0" lang="en-US" sz="1800" spc="-1" strike="noStrike">
              <a:latin typeface="Arial"/>
            </a:endParaRPr>
          </a:p>
          <a:p>
            <a:r>
              <a:rPr b="0" lang="en-US" sz="1800" spc="-1" strike="noStrike">
                <a:latin typeface="Arial"/>
              </a:rPr>
              <a:t>Location</a:t>
            </a:r>
            <a:endParaRPr b="0" lang="en-US" sz="1800" spc="-1" strike="noStrike">
              <a:latin typeface="Arial"/>
            </a:endParaRPr>
          </a:p>
          <a:p>
            <a:r>
              <a:rPr b="0" lang="en-US" sz="1800" spc="-1" strike="noStrike">
                <a:latin typeface="Arial"/>
              </a:rPr>
              <a:t>Wealth</a:t>
            </a:r>
            <a:r>
              <a:rPr b="0" lang="en-US" sz="1800" spc="-1" strike="noStrike">
                <a:latin typeface="Arial"/>
              </a:rPr>
              <a:t> segment</a:t>
            </a:r>
            <a:endParaRPr b="0" lang="en-US" sz="1800" spc="-1" strike="noStrike">
              <a:latin typeface="Arial"/>
            </a:endParaRPr>
          </a:p>
        </p:txBody>
      </p:sp>
      <p:pic>
        <p:nvPicPr>
          <p:cNvPr id="99" name="" descr=""/>
          <p:cNvPicPr/>
          <p:nvPr/>
        </p:nvPicPr>
        <p:blipFill>
          <a:blip r:embed="rId1"/>
          <a:srcRect l="60453" t="11348" r="0" b="57527"/>
          <a:stretch/>
        </p:blipFill>
        <p:spPr>
          <a:xfrm>
            <a:off x="4606200" y="548640"/>
            <a:ext cx="4446360" cy="2254320"/>
          </a:xfrm>
          <a:prstGeom prst="rect">
            <a:avLst/>
          </a:prstGeom>
          <a:ln>
            <a:noFill/>
          </a:ln>
        </p:spPr>
      </p:pic>
      <p:sp>
        <p:nvSpPr>
          <p:cNvPr id="100" name="TextShape 5"/>
          <p:cNvSpPr txBox="1"/>
          <p:nvPr/>
        </p:nvSpPr>
        <p:spPr>
          <a:xfrm>
            <a:off x="0" y="1765800"/>
            <a:ext cx="5682240" cy="1967400"/>
          </a:xfrm>
          <a:prstGeom prst="rect">
            <a:avLst/>
          </a:prstGeom>
          <a:noFill/>
          <a:ln>
            <a:noFill/>
          </a:ln>
        </p:spPr>
        <p:txBody>
          <a:bodyPr lIns="90000" rIns="90000" tIns="45000" bIns="45000">
            <a:spAutoFit/>
          </a:bodyPr>
          <a:p>
            <a:r>
              <a:rPr b="0" lang="en-US" sz="1200" spc="-1" strike="noStrike">
                <a:latin typeface="Arial"/>
              </a:rPr>
              <a:t>As we see in the first dashboard:</a:t>
            </a:r>
            <a:endParaRPr b="0" lang="en-US" sz="1200" spc="-1" strike="noStrike">
              <a:latin typeface="Arial"/>
            </a:endParaRPr>
          </a:p>
          <a:p>
            <a:r>
              <a:rPr b="0" lang="en-US" sz="1200" spc="-1" strike="noStrike">
                <a:latin typeface="Arial"/>
              </a:rPr>
              <a:t>1-</a:t>
            </a:r>
            <a:r>
              <a:rPr b="1" lang="en-US" sz="1200" spc="-1" strike="noStrike">
                <a:latin typeface="Arial"/>
              </a:rPr>
              <a:t>Adult age (25:64)</a:t>
            </a:r>
            <a:r>
              <a:rPr b="0" lang="en-US" sz="1200" spc="-1" strike="noStrike">
                <a:latin typeface="Arial"/>
              </a:rPr>
              <a:t> is the biggest bar</a:t>
            </a:r>
            <a:endParaRPr b="0" lang="en-US" sz="1200" spc="-1" strike="noStrike">
              <a:latin typeface="Arial"/>
            </a:endParaRPr>
          </a:p>
          <a:p>
            <a:r>
              <a:rPr b="0" lang="en-US" sz="1200" spc="-1" strike="noStrike">
                <a:latin typeface="Arial"/>
              </a:rPr>
              <a:t>In our analyzed data</a:t>
            </a:r>
            <a:endParaRPr b="0" lang="en-US" sz="1200" spc="-1" strike="noStrike">
              <a:latin typeface="Arial"/>
            </a:endParaRPr>
          </a:p>
          <a:p>
            <a:r>
              <a:rPr b="0" lang="en-US" sz="1200" spc="-1" strike="noStrike">
                <a:latin typeface="Arial"/>
              </a:rPr>
              <a:t> </a:t>
            </a:r>
            <a:endParaRPr b="0" lang="en-US" sz="1200" spc="-1" strike="noStrike">
              <a:latin typeface="Arial"/>
            </a:endParaRPr>
          </a:p>
          <a:p>
            <a:r>
              <a:rPr b="0" lang="en-US" sz="1200" spc="-1" strike="noStrike">
                <a:latin typeface="Arial"/>
              </a:rPr>
              <a:t>2- Females gender have the highest</a:t>
            </a:r>
            <a:endParaRPr b="0" lang="en-US" sz="1200" spc="-1" strike="noStrike">
              <a:latin typeface="Arial"/>
            </a:endParaRPr>
          </a:p>
          <a:p>
            <a:r>
              <a:rPr b="0" lang="en-US" sz="1200" spc="-1" strike="noStrike">
                <a:latin typeface="Arial"/>
              </a:rPr>
              <a:t>earnings in the pie chart with percentage</a:t>
            </a:r>
            <a:endParaRPr b="0" lang="en-US" sz="1200" spc="-1" strike="noStrike">
              <a:latin typeface="Arial"/>
            </a:endParaRPr>
          </a:p>
          <a:p>
            <a:r>
              <a:rPr b="0" lang="en-US" sz="1200" spc="-1" strike="noStrike">
                <a:latin typeface="Arial"/>
              </a:rPr>
              <a:t>Of 50.59% and total earnigns 3.81 M  $ next to it men with 49.34%</a:t>
            </a:r>
            <a:endParaRPr b="0" lang="en-US" sz="1200" spc="-1" strike="noStrike">
              <a:latin typeface="Arial"/>
            </a:endParaRPr>
          </a:p>
          <a:p>
            <a:r>
              <a:rPr b="0" lang="en-US" sz="1200" spc="-1" strike="noStrike">
                <a:latin typeface="Arial"/>
              </a:rPr>
              <a:t>And 3.72 as total earnings  </a:t>
            </a:r>
            <a:endParaRPr b="0" lang="en-US" sz="1200" spc="-1" strike="noStrike">
              <a:latin typeface="Arial"/>
            </a:endParaRPr>
          </a:p>
          <a:p>
            <a:endParaRPr b="0" lang="en-US" sz="1200" spc="-1" strike="noStrike">
              <a:latin typeface="Arial"/>
            </a:endParaRPr>
          </a:p>
          <a:p>
            <a:r>
              <a:rPr b="0" lang="en-US" sz="1200" spc="-1" strike="noStrike">
                <a:latin typeface="Arial"/>
              </a:rPr>
              <a:t>3-mass customer total earnings 3.8 M $ other wise the High net and Affluent</a:t>
            </a:r>
            <a:endParaRPr b="0" lang="en-US" sz="1200" spc="-1" strike="noStrike">
              <a:latin typeface="Arial"/>
            </a:endParaRPr>
          </a:p>
          <a:p>
            <a:r>
              <a:rPr b="0" lang="en-US" sz="1200" spc="-1" strike="noStrike">
                <a:latin typeface="Arial"/>
              </a:rPr>
              <a:t>Whose total earnings equal 1.9 M $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5480" y="-19440"/>
            <a:ext cx="9190800" cy="770760"/>
          </a:xfrm>
          <a:prstGeom prst="rect">
            <a:avLst/>
          </a:prstGeom>
          <a:gradFill rotWithShape="0">
            <a:gsLst>
              <a:gs pos="0">
                <a:srgbClr val="1077d2"/>
              </a:gs>
              <a:gs pos="100000">
                <a:srgbClr val="093153"/>
              </a:gs>
            </a:gsLst>
            <a:lin ang="12000000"/>
          </a:gradFill>
          <a:ln w="12600">
            <a:noFill/>
          </a:ln>
        </p:spPr>
        <p:style>
          <a:lnRef idx="0"/>
          <a:fillRef idx="0"/>
          <a:effectRef idx="0"/>
          <a:fontRef idx="minor"/>
        </p:style>
      </p:sp>
      <p:sp>
        <p:nvSpPr>
          <p:cNvPr id="102" name="CustomShape 2"/>
          <p:cNvSpPr/>
          <p:nvPr/>
        </p:nvSpPr>
        <p:spPr>
          <a:xfrm>
            <a:off x="205200" y="263880"/>
            <a:ext cx="8564760" cy="48744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1" lang="en-US" sz="2000" spc="-1" strike="noStrike">
                <a:solidFill>
                  <a:srgbClr val="ffffff"/>
                </a:solidFill>
                <a:latin typeface="Arial"/>
                <a:ea typeface="Arial"/>
              </a:rPr>
              <a:t>Model Development</a:t>
            </a:r>
            <a:endParaRPr b="0" lang="en-US" sz="2000" spc="-1" strike="noStrike">
              <a:latin typeface="Arial"/>
            </a:endParaRPr>
          </a:p>
        </p:txBody>
      </p:sp>
      <p:pic>
        <p:nvPicPr>
          <p:cNvPr id="103" name="" descr=""/>
          <p:cNvPicPr/>
          <p:nvPr/>
        </p:nvPicPr>
        <p:blipFill>
          <a:blip r:embed="rId1"/>
          <a:srcRect l="1052" t="8884" r="0" b="39764"/>
          <a:stretch/>
        </p:blipFill>
        <p:spPr>
          <a:xfrm>
            <a:off x="0" y="751320"/>
            <a:ext cx="9130320" cy="2640600"/>
          </a:xfrm>
          <a:prstGeom prst="rect">
            <a:avLst/>
          </a:prstGeom>
          <a:ln>
            <a:noFill/>
          </a:ln>
        </p:spPr>
      </p:pic>
      <p:sp>
        <p:nvSpPr>
          <p:cNvPr id="104" name="TextShape 3"/>
          <p:cNvSpPr txBox="1"/>
          <p:nvPr/>
        </p:nvSpPr>
        <p:spPr>
          <a:xfrm>
            <a:off x="91440" y="3657600"/>
            <a:ext cx="8207640" cy="602280"/>
          </a:xfrm>
          <a:prstGeom prst="rect">
            <a:avLst/>
          </a:prstGeom>
          <a:noFill/>
          <a:ln>
            <a:noFill/>
          </a:ln>
        </p:spPr>
        <p:txBody>
          <a:bodyPr lIns="90000" rIns="90000" tIns="45000" bIns="45000">
            <a:spAutoFit/>
          </a:bodyPr>
          <a:p>
            <a:r>
              <a:rPr b="0" lang="en-US" sz="1800" spc="-1" strike="noStrike">
                <a:latin typeface="Arial"/>
              </a:rPr>
              <a:t>Female new clients has total pays of 17876 items which make us sure that</a:t>
            </a:r>
            <a:endParaRPr b="0" lang="en-US" sz="1800" spc="-1" strike="noStrike">
              <a:latin typeface="Arial"/>
            </a:endParaRPr>
          </a:p>
          <a:p>
            <a:r>
              <a:rPr b="0" lang="en-US" sz="1800" spc="-1" strike="noStrike">
                <a:latin typeface="Arial"/>
              </a:rPr>
              <a:t>The analyze was correct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5480" y="-19440"/>
            <a:ext cx="9190800" cy="659520"/>
          </a:xfrm>
          <a:prstGeom prst="rect">
            <a:avLst/>
          </a:prstGeom>
          <a:gradFill rotWithShape="0">
            <a:gsLst>
              <a:gs pos="0">
                <a:srgbClr val="1077d2"/>
              </a:gs>
              <a:gs pos="100000">
                <a:srgbClr val="093153"/>
              </a:gs>
            </a:gsLst>
            <a:lin ang="12000000"/>
          </a:gradFill>
          <a:ln w="12600">
            <a:noFill/>
          </a:ln>
        </p:spPr>
        <p:style>
          <a:lnRef idx="0"/>
          <a:fillRef idx="0"/>
          <a:effectRef idx="0"/>
          <a:fontRef idx="minor"/>
        </p:style>
      </p:sp>
      <p:sp>
        <p:nvSpPr>
          <p:cNvPr id="106" name="CustomShape 2"/>
          <p:cNvSpPr/>
          <p:nvPr/>
        </p:nvSpPr>
        <p:spPr>
          <a:xfrm>
            <a:off x="205200" y="263880"/>
            <a:ext cx="8564760" cy="48780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1" lang="en-US" sz="2000" spc="-1" strike="noStrike">
                <a:solidFill>
                  <a:srgbClr val="ffffff"/>
                </a:solidFill>
                <a:latin typeface="Arial"/>
                <a:ea typeface="Arial"/>
              </a:rPr>
              <a:t>Interpretation</a:t>
            </a:r>
            <a:endParaRPr b="0" lang="en-US" sz="2000" spc="-1" strike="noStrike">
              <a:latin typeface="Arial"/>
            </a:endParaRPr>
          </a:p>
        </p:txBody>
      </p:sp>
      <p:sp>
        <p:nvSpPr>
          <p:cNvPr id="107" name="TextShape 3"/>
          <p:cNvSpPr txBox="1"/>
          <p:nvPr/>
        </p:nvSpPr>
        <p:spPr>
          <a:xfrm>
            <a:off x="182880" y="914400"/>
            <a:ext cx="8638920" cy="3673800"/>
          </a:xfrm>
          <a:prstGeom prst="rect">
            <a:avLst/>
          </a:prstGeom>
          <a:noFill/>
          <a:ln>
            <a:noFill/>
          </a:ln>
        </p:spPr>
        <p:txBody>
          <a:bodyPr lIns="90000" rIns="90000" tIns="45000" bIns="45000">
            <a:spAutoFit/>
          </a:bodyPr>
          <a:p>
            <a:r>
              <a:rPr b="0" lang="en-US" sz="1800" spc="-1" strike="noStrike">
                <a:latin typeface="Arial"/>
              </a:rPr>
              <a:t>1- We have to focus on female mass customers more than men  </a:t>
            </a:r>
            <a:endParaRPr b="0" lang="en-US" sz="1800" spc="-1" strike="noStrike">
              <a:latin typeface="Arial"/>
            </a:endParaRPr>
          </a:p>
          <a:p>
            <a:endParaRPr b="0" lang="en-US" sz="1800" spc="-1" strike="noStrike">
              <a:latin typeface="Arial"/>
            </a:endParaRPr>
          </a:p>
          <a:p>
            <a:r>
              <a:rPr b="0" lang="en-US" sz="1800" spc="-1" strike="noStrike">
                <a:latin typeface="Arial"/>
              </a:rPr>
              <a:t>2-The advertisements will locate adult (25:64)</a:t>
            </a:r>
            <a:endParaRPr b="0" lang="en-US" sz="1800" spc="-1" strike="noStrike">
              <a:latin typeface="Arial"/>
            </a:endParaRPr>
          </a:p>
          <a:p>
            <a:endParaRPr b="0" lang="en-US" sz="1800" spc="-1" strike="noStrike">
              <a:latin typeface="Arial"/>
            </a:endParaRPr>
          </a:p>
          <a:p>
            <a:r>
              <a:rPr b="0" lang="en-US" sz="1800" spc="-1" strike="noStrike">
                <a:latin typeface="Arial"/>
              </a:rPr>
              <a:t>Our mission will be :</a:t>
            </a:r>
            <a:endParaRPr b="0" lang="en-US" sz="1800" spc="-1" strike="noStrike">
              <a:latin typeface="Arial"/>
            </a:endParaRPr>
          </a:p>
          <a:p>
            <a:r>
              <a:rPr b="0" lang="en-US" sz="1800" spc="-1" strike="noStrike">
                <a:latin typeface="Arial"/>
              </a:rPr>
              <a:t>Analyzing the data of New Customers and grab all the customers with these</a:t>
            </a:r>
            <a:endParaRPr b="0" lang="en-US" sz="1800" spc="-1" strike="noStrike">
              <a:latin typeface="Arial"/>
            </a:endParaRPr>
          </a:p>
          <a:p>
            <a:r>
              <a:rPr b="0" lang="en-US" sz="1800" spc="-1" strike="noStrike">
                <a:latin typeface="Arial"/>
              </a:rPr>
              <a:t>Specification </a:t>
            </a:r>
            <a:endParaRPr b="0" lang="en-US" sz="1800" spc="-1" strike="noStrike">
              <a:latin typeface="Arial"/>
            </a:endParaRPr>
          </a:p>
          <a:p>
            <a:r>
              <a:rPr b="0" lang="en-US" sz="1800" spc="-1" strike="noStrike">
                <a:latin typeface="Arial"/>
              </a:rPr>
              <a:t>separate males,females and unknown genders and</a:t>
            </a:r>
            <a:endParaRPr b="0" lang="en-US" sz="1800" spc="-1" strike="noStrike">
              <a:latin typeface="Arial"/>
            </a:endParaRPr>
          </a:p>
          <a:p>
            <a:r>
              <a:rPr b="0" lang="en-US" sz="1800" spc="-1" strike="noStrike">
                <a:latin typeface="Arial"/>
              </a:rPr>
              <a:t>Add age column </a:t>
            </a:r>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At last we were glad to work with you hope that our work is satisfying enough</a:t>
            </a:r>
            <a:endParaRPr b="0" lang="en-US" sz="1800" spc="-1" strike="noStrike">
              <a:latin typeface="Arial"/>
            </a:endParaRPr>
          </a:p>
          <a:p>
            <a:r>
              <a:rPr b="0" lang="en-US" sz="1800" spc="-1" strike="noStrike">
                <a:latin typeface="Arial"/>
              </a:rPr>
              <a:t>KPMG Team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flipH="1" rot="10800000">
            <a:off x="-360" y="720"/>
            <a:ext cx="9162360" cy="5147280"/>
          </a:xfrm>
          <a:custGeom>
            <a:avLst/>
            <a:gdLst/>
            <a:ahLst/>
            <a:rect l="l" t="t" r="r" b="b"/>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1206000"/>
          </a:gradFill>
          <a:ln w="12600">
            <a:noFill/>
          </a:ln>
        </p:spPr>
        <p:style>
          <a:lnRef idx="0"/>
          <a:fillRef idx="0"/>
          <a:effectRef idx="0"/>
          <a:fontRef idx="minor"/>
        </p:style>
      </p:sp>
      <p:sp>
        <p:nvSpPr>
          <p:cNvPr id="109" name="CustomShape 2"/>
          <p:cNvSpPr/>
          <p:nvPr/>
        </p:nvSpPr>
        <p:spPr>
          <a:xfrm>
            <a:off x="537840" y="1895040"/>
            <a:ext cx="3952440" cy="716400"/>
          </a:xfrm>
          <a:prstGeom prst="rect">
            <a:avLst/>
          </a:prstGeom>
          <a:noFill/>
          <a:ln w="12600">
            <a:noFill/>
          </a:ln>
        </p:spPr>
        <p:style>
          <a:lnRef idx="0"/>
          <a:fillRef idx="0"/>
          <a:effectRef idx="0"/>
          <a:fontRef idx="minor"/>
        </p:style>
        <p:txBody>
          <a:bodyPr lIns="90000" rIns="90000" tIns="91440" bIns="91440">
            <a:spAutoFit/>
          </a:bodyPr>
          <a:p>
            <a:pPr>
              <a:lnSpc>
                <a:spcPct val="100000"/>
              </a:lnSpc>
            </a:pPr>
            <a:r>
              <a:rPr b="0" lang="en-US" sz="3500" spc="-1" strike="noStrike">
                <a:solidFill>
                  <a:srgbClr val="ffffff"/>
                </a:solidFill>
                <a:latin typeface="Open Sans Extrabold"/>
                <a:ea typeface="Open Sans Extrabold"/>
              </a:rPr>
              <a:t>Appendix</a:t>
            </a:r>
            <a:endParaRPr b="0" lang="en-US" sz="3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1309</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2021-07-26T09:01:42Z</dcterms:modified>
  <cp:revision>3</cp:revision>
  <dc:subject/>
  <dc:title/>
</cp:coreProperties>
</file>