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notesSlides/notesSlide4.xml" ContentType="application/vnd.openxmlformats-officedocument.presentationml.notesSlide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75" r:id="rId3"/>
    <p:sldId id="276" r:id="rId4"/>
    <p:sldId id="277" r:id="rId5"/>
    <p:sldId id="258" r:id="rId6"/>
    <p:sldId id="271" r:id="rId7"/>
    <p:sldId id="272" r:id="rId8"/>
    <p:sldId id="278" r:id="rId9"/>
    <p:sldId id="264" r:id="rId10"/>
    <p:sldId id="261" r:id="rId11"/>
    <p:sldId id="279" r:id="rId12"/>
    <p:sldId id="265" r:id="rId13"/>
    <p:sldId id="273" r:id="rId14"/>
    <p:sldId id="27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5C8981-AE99-410A-9BEA-1B57F7B572E4}">
          <p14:sldIdLst>
            <p14:sldId id="257"/>
            <p14:sldId id="275"/>
            <p14:sldId id="276"/>
          </p14:sldIdLst>
        </p14:section>
        <p14:section name="The Market" id="{56D3DCEF-984C-4888-84F6-7EE82E0F65FA}">
          <p14:sldIdLst>
            <p14:sldId id="277"/>
            <p14:sldId id="258"/>
            <p14:sldId id="271"/>
            <p14:sldId id="272"/>
          </p14:sldIdLst>
        </p14:section>
        <p14:section name="USe Case" id="{C3C2AF6C-ACDF-4EC1-90D3-B4C028E6ACA8}">
          <p14:sldIdLst>
            <p14:sldId id="278"/>
            <p14:sldId id="264"/>
            <p14:sldId id="261"/>
            <p14:sldId id="279"/>
            <p14:sldId id="265"/>
            <p14:sldId id="273"/>
            <p14:sldId id="27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E28"/>
    <a:srgbClr val="009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8F7AD-F80B-4422-BF8C-E46E11DA3179}" type="doc">
      <dgm:prSet loTypeId="urn:microsoft.com/office/officeart/2018/2/layout/IconCircle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94D7D2-11B5-42F5-B137-0E24F289EA4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dirty="0"/>
            <a:t>Stock Performance Overview</a:t>
          </a:r>
          <a:r>
            <a:rPr lang="en-US" sz="1600" b="0" i="0" dirty="0"/>
            <a:t>: Real-time metrics like current price, daily change, and volume.</a:t>
          </a:r>
          <a:endParaRPr lang="en-US" sz="1600" dirty="0"/>
        </a:p>
      </dgm:t>
    </dgm:pt>
    <dgm:pt modelId="{76D57F91-8BB4-45B5-8009-B61A2CA1AE9E}" type="parTrans" cxnId="{4D017A74-1F6D-4096-882F-13219FB45BEF}">
      <dgm:prSet/>
      <dgm:spPr/>
      <dgm:t>
        <a:bodyPr/>
        <a:lstStyle/>
        <a:p>
          <a:endParaRPr lang="en-US"/>
        </a:p>
      </dgm:t>
    </dgm:pt>
    <dgm:pt modelId="{D5CB6950-2DB6-4D4C-9F2A-8ECD0DBABF87}" type="sibTrans" cxnId="{4D017A74-1F6D-4096-882F-13219FB45B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68C6A4-E5FD-4B74-9304-E84D6993E0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/>
            <a:t>Portfolio Summary</a:t>
          </a:r>
          <a:r>
            <a:rPr lang="en-US" sz="1600" b="0" i="0"/>
            <a:t>: Detailed view of portfolio performance, including total value and asset allocation.</a:t>
          </a:r>
        </a:p>
      </dgm:t>
    </dgm:pt>
    <dgm:pt modelId="{3913236E-7A3F-414A-933F-7AD01ED35D1B}" type="parTrans" cxnId="{CCEEAF49-D65E-486B-A3C6-454FD05BFA3E}">
      <dgm:prSet/>
      <dgm:spPr/>
      <dgm:t>
        <a:bodyPr/>
        <a:lstStyle/>
        <a:p>
          <a:endParaRPr lang="en-US"/>
        </a:p>
      </dgm:t>
    </dgm:pt>
    <dgm:pt modelId="{D990E4E7-2246-4A4C-956D-35E38CD52DC9}" type="sibTrans" cxnId="{CCEEAF49-D65E-486B-A3C6-454FD05BFA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1C94E3-D125-4C02-B0FC-ABD840D45F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/>
            <a:t>Market Trends</a:t>
          </a:r>
          <a:r>
            <a:rPr lang="en-US" sz="1600" b="0" i="0"/>
            <a:t>: Visualizations of market trends and patterns.</a:t>
          </a:r>
        </a:p>
      </dgm:t>
    </dgm:pt>
    <dgm:pt modelId="{DD17FCE0-CBD4-46C5-835E-8DBDA489E65F}" type="parTrans" cxnId="{E68BDCBF-F6ED-4D7A-8DBE-4ABE7C4F6C06}">
      <dgm:prSet/>
      <dgm:spPr/>
      <dgm:t>
        <a:bodyPr/>
        <a:lstStyle/>
        <a:p>
          <a:endParaRPr lang="en-US"/>
        </a:p>
      </dgm:t>
    </dgm:pt>
    <dgm:pt modelId="{091A1A54-0661-4BB6-B5B7-BB9540DE2728}" type="sibTrans" cxnId="{E68BDCBF-F6ED-4D7A-8DBE-4ABE7C4F6C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CC1EBA-C334-4AD3-90AE-F681E89523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/>
            <a:t>Stock Analysis Tools</a:t>
          </a:r>
          <a:r>
            <a:rPr lang="en-US" sz="1600" b="0" i="0"/>
            <a:t>: Interactive charts, financial ratios, fundamental analysis, comparative analysis, news feed, and sentiment analysis.</a:t>
          </a:r>
        </a:p>
      </dgm:t>
    </dgm:pt>
    <dgm:pt modelId="{1F9AF06A-18A5-4EA4-8314-EB70121E60F3}" type="parTrans" cxnId="{78A53495-7694-48E8-A746-A40EBA0FAB46}">
      <dgm:prSet/>
      <dgm:spPr/>
      <dgm:t>
        <a:bodyPr/>
        <a:lstStyle/>
        <a:p>
          <a:endParaRPr lang="en-US"/>
        </a:p>
      </dgm:t>
    </dgm:pt>
    <dgm:pt modelId="{5A1D5AA0-EC61-4104-9969-AFB61563E760}" type="sibTrans" cxnId="{78A53495-7694-48E8-A746-A40EBA0FAB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15666B-9092-496E-836A-0111704177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/>
            <a:t>Custom Alerts</a:t>
          </a:r>
          <a:r>
            <a:rPr lang="en-US" sz="1600" b="0" i="0"/>
            <a:t>: Notifications for price, volume, and technical indicator movements.</a:t>
          </a:r>
        </a:p>
      </dgm:t>
    </dgm:pt>
    <dgm:pt modelId="{8C7B91AA-C4BC-4476-9993-04043CC0B99E}" type="parTrans" cxnId="{2A9BE601-7B33-4A8A-9940-505836B5C010}">
      <dgm:prSet/>
      <dgm:spPr/>
      <dgm:t>
        <a:bodyPr/>
        <a:lstStyle/>
        <a:p>
          <a:endParaRPr lang="en-US"/>
        </a:p>
      </dgm:t>
    </dgm:pt>
    <dgm:pt modelId="{096782B9-B3B1-484E-8F90-E366E5EB7B0E}" type="sibTrans" cxnId="{2A9BE601-7B33-4A8A-9940-505836B5C010}">
      <dgm:prSet/>
      <dgm:spPr/>
      <dgm:t>
        <a:bodyPr/>
        <a:lstStyle/>
        <a:p>
          <a:endParaRPr lang="en-US"/>
        </a:p>
      </dgm:t>
    </dgm:pt>
    <dgm:pt modelId="{BDD1E310-6899-4D09-979B-E35BD2449E7A}" type="pres">
      <dgm:prSet presAssocID="{3AE8F7AD-F80B-4422-BF8C-E46E11DA3179}" presName="root" presStyleCnt="0">
        <dgm:presLayoutVars>
          <dgm:dir/>
          <dgm:resizeHandles val="exact"/>
        </dgm:presLayoutVars>
      </dgm:prSet>
      <dgm:spPr/>
    </dgm:pt>
    <dgm:pt modelId="{098FADB6-F526-4B2B-95E4-F060C0A0787A}" type="pres">
      <dgm:prSet presAssocID="{3AE8F7AD-F80B-4422-BF8C-E46E11DA3179}" presName="container" presStyleCnt="0">
        <dgm:presLayoutVars>
          <dgm:dir/>
          <dgm:resizeHandles val="exact"/>
        </dgm:presLayoutVars>
      </dgm:prSet>
      <dgm:spPr/>
    </dgm:pt>
    <dgm:pt modelId="{A057552B-B7DA-4B29-8825-678063A089F5}" type="pres">
      <dgm:prSet presAssocID="{0494D7D2-11B5-42F5-B137-0E24F289EA4A}" presName="compNode" presStyleCnt="0"/>
      <dgm:spPr/>
    </dgm:pt>
    <dgm:pt modelId="{C76D4578-C554-485C-B2E3-5D6C0275531D}" type="pres">
      <dgm:prSet presAssocID="{0494D7D2-11B5-42F5-B137-0E24F289EA4A}" presName="iconBgRect" presStyleLbl="bgShp" presStyleIdx="0" presStyleCnt="5"/>
      <dgm:spPr/>
    </dgm:pt>
    <dgm:pt modelId="{D7A8E618-7A4E-4385-B041-C0C2392308BE}" type="pres">
      <dgm:prSet presAssocID="{0494D7D2-11B5-42F5-B137-0E24F289EA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35B0EDE-33C1-49B9-90C7-271AFB7D99F1}" type="pres">
      <dgm:prSet presAssocID="{0494D7D2-11B5-42F5-B137-0E24F289EA4A}" presName="spaceRect" presStyleCnt="0"/>
      <dgm:spPr/>
    </dgm:pt>
    <dgm:pt modelId="{2E1837D3-1F61-4C4D-8091-09EB8BE399C8}" type="pres">
      <dgm:prSet presAssocID="{0494D7D2-11B5-42F5-B137-0E24F289EA4A}" presName="textRect" presStyleLbl="revTx" presStyleIdx="0" presStyleCnt="5">
        <dgm:presLayoutVars>
          <dgm:chMax val="1"/>
          <dgm:chPref val="1"/>
        </dgm:presLayoutVars>
      </dgm:prSet>
      <dgm:spPr/>
    </dgm:pt>
    <dgm:pt modelId="{F469369C-D972-4E02-BDFB-1A88E5DB7515}" type="pres">
      <dgm:prSet presAssocID="{D5CB6950-2DB6-4D4C-9F2A-8ECD0DBABF87}" presName="sibTrans" presStyleLbl="sibTrans2D1" presStyleIdx="0" presStyleCnt="0"/>
      <dgm:spPr/>
    </dgm:pt>
    <dgm:pt modelId="{EA24E7CF-477E-42D9-A936-C91FEA95F546}" type="pres">
      <dgm:prSet presAssocID="{2A68C6A4-E5FD-4B74-9304-E84D6993E0CA}" presName="compNode" presStyleCnt="0"/>
      <dgm:spPr/>
    </dgm:pt>
    <dgm:pt modelId="{CA8341CB-257C-4A58-9D21-627DBB89A142}" type="pres">
      <dgm:prSet presAssocID="{2A68C6A4-E5FD-4B74-9304-E84D6993E0CA}" presName="iconBgRect" presStyleLbl="bgShp" presStyleIdx="1" presStyleCnt="5"/>
      <dgm:spPr/>
    </dgm:pt>
    <dgm:pt modelId="{93DFC571-0917-41AE-AB88-BB22CDF20E24}" type="pres">
      <dgm:prSet presAssocID="{2A68C6A4-E5FD-4B74-9304-E84D6993E0C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F6AD62-4B86-4938-A6D8-2BEAF4F4B7DC}" type="pres">
      <dgm:prSet presAssocID="{2A68C6A4-E5FD-4B74-9304-E84D6993E0CA}" presName="spaceRect" presStyleCnt="0"/>
      <dgm:spPr/>
    </dgm:pt>
    <dgm:pt modelId="{1ED837D1-F8D9-4BF6-A43E-9BB92B6F443E}" type="pres">
      <dgm:prSet presAssocID="{2A68C6A4-E5FD-4B74-9304-E84D6993E0CA}" presName="textRect" presStyleLbl="revTx" presStyleIdx="1" presStyleCnt="5">
        <dgm:presLayoutVars>
          <dgm:chMax val="1"/>
          <dgm:chPref val="1"/>
        </dgm:presLayoutVars>
      </dgm:prSet>
      <dgm:spPr/>
    </dgm:pt>
    <dgm:pt modelId="{5FB15E53-C9B1-4BA2-9C75-41A7D49497E7}" type="pres">
      <dgm:prSet presAssocID="{D990E4E7-2246-4A4C-956D-35E38CD52DC9}" presName="sibTrans" presStyleLbl="sibTrans2D1" presStyleIdx="0" presStyleCnt="0"/>
      <dgm:spPr/>
    </dgm:pt>
    <dgm:pt modelId="{430D5149-EF2A-4B04-82F7-7F30A0CD743E}" type="pres">
      <dgm:prSet presAssocID="{E41C94E3-D125-4C02-B0FC-ABD840D45F84}" presName="compNode" presStyleCnt="0"/>
      <dgm:spPr/>
    </dgm:pt>
    <dgm:pt modelId="{9CFCC811-0C4B-48E3-B184-A677DBBC66F7}" type="pres">
      <dgm:prSet presAssocID="{E41C94E3-D125-4C02-B0FC-ABD840D45F84}" presName="iconBgRect" presStyleLbl="bgShp" presStyleIdx="2" presStyleCnt="5"/>
      <dgm:spPr/>
    </dgm:pt>
    <dgm:pt modelId="{F6830E31-FA3C-415B-B375-BB2502D06B8D}" type="pres">
      <dgm:prSet presAssocID="{E41C94E3-D125-4C02-B0FC-ABD840D45F8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C17BDD4-5FB5-44D5-8F79-5DAAEDA7167E}" type="pres">
      <dgm:prSet presAssocID="{E41C94E3-D125-4C02-B0FC-ABD840D45F84}" presName="spaceRect" presStyleCnt="0"/>
      <dgm:spPr/>
    </dgm:pt>
    <dgm:pt modelId="{C0FB6C4D-8385-4397-82FA-3E941892310A}" type="pres">
      <dgm:prSet presAssocID="{E41C94E3-D125-4C02-B0FC-ABD840D45F84}" presName="textRect" presStyleLbl="revTx" presStyleIdx="2" presStyleCnt="5">
        <dgm:presLayoutVars>
          <dgm:chMax val="1"/>
          <dgm:chPref val="1"/>
        </dgm:presLayoutVars>
      </dgm:prSet>
      <dgm:spPr/>
    </dgm:pt>
    <dgm:pt modelId="{36B5D56E-1E82-4C38-B75F-4EDC49B3DABB}" type="pres">
      <dgm:prSet presAssocID="{091A1A54-0661-4BB6-B5B7-BB9540DE2728}" presName="sibTrans" presStyleLbl="sibTrans2D1" presStyleIdx="0" presStyleCnt="0"/>
      <dgm:spPr/>
    </dgm:pt>
    <dgm:pt modelId="{0C69164F-18EC-4381-8EA5-DC6E959D93C7}" type="pres">
      <dgm:prSet presAssocID="{93CC1EBA-C334-4AD3-90AE-F681E89523F9}" presName="compNode" presStyleCnt="0"/>
      <dgm:spPr/>
    </dgm:pt>
    <dgm:pt modelId="{B2B5DA1F-B7F9-4E4D-A22C-0345D2BC79FA}" type="pres">
      <dgm:prSet presAssocID="{93CC1EBA-C334-4AD3-90AE-F681E89523F9}" presName="iconBgRect" presStyleLbl="bgShp" presStyleIdx="3" presStyleCnt="5"/>
      <dgm:spPr/>
    </dgm:pt>
    <dgm:pt modelId="{C1E4BFD4-64AD-400A-854B-DD9A16F20AE5}" type="pres">
      <dgm:prSet presAssocID="{93CC1EBA-C334-4AD3-90AE-F681E89523F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9A51FDB-3AC5-44A7-84C1-5A478145E0B0}" type="pres">
      <dgm:prSet presAssocID="{93CC1EBA-C334-4AD3-90AE-F681E89523F9}" presName="spaceRect" presStyleCnt="0"/>
      <dgm:spPr/>
    </dgm:pt>
    <dgm:pt modelId="{8AEFD455-F11D-47BB-883B-3088EC10C129}" type="pres">
      <dgm:prSet presAssocID="{93CC1EBA-C334-4AD3-90AE-F681E89523F9}" presName="textRect" presStyleLbl="revTx" presStyleIdx="3" presStyleCnt="5">
        <dgm:presLayoutVars>
          <dgm:chMax val="1"/>
          <dgm:chPref val="1"/>
        </dgm:presLayoutVars>
      </dgm:prSet>
      <dgm:spPr/>
    </dgm:pt>
    <dgm:pt modelId="{6FADED19-75A0-4AAA-8A80-E1D14EDEB80B}" type="pres">
      <dgm:prSet presAssocID="{5A1D5AA0-EC61-4104-9969-AFB61563E760}" presName="sibTrans" presStyleLbl="sibTrans2D1" presStyleIdx="0" presStyleCnt="0"/>
      <dgm:spPr/>
    </dgm:pt>
    <dgm:pt modelId="{0FCA9DC5-4F8D-4DC0-A995-8AA583E56578}" type="pres">
      <dgm:prSet presAssocID="{4F15666B-9092-496E-836A-0111704177A6}" presName="compNode" presStyleCnt="0"/>
      <dgm:spPr/>
    </dgm:pt>
    <dgm:pt modelId="{4EF96CB2-42BB-4146-B64E-8FA050A63E51}" type="pres">
      <dgm:prSet presAssocID="{4F15666B-9092-496E-836A-0111704177A6}" presName="iconBgRect" presStyleLbl="bgShp" presStyleIdx="4" presStyleCnt="5"/>
      <dgm:spPr/>
    </dgm:pt>
    <dgm:pt modelId="{8363DC86-B2D0-4F3F-8CCE-3A475D01C734}" type="pres">
      <dgm:prSet presAssocID="{4F15666B-9092-496E-836A-0111704177A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16B8E871-3839-44B3-8F9A-A8E05597C7CB}" type="pres">
      <dgm:prSet presAssocID="{4F15666B-9092-496E-836A-0111704177A6}" presName="spaceRect" presStyleCnt="0"/>
      <dgm:spPr/>
    </dgm:pt>
    <dgm:pt modelId="{268BA908-7F0B-4B08-9321-8668C35A162B}" type="pres">
      <dgm:prSet presAssocID="{4F15666B-9092-496E-836A-0111704177A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A9BE601-7B33-4A8A-9940-505836B5C010}" srcId="{3AE8F7AD-F80B-4422-BF8C-E46E11DA3179}" destId="{4F15666B-9092-496E-836A-0111704177A6}" srcOrd="4" destOrd="0" parTransId="{8C7B91AA-C4BC-4476-9993-04043CC0B99E}" sibTransId="{096782B9-B3B1-484E-8F90-E366E5EB7B0E}"/>
    <dgm:cxn modelId="{E74EC707-E5E9-44EF-9300-C2314DB5C3B7}" type="presOf" srcId="{2A68C6A4-E5FD-4B74-9304-E84D6993E0CA}" destId="{1ED837D1-F8D9-4BF6-A43E-9BB92B6F443E}" srcOrd="0" destOrd="0" presId="urn:microsoft.com/office/officeart/2018/2/layout/IconCircleList"/>
    <dgm:cxn modelId="{26736E0D-1C0E-4D20-B437-A461E2EAC6D6}" type="presOf" srcId="{D990E4E7-2246-4A4C-956D-35E38CD52DC9}" destId="{5FB15E53-C9B1-4BA2-9C75-41A7D49497E7}" srcOrd="0" destOrd="0" presId="urn:microsoft.com/office/officeart/2018/2/layout/IconCircleList"/>
    <dgm:cxn modelId="{3033D41E-7274-4058-9150-D55D29E55B8B}" type="presOf" srcId="{E41C94E3-D125-4C02-B0FC-ABD840D45F84}" destId="{C0FB6C4D-8385-4397-82FA-3E941892310A}" srcOrd="0" destOrd="0" presId="urn:microsoft.com/office/officeart/2018/2/layout/IconCircleList"/>
    <dgm:cxn modelId="{FFF61E28-9E75-41B5-8CD3-EBB95B527AA8}" type="presOf" srcId="{93CC1EBA-C334-4AD3-90AE-F681E89523F9}" destId="{8AEFD455-F11D-47BB-883B-3088EC10C129}" srcOrd="0" destOrd="0" presId="urn:microsoft.com/office/officeart/2018/2/layout/IconCircleList"/>
    <dgm:cxn modelId="{8F8DEC33-135D-433C-88DC-08768C974DC2}" type="presOf" srcId="{D5CB6950-2DB6-4D4C-9F2A-8ECD0DBABF87}" destId="{F469369C-D972-4E02-BDFB-1A88E5DB7515}" srcOrd="0" destOrd="0" presId="urn:microsoft.com/office/officeart/2018/2/layout/IconCircleList"/>
    <dgm:cxn modelId="{5867AD41-B24D-4EF8-A060-105EFCD357E7}" type="presOf" srcId="{4F15666B-9092-496E-836A-0111704177A6}" destId="{268BA908-7F0B-4B08-9321-8668C35A162B}" srcOrd="0" destOrd="0" presId="urn:microsoft.com/office/officeart/2018/2/layout/IconCircleList"/>
    <dgm:cxn modelId="{F6D3AF61-10D3-4069-96EC-A7328D56C0CA}" type="presOf" srcId="{5A1D5AA0-EC61-4104-9969-AFB61563E760}" destId="{6FADED19-75A0-4AAA-8A80-E1D14EDEB80B}" srcOrd="0" destOrd="0" presId="urn:microsoft.com/office/officeart/2018/2/layout/IconCircleList"/>
    <dgm:cxn modelId="{CCEEAF49-D65E-486B-A3C6-454FD05BFA3E}" srcId="{3AE8F7AD-F80B-4422-BF8C-E46E11DA3179}" destId="{2A68C6A4-E5FD-4B74-9304-E84D6993E0CA}" srcOrd="1" destOrd="0" parTransId="{3913236E-7A3F-414A-933F-7AD01ED35D1B}" sibTransId="{D990E4E7-2246-4A4C-956D-35E38CD52DC9}"/>
    <dgm:cxn modelId="{4D017A74-1F6D-4096-882F-13219FB45BEF}" srcId="{3AE8F7AD-F80B-4422-BF8C-E46E11DA3179}" destId="{0494D7D2-11B5-42F5-B137-0E24F289EA4A}" srcOrd="0" destOrd="0" parTransId="{76D57F91-8BB4-45B5-8009-B61A2CA1AE9E}" sibTransId="{D5CB6950-2DB6-4D4C-9F2A-8ECD0DBABF87}"/>
    <dgm:cxn modelId="{DCA33490-9C24-4374-873B-2A374781989E}" type="presOf" srcId="{091A1A54-0661-4BB6-B5B7-BB9540DE2728}" destId="{36B5D56E-1E82-4C38-B75F-4EDC49B3DABB}" srcOrd="0" destOrd="0" presId="urn:microsoft.com/office/officeart/2018/2/layout/IconCircleList"/>
    <dgm:cxn modelId="{78A53495-7694-48E8-A746-A40EBA0FAB46}" srcId="{3AE8F7AD-F80B-4422-BF8C-E46E11DA3179}" destId="{93CC1EBA-C334-4AD3-90AE-F681E89523F9}" srcOrd="3" destOrd="0" parTransId="{1F9AF06A-18A5-4EA4-8314-EB70121E60F3}" sibTransId="{5A1D5AA0-EC61-4104-9969-AFB61563E760}"/>
    <dgm:cxn modelId="{E68BDCBF-F6ED-4D7A-8DBE-4ABE7C4F6C06}" srcId="{3AE8F7AD-F80B-4422-BF8C-E46E11DA3179}" destId="{E41C94E3-D125-4C02-B0FC-ABD840D45F84}" srcOrd="2" destOrd="0" parTransId="{DD17FCE0-CBD4-46C5-835E-8DBDA489E65F}" sibTransId="{091A1A54-0661-4BB6-B5B7-BB9540DE2728}"/>
    <dgm:cxn modelId="{4DB9B2E6-7DF5-413A-974F-3EE9195DCF7C}" type="presOf" srcId="{3AE8F7AD-F80B-4422-BF8C-E46E11DA3179}" destId="{BDD1E310-6899-4D09-979B-E35BD2449E7A}" srcOrd="0" destOrd="0" presId="urn:microsoft.com/office/officeart/2018/2/layout/IconCircleList"/>
    <dgm:cxn modelId="{E21627FF-22D5-4D3D-9A43-5F59F2931B04}" type="presOf" srcId="{0494D7D2-11B5-42F5-B137-0E24F289EA4A}" destId="{2E1837D3-1F61-4C4D-8091-09EB8BE399C8}" srcOrd="0" destOrd="0" presId="urn:microsoft.com/office/officeart/2018/2/layout/IconCircleList"/>
    <dgm:cxn modelId="{B3B617FD-D6F2-4844-BF22-E58A4A156067}" type="presParOf" srcId="{BDD1E310-6899-4D09-979B-E35BD2449E7A}" destId="{098FADB6-F526-4B2B-95E4-F060C0A0787A}" srcOrd="0" destOrd="0" presId="urn:microsoft.com/office/officeart/2018/2/layout/IconCircleList"/>
    <dgm:cxn modelId="{DA1C635C-CDC6-48D0-81E5-9CC6E9E3A68B}" type="presParOf" srcId="{098FADB6-F526-4B2B-95E4-F060C0A0787A}" destId="{A057552B-B7DA-4B29-8825-678063A089F5}" srcOrd="0" destOrd="0" presId="urn:microsoft.com/office/officeart/2018/2/layout/IconCircleList"/>
    <dgm:cxn modelId="{220FFC8A-5A9F-4B88-B901-4D78E6A6A4CB}" type="presParOf" srcId="{A057552B-B7DA-4B29-8825-678063A089F5}" destId="{C76D4578-C554-485C-B2E3-5D6C0275531D}" srcOrd="0" destOrd="0" presId="urn:microsoft.com/office/officeart/2018/2/layout/IconCircleList"/>
    <dgm:cxn modelId="{05B2B510-B618-4701-9DEF-38C137F59943}" type="presParOf" srcId="{A057552B-B7DA-4B29-8825-678063A089F5}" destId="{D7A8E618-7A4E-4385-B041-C0C2392308BE}" srcOrd="1" destOrd="0" presId="urn:microsoft.com/office/officeart/2018/2/layout/IconCircleList"/>
    <dgm:cxn modelId="{F20B67BE-21E9-4370-B161-D1DD89E8B9DC}" type="presParOf" srcId="{A057552B-B7DA-4B29-8825-678063A089F5}" destId="{835B0EDE-33C1-49B9-90C7-271AFB7D99F1}" srcOrd="2" destOrd="0" presId="urn:microsoft.com/office/officeart/2018/2/layout/IconCircleList"/>
    <dgm:cxn modelId="{4624764A-D574-4E29-BC77-74BEF4FB8A9E}" type="presParOf" srcId="{A057552B-B7DA-4B29-8825-678063A089F5}" destId="{2E1837D3-1F61-4C4D-8091-09EB8BE399C8}" srcOrd="3" destOrd="0" presId="urn:microsoft.com/office/officeart/2018/2/layout/IconCircleList"/>
    <dgm:cxn modelId="{AC7DB24B-C412-45CC-BD67-58D9273A5A35}" type="presParOf" srcId="{098FADB6-F526-4B2B-95E4-F060C0A0787A}" destId="{F469369C-D972-4E02-BDFB-1A88E5DB7515}" srcOrd="1" destOrd="0" presId="urn:microsoft.com/office/officeart/2018/2/layout/IconCircleList"/>
    <dgm:cxn modelId="{F7CDC927-FA74-4FFC-B085-15769EAC0791}" type="presParOf" srcId="{098FADB6-F526-4B2B-95E4-F060C0A0787A}" destId="{EA24E7CF-477E-42D9-A936-C91FEA95F546}" srcOrd="2" destOrd="0" presId="urn:microsoft.com/office/officeart/2018/2/layout/IconCircleList"/>
    <dgm:cxn modelId="{7F54BDBA-740A-4271-BE05-2D4F801B8031}" type="presParOf" srcId="{EA24E7CF-477E-42D9-A936-C91FEA95F546}" destId="{CA8341CB-257C-4A58-9D21-627DBB89A142}" srcOrd="0" destOrd="0" presId="urn:microsoft.com/office/officeart/2018/2/layout/IconCircleList"/>
    <dgm:cxn modelId="{84B9D84A-AB02-40DE-8186-A580821E857D}" type="presParOf" srcId="{EA24E7CF-477E-42D9-A936-C91FEA95F546}" destId="{93DFC571-0917-41AE-AB88-BB22CDF20E24}" srcOrd="1" destOrd="0" presId="urn:microsoft.com/office/officeart/2018/2/layout/IconCircleList"/>
    <dgm:cxn modelId="{11E28CAF-BE07-43B6-B4D7-3E21D6A2A323}" type="presParOf" srcId="{EA24E7CF-477E-42D9-A936-C91FEA95F546}" destId="{D8F6AD62-4B86-4938-A6D8-2BEAF4F4B7DC}" srcOrd="2" destOrd="0" presId="urn:microsoft.com/office/officeart/2018/2/layout/IconCircleList"/>
    <dgm:cxn modelId="{500D595E-7061-4A5C-B332-A24428C76A07}" type="presParOf" srcId="{EA24E7CF-477E-42D9-A936-C91FEA95F546}" destId="{1ED837D1-F8D9-4BF6-A43E-9BB92B6F443E}" srcOrd="3" destOrd="0" presId="urn:microsoft.com/office/officeart/2018/2/layout/IconCircleList"/>
    <dgm:cxn modelId="{F8CE32CA-6B8A-4696-AA8E-0CA1608C2266}" type="presParOf" srcId="{098FADB6-F526-4B2B-95E4-F060C0A0787A}" destId="{5FB15E53-C9B1-4BA2-9C75-41A7D49497E7}" srcOrd="3" destOrd="0" presId="urn:microsoft.com/office/officeart/2018/2/layout/IconCircleList"/>
    <dgm:cxn modelId="{755E3A7B-16BF-4FA6-BE30-37219A16399F}" type="presParOf" srcId="{098FADB6-F526-4B2B-95E4-F060C0A0787A}" destId="{430D5149-EF2A-4B04-82F7-7F30A0CD743E}" srcOrd="4" destOrd="0" presId="urn:microsoft.com/office/officeart/2018/2/layout/IconCircleList"/>
    <dgm:cxn modelId="{81CDAE6D-E723-4A11-873F-937C674C6651}" type="presParOf" srcId="{430D5149-EF2A-4B04-82F7-7F30A0CD743E}" destId="{9CFCC811-0C4B-48E3-B184-A677DBBC66F7}" srcOrd="0" destOrd="0" presId="urn:microsoft.com/office/officeart/2018/2/layout/IconCircleList"/>
    <dgm:cxn modelId="{826F6307-1A4F-45FF-84C7-1B9C1DC9AE50}" type="presParOf" srcId="{430D5149-EF2A-4B04-82F7-7F30A0CD743E}" destId="{F6830E31-FA3C-415B-B375-BB2502D06B8D}" srcOrd="1" destOrd="0" presId="urn:microsoft.com/office/officeart/2018/2/layout/IconCircleList"/>
    <dgm:cxn modelId="{23A12B40-F0F5-4DF4-9ACF-535FB1DDC99B}" type="presParOf" srcId="{430D5149-EF2A-4B04-82F7-7F30A0CD743E}" destId="{FC17BDD4-5FB5-44D5-8F79-5DAAEDA7167E}" srcOrd="2" destOrd="0" presId="urn:microsoft.com/office/officeart/2018/2/layout/IconCircleList"/>
    <dgm:cxn modelId="{26D8C698-8177-4EA1-BA8C-2841E393A16F}" type="presParOf" srcId="{430D5149-EF2A-4B04-82F7-7F30A0CD743E}" destId="{C0FB6C4D-8385-4397-82FA-3E941892310A}" srcOrd="3" destOrd="0" presId="urn:microsoft.com/office/officeart/2018/2/layout/IconCircleList"/>
    <dgm:cxn modelId="{D83D9D8C-24D8-411D-8AE4-6093FE9DA80F}" type="presParOf" srcId="{098FADB6-F526-4B2B-95E4-F060C0A0787A}" destId="{36B5D56E-1E82-4C38-B75F-4EDC49B3DABB}" srcOrd="5" destOrd="0" presId="urn:microsoft.com/office/officeart/2018/2/layout/IconCircleList"/>
    <dgm:cxn modelId="{B1D4538F-9434-4714-8D0E-E4809C6A6B17}" type="presParOf" srcId="{098FADB6-F526-4B2B-95E4-F060C0A0787A}" destId="{0C69164F-18EC-4381-8EA5-DC6E959D93C7}" srcOrd="6" destOrd="0" presId="urn:microsoft.com/office/officeart/2018/2/layout/IconCircleList"/>
    <dgm:cxn modelId="{29EC6B9B-2F7C-4C0D-8989-B950C5880367}" type="presParOf" srcId="{0C69164F-18EC-4381-8EA5-DC6E959D93C7}" destId="{B2B5DA1F-B7F9-4E4D-A22C-0345D2BC79FA}" srcOrd="0" destOrd="0" presId="urn:microsoft.com/office/officeart/2018/2/layout/IconCircleList"/>
    <dgm:cxn modelId="{FE85A84E-C319-4E75-8DAB-B252481DC04D}" type="presParOf" srcId="{0C69164F-18EC-4381-8EA5-DC6E959D93C7}" destId="{C1E4BFD4-64AD-400A-854B-DD9A16F20AE5}" srcOrd="1" destOrd="0" presId="urn:microsoft.com/office/officeart/2018/2/layout/IconCircleList"/>
    <dgm:cxn modelId="{AD31E3B4-E0A6-490E-B772-CDDD7A954C8A}" type="presParOf" srcId="{0C69164F-18EC-4381-8EA5-DC6E959D93C7}" destId="{F9A51FDB-3AC5-44A7-84C1-5A478145E0B0}" srcOrd="2" destOrd="0" presId="urn:microsoft.com/office/officeart/2018/2/layout/IconCircleList"/>
    <dgm:cxn modelId="{5124FA2B-6036-47A8-9AC6-7C8067904F0F}" type="presParOf" srcId="{0C69164F-18EC-4381-8EA5-DC6E959D93C7}" destId="{8AEFD455-F11D-47BB-883B-3088EC10C129}" srcOrd="3" destOrd="0" presId="urn:microsoft.com/office/officeart/2018/2/layout/IconCircleList"/>
    <dgm:cxn modelId="{3F1E5588-48FD-4930-A8BA-51E1E2DFE32C}" type="presParOf" srcId="{098FADB6-F526-4B2B-95E4-F060C0A0787A}" destId="{6FADED19-75A0-4AAA-8A80-E1D14EDEB80B}" srcOrd="7" destOrd="0" presId="urn:microsoft.com/office/officeart/2018/2/layout/IconCircleList"/>
    <dgm:cxn modelId="{6814F6C9-45C7-4E71-B716-60CA8E724BBE}" type="presParOf" srcId="{098FADB6-F526-4B2B-95E4-F060C0A0787A}" destId="{0FCA9DC5-4F8D-4DC0-A995-8AA583E56578}" srcOrd="8" destOrd="0" presId="urn:microsoft.com/office/officeart/2018/2/layout/IconCircleList"/>
    <dgm:cxn modelId="{1A47B40D-E0C9-4FF7-A89A-0A21CE10948A}" type="presParOf" srcId="{0FCA9DC5-4F8D-4DC0-A995-8AA583E56578}" destId="{4EF96CB2-42BB-4146-B64E-8FA050A63E51}" srcOrd="0" destOrd="0" presId="urn:microsoft.com/office/officeart/2018/2/layout/IconCircleList"/>
    <dgm:cxn modelId="{2D41F031-0F72-40D8-90D2-BA8FAA4EDB3C}" type="presParOf" srcId="{0FCA9DC5-4F8D-4DC0-A995-8AA583E56578}" destId="{8363DC86-B2D0-4F3F-8CCE-3A475D01C734}" srcOrd="1" destOrd="0" presId="urn:microsoft.com/office/officeart/2018/2/layout/IconCircleList"/>
    <dgm:cxn modelId="{EDCBF04B-E767-40FC-8BE7-098883192F99}" type="presParOf" srcId="{0FCA9DC5-4F8D-4DC0-A995-8AA583E56578}" destId="{16B8E871-3839-44B3-8F9A-A8E05597C7CB}" srcOrd="2" destOrd="0" presId="urn:microsoft.com/office/officeart/2018/2/layout/IconCircleList"/>
    <dgm:cxn modelId="{9558F72A-FD90-478A-9583-A9D06BE9CDEE}" type="presParOf" srcId="{0FCA9DC5-4F8D-4DC0-A995-8AA583E56578}" destId="{268BA908-7F0B-4B08-9321-8668C35A16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9783C-D06F-4309-A132-C81132C1B7F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C27D9D-6943-4C0F-874F-3EED4BB190FF}">
      <dgm:prSet phldrT="[Text]"/>
      <dgm:spPr/>
      <dgm:t>
        <a:bodyPr/>
        <a:lstStyle/>
        <a:p>
          <a:r>
            <a:rPr lang="en-US" b="1" dirty="0"/>
            <a:t>30</a:t>
          </a:r>
          <a:endParaRPr lang="en-US" dirty="0"/>
        </a:p>
      </dgm:t>
    </dgm:pt>
    <dgm:pt modelId="{021CF72E-2B73-4B15-A10A-A33AAA6024A3}" type="parTrans" cxnId="{18151B60-AB7A-4D25-8827-29CE2276A5D7}">
      <dgm:prSet/>
      <dgm:spPr/>
      <dgm:t>
        <a:bodyPr/>
        <a:lstStyle/>
        <a:p>
          <a:endParaRPr lang="en-US"/>
        </a:p>
      </dgm:t>
    </dgm:pt>
    <dgm:pt modelId="{1C4ECD73-BF37-4C34-B815-2C3299DF23F9}" type="sibTrans" cxnId="{18151B60-AB7A-4D25-8827-29CE2276A5D7}">
      <dgm:prSet/>
      <dgm:spPr/>
      <dgm:t>
        <a:bodyPr/>
        <a:lstStyle/>
        <a:p>
          <a:endParaRPr lang="en-US"/>
        </a:p>
      </dgm:t>
    </dgm:pt>
    <dgm:pt modelId="{86F4770A-9272-4BA3-91D7-1C732F2C26E5}">
      <dgm:prSet/>
      <dgm:spPr/>
      <dgm:t>
        <a:bodyPr/>
        <a:lstStyle/>
        <a:p>
          <a:r>
            <a:rPr lang="en-US" b="1" dirty="0"/>
            <a:t>KPI</a:t>
          </a:r>
        </a:p>
      </dgm:t>
    </dgm:pt>
    <dgm:pt modelId="{078B72A3-E3AA-4084-8EFD-E633BC818F00}" type="parTrans" cxnId="{562CFE53-B8B8-4076-86E6-19393AC0FD34}">
      <dgm:prSet/>
      <dgm:spPr/>
      <dgm:t>
        <a:bodyPr/>
        <a:lstStyle/>
        <a:p>
          <a:endParaRPr lang="en-US"/>
        </a:p>
      </dgm:t>
    </dgm:pt>
    <dgm:pt modelId="{E7E6BD12-5B3B-42ED-906D-2E8BA32B111A}" type="sibTrans" cxnId="{562CFE53-B8B8-4076-86E6-19393AC0FD34}">
      <dgm:prSet/>
      <dgm:spPr/>
      <dgm:t>
        <a:bodyPr/>
        <a:lstStyle/>
        <a:p>
          <a:endParaRPr lang="en-US"/>
        </a:p>
      </dgm:t>
    </dgm:pt>
    <dgm:pt modelId="{46A13566-D730-47F8-A4A2-C16BC819B301}">
      <dgm:prSet/>
      <dgm:spPr/>
      <dgm:t>
        <a:bodyPr/>
        <a:lstStyle/>
        <a:p>
          <a:r>
            <a:rPr lang="en-US" b="1" dirty="0"/>
            <a:t>Calculation: The DJIA is a price-weighted index, meaning that higher-priced stocks have a greater impact on the index's performance.</a:t>
          </a:r>
        </a:p>
      </dgm:t>
    </dgm:pt>
    <dgm:pt modelId="{ACB80BFC-A8BB-49EB-9E01-14966DE3A089}" type="parTrans" cxnId="{D0457AFD-0901-4D9E-A14D-1BA51C3B6A30}">
      <dgm:prSet/>
      <dgm:spPr/>
      <dgm:t>
        <a:bodyPr/>
        <a:lstStyle/>
        <a:p>
          <a:endParaRPr lang="en-US"/>
        </a:p>
      </dgm:t>
    </dgm:pt>
    <dgm:pt modelId="{4C0B71D4-8ACE-4E65-B222-5E43948F4658}" type="sibTrans" cxnId="{D0457AFD-0901-4D9E-A14D-1BA51C3B6A30}">
      <dgm:prSet/>
      <dgm:spPr/>
      <dgm:t>
        <a:bodyPr/>
        <a:lstStyle/>
        <a:p>
          <a:endParaRPr lang="en-US"/>
        </a:p>
      </dgm:t>
    </dgm:pt>
    <dgm:pt modelId="{3A77625D-C4D5-44AC-B921-1662F24D8290}">
      <dgm:prSet/>
      <dgm:spPr/>
      <dgm:t>
        <a:bodyPr/>
        <a:lstStyle/>
        <a:p>
          <a:r>
            <a:rPr lang="en-US" b="1" dirty="0"/>
            <a:t>1896</a:t>
          </a:r>
          <a:endParaRPr lang="en-US" dirty="0"/>
        </a:p>
      </dgm:t>
    </dgm:pt>
    <dgm:pt modelId="{7E1FFDE8-97E0-416C-8474-23D36AE9D4E9}" type="parTrans" cxnId="{6445C77C-BCCC-464F-8517-3E3ABDE4AF36}">
      <dgm:prSet/>
      <dgm:spPr/>
      <dgm:t>
        <a:bodyPr/>
        <a:lstStyle/>
        <a:p>
          <a:endParaRPr lang="en-US"/>
        </a:p>
      </dgm:t>
    </dgm:pt>
    <dgm:pt modelId="{83199523-C212-42FB-AA5B-A14522BE8997}" type="sibTrans" cxnId="{6445C77C-BCCC-464F-8517-3E3ABDE4AF36}">
      <dgm:prSet/>
      <dgm:spPr/>
      <dgm:t>
        <a:bodyPr/>
        <a:lstStyle/>
        <a:p>
          <a:endParaRPr lang="en-US"/>
        </a:p>
      </dgm:t>
    </dgm:pt>
    <dgm:pt modelId="{ADE712E3-6AF9-48BE-BB0E-D1078C2863EB}">
      <dgm:prSet phldrT="[Text]"/>
      <dgm:spPr/>
      <dgm:t>
        <a:bodyPr/>
        <a:lstStyle/>
        <a:p>
          <a:r>
            <a:rPr lang="en-US" b="1"/>
            <a:t>Composition: 30 large, publicly-owned companies from various industries, excluding transportation and utilities.</a:t>
          </a:r>
          <a:endParaRPr lang="en-US"/>
        </a:p>
      </dgm:t>
    </dgm:pt>
    <dgm:pt modelId="{D1BCA8CA-6F32-4A2A-8165-400D8AE1C39F}" type="parTrans" cxnId="{4B60C051-B728-4AFE-AB0C-4BE8E72D32DA}">
      <dgm:prSet/>
      <dgm:spPr/>
      <dgm:t>
        <a:bodyPr/>
        <a:lstStyle/>
        <a:p>
          <a:endParaRPr lang="en-US"/>
        </a:p>
      </dgm:t>
    </dgm:pt>
    <dgm:pt modelId="{77233709-39A8-49EE-A657-F1E0B09B85BD}" type="sibTrans" cxnId="{4B60C051-B728-4AFE-AB0C-4BE8E72D32DA}">
      <dgm:prSet/>
      <dgm:spPr/>
      <dgm:t>
        <a:bodyPr/>
        <a:lstStyle/>
        <a:p>
          <a:endParaRPr lang="en-US"/>
        </a:p>
      </dgm:t>
    </dgm:pt>
    <dgm:pt modelId="{65C5BDEA-3B58-40D5-9317-3F16D77BFCFA}">
      <dgm:prSet/>
      <dgm:spPr/>
      <dgm:t>
        <a:bodyPr/>
        <a:lstStyle/>
        <a:p>
          <a:r>
            <a:rPr lang="en-US" b="1"/>
            <a:t>Purpose</a:t>
          </a:r>
          <a:r>
            <a:rPr lang="en-US" b="1" dirty="0"/>
            <a:t>: KPI for the U.S. stock market and the economy.</a:t>
          </a:r>
        </a:p>
      </dgm:t>
    </dgm:pt>
    <dgm:pt modelId="{470E21AF-2CB1-4C9F-9412-4BEF6665759A}" type="parTrans" cxnId="{FB11A136-7D4F-4090-921B-297265F89E68}">
      <dgm:prSet/>
      <dgm:spPr/>
      <dgm:t>
        <a:bodyPr/>
        <a:lstStyle/>
        <a:p>
          <a:endParaRPr lang="en-US"/>
        </a:p>
      </dgm:t>
    </dgm:pt>
    <dgm:pt modelId="{68D1065D-280B-49F4-A0E9-02C31FB259E7}" type="sibTrans" cxnId="{FB11A136-7D4F-4090-921B-297265F89E68}">
      <dgm:prSet/>
      <dgm:spPr/>
      <dgm:t>
        <a:bodyPr/>
        <a:lstStyle/>
        <a:p>
          <a:endParaRPr lang="en-US"/>
        </a:p>
      </dgm:t>
    </dgm:pt>
    <dgm:pt modelId="{CFD9030C-359C-482B-A025-97B9917C7068}">
      <dgm:prSet/>
      <dgm:spPr/>
      <dgm:t>
        <a:bodyPr/>
        <a:lstStyle/>
        <a:p>
          <a:r>
            <a:rPr lang="en-US" b="1" dirty="0"/>
            <a:t>€€</a:t>
          </a:r>
        </a:p>
      </dgm:t>
    </dgm:pt>
    <dgm:pt modelId="{43F5441F-6A0E-470D-9F4C-AB62041AEE98}" type="parTrans" cxnId="{3C41D2AF-5DB6-4A31-BBCE-23962FEFCA1F}">
      <dgm:prSet/>
      <dgm:spPr/>
      <dgm:t>
        <a:bodyPr/>
        <a:lstStyle/>
        <a:p>
          <a:endParaRPr lang="en-US"/>
        </a:p>
      </dgm:t>
    </dgm:pt>
    <dgm:pt modelId="{CD352796-D9EB-48EA-A1E7-5DBF8DB4C629}" type="sibTrans" cxnId="{3C41D2AF-5DB6-4A31-BBCE-23962FEFCA1F}">
      <dgm:prSet/>
      <dgm:spPr/>
      <dgm:t>
        <a:bodyPr/>
        <a:lstStyle/>
        <a:p>
          <a:endParaRPr lang="en-US"/>
        </a:p>
      </dgm:t>
    </dgm:pt>
    <dgm:pt modelId="{B035B9A3-8EDF-4F5B-AF7C-5124FFBF4AE3}">
      <dgm:prSet/>
      <dgm:spPr/>
      <dgm:t>
        <a:bodyPr/>
        <a:lstStyle/>
        <a:p>
          <a:r>
            <a:rPr lang="en-US" b="1"/>
            <a:t>Historical </a:t>
          </a:r>
          <a:r>
            <a:rPr lang="en-US" b="1" dirty="0"/>
            <a:t>Significance: Established in 1896 by Charles Dow and Edward Jones.</a:t>
          </a:r>
          <a:endParaRPr lang="en-US" dirty="0"/>
        </a:p>
      </dgm:t>
    </dgm:pt>
    <dgm:pt modelId="{DE6A2FFE-98B3-4430-8B77-A309BE5314D0}" type="parTrans" cxnId="{0670C73E-17A7-4F22-A9A9-2B3368C1D2F5}">
      <dgm:prSet/>
      <dgm:spPr/>
      <dgm:t>
        <a:bodyPr/>
        <a:lstStyle/>
        <a:p>
          <a:endParaRPr lang="en-US"/>
        </a:p>
      </dgm:t>
    </dgm:pt>
    <dgm:pt modelId="{12C6321F-3B4A-47D2-AD24-F3A28E3DA6EE}" type="sibTrans" cxnId="{0670C73E-17A7-4F22-A9A9-2B3368C1D2F5}">
      <dgm:prSet/>
      <dgm:spPr/>
      <dgm:t>
        <a:bodyPr/>
        <a:lstStyle/>
        <a:p>
          <a:endParaRPr lang="en-US"/>
        </a:p>
      </dgm:t>
    </dgm:pt>
    <dgm:pt modelId="{9844C870-3FC3-40C8-B764-D2716A88F285}" type="pres">
      <dgm:prSet presAssocID="{02F9783C-D06F-4309-A132-C81132C1B7F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3DDABE0-47D8-4DB1-903C-3A18384F18B4}" type="pres">
      <dgm:prSet presAssocID="{23C27D9D-6943-4C0F-874F-3EED4BB190FF}" presName="composite" presStyleCnt="0"/>
      <dgm:spPr/>
    </dgm:pt>
    <dgm:pt modelId="{7A0DB2F7-35BF-4E6A-B6E6-F2B408A5814A}" type="pres">
      <dgm:prSet presAssocID="{23C27D9D-6943-4C0F-874F-3EED4BB190FF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ACDC2F1-40BC-462F-A912-940AA647439B}" type="pres">
      <dgm:prSet presAssocID="{23C27D9D-6943-4C0F-874F-3EED4BB190FF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97DB1D4A-FF35-4450-AC67-92C1F44945BE}" type="pres">
      <dgm:prSet presAssocID="{23C27D9D-6943-4C0F-874F-3EED4BB190FF}" presName="Accent" presStyleLbl="parChTrans1D1" presStyleIdx="0" presStyleCnt="4"/>
      <dgm:spPr/>
    </dgm:pt>
    <dgm:pt modelId="{C3C3B4FB-62C9-4D82-B058-1BDC7D06B180}" type="pres">
      <dgm:prSet presAssocID="{1C4ECD73-BF37-4C34-B815-2C3299DF23F9}" presName="sibTrans" presStyleCnt="0"/>
      <dgm:spPr/>
    </dgm:pt>
    <dgm:pt modelId="{96D5563F-5B06-4C06-B0BE-E0F681B9B6CA}" type="pres">
      <dgm:prSet presAssocID="{86F4770A-9272-4BA3-91D7-1C732F2C26E5}" presName="composite" presStyleCnt="0"/>
      <dgm:spPr/>
    </dgm:pt>
    <dgm:pt modelId="{6B889105-6B8B-4FD6-8A75-5709D511A058}" type="pres">
      <dgm:prSet presAssocID="{86F4770A-9272-4BA3-91D7-1C732F2C26E5}" presName="First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59796A2-3D4A-4DC8-A42E-6BC52E81338F}" type="pres">
      <dgm:prSet presAssocID="{86F4770A-9272-4BA3-91D7-1C732F2C26E5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0CF03FE7-DB23-45F7-BF87-945C5A993DC7}" type="pres">
      <dgm:prSet presAssocID="{86F4770A-9272-4BA3-91D7-1C732F2C26E5}" presName="Accent" presStyleLbl="parChTrans1D1" presStyleIdx="1" presStyleCnt="4"/>
      <dgm:spPr/>
    </dgm:pt>
    <dgm:pt modelId="{FEEA8FDE-B804-475D-BC40-AC1060796272}" type="pres">
      <dgm:prSet presAssocID="{E7E6BD12-5B3B-42ED-906D-2E8BA32B111A}" presName="sibTrans" presStyleCnt="0"/>
      <dgm:spPr/>
    </dgm:pt>
    <dgm:pt modelId="{158B9C92-A85F-4484-BEC1-82CFCFF659AF}" type="pres">
      <dgm:prSet presAssocID="{CFD9030C-359C-482B-A025-97B9917C7068}" presName="composite" presStyleCnt="0"/>
      <dgm:spPr/>
    </dgm:pt>
    <dgm:pt modelId="{FE2EC271-D5CE-423D-B7D9-C5FE65DDBB8A}" type="pres">
      <dgm:prSet presAssocID="{CFD9030C-359C-482B-A025-97B9917C7068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AD06AF4-41D4-41FA-8C98-8DCAA99CA866}" type="pres">
      <dgm:prSet presAssocID="{CFD9030C-359C-482B-A025-97B9917C7068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2082F21F-8027-4772-937C-3362DC097AEE}" type="pres">
      <dgm:prSet presAssocID="{CFD9030C-359C-482B-A025-97B9917C7068}" presName="Accent" presStyleLbl="parChTrans1D1" presStyleIdx="2" presStyleCnt="4"/>
      <dgm:spPr/>
    </dgm:pt>
    <dgm:pt modelId="{ED6E7D24-5A3C-4B82-911E-2BE4C87E8BD7}" type="pres">
      <dgm:prSet presAssocID="{CD352796-D9EB-48EA-A1E7-5DBF8DB4C629}" presName="sibTrans" presStyleCnt="0"/>
      <dgm:spPr/>
    </dgm:pt>
    <dgm:pt modelId="{34D06561-1FE9-42CF-B35C-EE03ACD7DDD7}" type="pres">
      <dgm:prSet presAssocID="{3A77625D-C4D5-44AC-B921-1662F24D8290}" presName="composite" presStyleCnt="0"/>
      <dgm:spPr/>
    </dgm:pt>
    <dgm:pt modelId="{3B22E971-0C7F-4DD2-89D2-14DD9E5BCE6E}" type="pres">
      <dgm:prSet presAssocID="{3A77625D-C4D5-44AC-B921-1662F24D8290}" presName="FirstChild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4D59666-F9F3-49F7-95BB-5792B17378EE}" type="pres">
      <dgm:prSet presAssocID="{3A77625D-C4D5-44AC-B921-1662F24D8290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B520A6BE-F62A-4F43-9F1A-577DBB292922}" type="pres">
      <dgm:prSet presAssocID="{3A77625D-C4D5-44AC-B921-1662F24D8290}" presName="Accent" presStyleLbl="parChTrans1D1" presStyleIdx="3" presStyleCnt="4"/>
      <dgm:spPr/>
    </dgm:pt>
  </dgm:ptLst>
  <dgm:cxnLst>
    <dgm:cxn modelId="{CAD81715-9C47-4568-BAB0-64BC45D8C7C0}" type="presOf" srcId="{B035B9A3-8EDF-4F5B-AF7C-5124FFBF4AE3}" destId="{3B22E971-0C7F-4DD2-89D2-14DD9E5BCE6E}" srcOrd="0" destOrd="0" presId="urn:microsoft.com/office/officeart/2011/layout/TabList"/>
    <dgm:cxn modelId="{FB11A136-7D4F-4090-921B-297265F89E68}" srcId="{86F4770A-9272-4BA3-91D7-1C732F2C26E5}" destId="{65C5BDEA-3B58-40D5-9317-3F16D77BFCFA}" srcOrd="0" destOrd="0" parTransId="{470E21AF-2CB1-4C9F-9412-4BEF6665759A}" sibTransId="{68D1065D-280B-49F4-A0E9-02C31FB259E7}"/>
    <dgm:cxn modelId="{0670C73E-17A7-4F22-A9A9-2B3368C1D2F5}" srcId="{3A77625D-C4D5-44AC-B921-1662F24D8290}" destId="{B035B9A3-8EDF-4F5B-AF7C-5124FFBF4AE3}" srcOrd="0" destOrd="0" parTransId="{DE6A2FFE-98B3-4430-8B77-A309BE5314D0}" sibTransId="{12C6321F-3B4A-47D2-AD24-F3A28E3DA6EE}"/>
    <dgm:cxn modelId="{18151B60-AB7A-4D25-8827-29CE2276A5D7}" srcId="{02F9783C-D06F-4309-A132-C81132C1B7F9}" destId="{23C27D9D-6943-4C0F-874F-3EED4BB190FF}" srcOrd="0" destOrd="0" parTransId="{021CF72E-2B73-4B15-A10A-A33AAA6024A3}" sibTransId="{1C4ECD73-BF37-4C34-B815-2C3299DF23F9}"/>
    <dgm:cxn modelId="{6C14564B-F53F-445F-A951-8F5D59DD3402}" type="presOf" srcId="{02F9783C-D06F-4309-A132-C81132C1B7F9}" destId="{9844C870-3FC3-40C8-B764-D2716A88F285}" srcOrd="0" destOrd="0" presId="urn:microsoft.com/office/officeart/2011/layout/TabList"/>
    <dgm:cxn modelId="{4B60C051-B728-4AFE-AB0C-4BE8E72D32DA}" srcId="{23C27D9D-6943-4C0F-874F-3EED4BB190FF}" destId="{ADE712E3-6AF9-48BE-BB0E-D1078C2863EB}" srcOrd="0" destOrd="0" parTransId="{D1BCA8CA-6F32-4A2A-8165-400D8AE1C39F}" sibTransId="{77233709-39A8-49EE-A657-F1E0B09B85BD}"/>
    <dgm:cxn modelId="{72622553-442F-4C86-970A-59D8841B4879}" type="presOf" srcId="{86F4770A-9272-4BA3-91D7-1C732F2C26E5}" destId="{859796A2-3D4A-4DC8-A42E-6BC52E81338F}" srcOrd="0" destOrd="0" presId="urn:microsoft.com/office/officeart/2011/layout/TabList"/>
    <dgm:cxn modelId="{562CFE53-B8B8-4076-86E6-19393AC0FD34}" srcId="{02F9783C-D06F-4309-A132-C81132C1B7F9}" destId="{86F4770A-9272-4BA3-91D7-1C732F2C26E5}" srcOrd="1" destOrd="0" parTransId="{078B72A3-E3AA-4084-8EFD-E633BC818F00}" sibTransId="{E7E6BD12-5B3B-42ED-906D-2E8BA32B111A}"/>
    <dgm:cxn modelId="{6445C77C-BCCC-464F-8517-3E3ABDE4AF36}" srcId="{02F9783C-D06F-4309-A132-C81132C1B7F9}" destId="{3A77625D-C4D5-44AC-B921-1662F24D8290}" srcOrd="3" destOrd="0" parTransId="{7E1FFDE8-97E0-416C-8474-23D36AE9D4E9}" sibTransId="{83199523-C212-42FB-AA5B-A14522BE8997}"/>
    <dgm:cxn modelId="{17A4D481-E553-4C40-87AC-1E1A4F22A6E2}" type="presOf" srcId="{ADE712E3-6AF9-48BE-BB0E-D1078C2863EB}" destId="{7A0DB2F7-35BF-4E6A-B6E6-F2B408A5814A}" srcOrd="0" destOrd="0" presId="urn:microsoft.com/office/officeart/2011/layout/TabList"/>
    <dgm:cxn modelId="{EB855F93-685E-462B-BFB7-37A0674BFC52}" type="presOf" srcId="{65C5BDEA-3B58-40D5-9317-3F16D77BFCFA}" destId="{6B889105-6B8B-4FD6-8A75-5709D511A058}" srcOrd="0" destOrd="0" presId="urn:microsoft.com/office/officeart/2011/layout/TabList"/>
    <dgm:cxn modelId="{3C41D2AF-5DB6-4A31-BBCE-23962FEFCA1F}" srcId="{02F9783C-D06F-4309-A132-C81132C1B7F9}" destId="{CFD9030C-359C-482B-A025-97B9917C7068}" srcOrd="2" destOrd="0" parTransId="{43F5441F-6A0E-470D-9F4C-AB62041AEE98}" sibTransId="{CD352796-D9EB-48EA-A1E7-5DBF8DB4C629}"/>
    <dgm:cxn modelId="{68F520B2-D409-4E83-9D2D-886D3A014AD5}" type="presOf" srcId="{CFD9030C-359C-482B-A025-97B9917C7068}" destId="{AAD06AF4-41D4-41FA-8C98-8DCAA99CA866}" srcOrd="0" destOrd="0" presId="urn:microsoft.com/office/officeart/2011/layout/TabList"/>
    <dgm:cxn modelId="{460903D5-AB3C-48F6-B174-F4A662B6F15D}" type="presOf" srcId="{23C27D9D-6943-4C0F-874F-3EED4BB190FF}" destId="{6ACDC2F1-40BC-462F-A912-940AA647439B}" srcOrd="0" destOrd="0" presId="urn:microsoft.com/office/officeart/2011/layout/TabList"/>
    <dgm:cxn modelId="{5F9FE9D6-A781-4DFC-A5B4-A53DDBE0308C}" type="presOf" srcId="{46A13566-D730-47F8-A4A2-C16BC819B301}" destId="{FE2EC271-D5CE-423D-B7D9-C5FE65DDBB8A}" srcOrd="0" destOrd="0" presId="urn:microsoft.com/office/officeart/2011/layout/TabList"/>
    <dgm:cxn modelId="{44EE98E3-018A-4514-B35D-31F5F7A13CA8}" type="presOf" srcId="{3A77625D-C4D5-44AC-B921-1662F24D8290}" destId="{84D59666-F9F3-49F7-95BB-5792B17378EE}" srcOrd="0" destOrd="0" presId="urn:microsoft.com/office/officeart/2011/layout/TabList"/>
    <dgm:cxn modelId="{D0457AFD-0901-4D9E-A14D-1BA51C3B6A30}" srcId="{CFD9030C-359C-482B-A025-97B9917C7068}" destId="{46A13566-D730-47F8-A4A2-C16BC819B301}" srcOrd="0" destOrd="0" parTransId="{ACB80BFC-A8BB-49EB-9E01-14966DE3A089}" sibTransId="{4C0B71D4-8ACE-4E65-B222-5E43948F4658}"/>
    <dgm:cxn modelId="{3F7F1347-2424-4684-8B74-8CFDCFC86EAC}" type="presParOf" srcId="{9844C870-3FC3-40C8-B764-D2716A88F285}" destId="{C3DDABE0-47D8-4DB1-903C-3A18384F18B4}" srcOrd="0" destOrd="0" presId="urn:microsoft.com/office/officeart/2011/layout/TabList"/>
    <dgm:cxn modelId="{0B54CC6E-DD86-4E50-830C-DAAF2A19836C}" type="presParOf" srcId="{C3DDABE0-47D8-4DB1-903C-3A18384F18B4}" destId="{7A0DB2F7-35BF-4E6A-B6E6-F2B408A5814A}" srcOrd="0" destOrd="0" presId="urn:microsoft.com/office/officeart/2011/layout/TabList"/>
    <dgm:cxn modelId="{CCD3D9F2-F3F3-421F-A624-C7A55761786D}" type="presParOf" srcId="{C3DDABE0-47D8-4DB1-903C-3A18384F18B4}" destId="{6ACDC2F1-40BC-462F-A912-940AA647439B}" srcOrd="1" destOrd="0" presId="urn:microsoft.com/office/officeart/2011/layout/TabList"/>
    <dgm:cxn modelId="{D6764604-37C4-41AF-9743-67305A3C1F58}" type="presParOf" srcId="{C3DDABE0-47D8-4DB1-903C-3A18384F18B4}" destId="{97DB1D4A-FF35-4450-AC67-92C1F44945BE}" srcOrd="2" destOrd="0" presId="urn:microsoft.com/office/officeart/2011/layout/TabList"/>
    <dgm:cxn modelId="{52924A33-38F2-40BA-9B9E-FE68A4B8C1D7}" type="presParOf" srcId="{9844C870-3FC3-40C8-B764-D2716A88F285}" destId="{C3C3B4FB-62C9-4D82-B058-1BDC7D06B180}" srcOrd="1" destOrd="0" presId="urn:microsoft.com/office/officeart/2011/layout/TabList"/>
    <dgm:cxn modelId="{47555330-CF3B-4BD8-A4FA-85B2D9278135}" type="presParOf" srcId="{9844C870-3FC3-40C8-B764-D2716A88F285}" destId="{96D5563F-5B06-4C06-B0BE-E0F681B9B6CA}" srcOrd="2" destOrd="0" presId="urn:microsoft.com/office/officeart/2011/layout/TabList"/>
    <dgm:cxn modelId="{5AE36CC0-CFF6-4190-A1CB-95954C028A26}" type="presParOf" srcId="{96D5563F-5B06-4C06-B0BE-E0F681B9B6CA}" destId="{6B889105-6B8B-4FD6-8A75-5709D511A058}" srcOrd="0" destOrd="0" presId="urn:microsoft.com/office/officeart/2011/layout/TabList"/>
    <dgm:cxn modelId="{3AD89B11-4EFE-4506-A9AD-E247300402C8}" type="presParOf" srcId="{96D5563F-5B06-4C06-B0BE-E0F681B9B6CA}" destId="{859796A2-3D4A-4DC8-A42E-6BC52E81338F}" srcOrd="1" destOrd="0" presId="urn:microsoft.com/office/officeart/2011/layout/TabList"/>
    <dgm:cxn modelId="{9991E326-8C1E-4430-AEB2-68E952CA3D2E}" type="presParOf" srcId="{96D5563F-5B06-4C06-B0BE-E0F681B9B6CA}" destId="{0CF03FE7-DB23-45F7-BF87-945C5A993DC7}" srcOrd="2" destOrd="0" presId="urn:microsoft.com/office/officeart/2011/layout/TabList"/>
    <dgm:cxn modelId="{08712895-8E1F-46CB-B3F2-D68CFFA05579}" type="presParOf" srcId="{9844C870-3FC3-40C8-B764-D2716A88F285}" destId="{FEEA8FDE-B804-475D-BC40-AC1060796272}" srcOrd="3" destOrd="0" presId="urn:microsoft.com/office/officeart/2011/layout/TabList"/>
    <dgm:cxn modelId="{AD274A30-60A1-4665-9F53-56E804A97D57}" type="presParOf" srcId="{9844C870-3FC3-40C8-B764-D2716A88F285}" destId="{158B9C92-A85F-4484-BEC1-82CFCFF659AF}" srcOrd="4" destOrd="0" presId="urn:microsoft.com/office/officeart/2011/layout/TabList"/>
    <dgm:cxn modelId="{04D55B87-46C6-454B-B7F7-222FC1E3E62A}" type="presParOf" srcId="{158B9C92-A85F-4484-BEC1-82CFCFF659AF}" destId="{FE2EC271-D5CE-423D-B7D9-C5FE65DDBB8A}" srcOrd="0" destOrd="0" presId="urn:microsoft.com/office/officeart/2011/layout/TabList"/>
    <dgm:cxn modelId="{22C6A069-75CA-4856-8B0B-54A6A5C3B9C9}" type="presParOf" srcId="{158B9C92-A85F-4484-BEC1-82CFCFF659AF}" destId="{AAD06AF4-41D4-41FA-8C98-8DCAA99CA866}" srcOrd="1" destOrd="0" presId="urn:microsoft.com/office/officeart/2011/layout/TabList"/>
    <dgm:cxn modelId="{D5B2EF36-2483-43E7-BB54-F36E8F0CFAE1}" type="presParOf" srcId="{158B9C92-A85F-4484-BEC1-82CFCFF659AF}" destId="{2082F21F-8027-4772-937C-3362DC097AEE}" srcOrd="2" destOrd="0" presId="urn:microsoft.com/office/officeart/2011/layout/TabList"/>
    <dgm:cxn modelId="{775016B7-5205-4F93-9D3B-F7E85B63CD5B}" type="presParOf" srcId="{9844C870-3FC3-40C8-B764-D2716A88F285}" destId="{ED6E7D24-5A3C-4B82-911E-2BE4C87E8BD7}" srcOrd="5" destOrd="0" presId="urn:microsoft.com/office/officeart/2011/layout/TabList"/>
    <dgm:cxn modelId="{AF3E7AC8-464A-4BB0-B6ED-F9737041FA84}" type="presParOf" srcId="{9844C870-3FC3-40C8-B764-D2716A88F285}" destId="{34D06561-1FE9-42CF-B35C-EE03ACD7DDD7}" srcOrd="6" destOrd="0" presId="urn:microsoft.com/office/officeart/2011/layout/TabList"/>
    <dgm:cxn modelId="{DA609983-3322-4A46-8309-321B7B67268A}" type="presParOf" srcId="{34D06561-1FE9-42CF-B35C-EE03ACD7DDD7}" destId="{3B22E971-0C7F-4DD2-89D2-14DD9E5BCE6E}" srcOrd="0" destOrd="0" presId="urn:microsoft.com/office/officeart/2011/layout/TabList"/>
    <dgm:cxn modelId="{B1DE417A-5E86-4F02-9A57-E2DA74782AFB}" type="presParOf" srcId="{34D06561-1FE9-42CF-B35C-EE03ACD7DDD7}" destId="{84D59666-F9F3-49F7-95BB-5792B17378EE}" srcOrd="1" destOrd="0" presId="urn:microsoft.com/office/officeart/2011/layout/TabList"/>
    <dgm:cxn modelId="{A7B822B5-5765-4E67-8D0C-D2A254873E1C}" type="presParOf" srcId="{34D06561-1FE9-42CF-B35C-EE03ACD7DDD7}" destId="{B520A6BE-F62A-4F43-9F1A-577DBB29292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66B545-4AA6-45A6-868C-90F8682403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9A99F1-8C04-47FE-9630-CCB22B616909}">
      <dgm:prSet phldrT="[Text]" custT="1"/>
      <dgm:spPr/>
      <dgm:t>
        <a:bodyPr/>
        <a:lstStyle/>
        <a:p>
          <a:r>
            <a:rPr lang="en-US" sz="1400" b="1">
              <a:solidFill>
                <a:schemeClr val="bg1"/>
              </a:solidFill>
              <a:latin typeface="Congenial SemiBold" panose="02000503040000020004" pitchFamily="2" charset="0"/>
            </a:rPr>
            <a:t>Market Benchmark</a:t>
          </a:r>
        </a:p>
      </dgm:t>
    </dgm:pt>
    <dgm:pt modelId="{E6127F2F-B98C-4AA6-B0F1-EE96642FAA75}" type="parTrans" cxnId="{DB1FFFF4-7A14-4D63-BEB2-A8BC107CD323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A3130074-806F-4686-8CDE-CC28F831F8A2}" type="sibTrans" cxnId="{DB1FFFF4-7A14-4D63-BEB2-A8BC107CD323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A563E543-A7BF-408B-8AB3-DA4FDA0AF547}">
      <dgm:prSet phldrT="[Text]" custT="1"/>
      <dgm:spPr/>
      <dgm:t>
        <a:bodyPr/>
        <a:lstStyle/>
        <a:p>
          <a:r>
            <a:rPr lang="en-US" sz="1400" b="0">
              <a:solidFill>
                <a:schemeClr val="bg1"/>
              </a:solidFill>
              <a:latin typeface="Congenial SemiBold" panose="02000503040000020004" pitchFamily="2" charset="0"/>
            </a:rPr>
            <a:t>The S&amp;P 500 serves as a benchmark for assessing the overall performance of the U.S. stock market.</a:t>
          </a:r>
          <a:endParaRPr lang="en-US" sz="1400" b="0" dirty="0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420B7085-F5C6-4BC1-98DE-CEB1C98B61C6}" type="parTrans" cxnId="{219DF1AC-FFD4-4486-8E96-D463D1D44F48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E2FD5587-CF82-40B7-ABF8-79704DF10962}" type="sibTrans" cxnId="{219DF1AC-FFD4-4486-8E96-D463D1D44F48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27288A3C-2596-4F8B-9995-489F5FD486A1}">
      <dgm:prSet phldrT="[Text]" custT="1"/>
      <dgm:spPr/>
      <dgm:t>
        <a:bodyPr/>
        <a:lstStyle/>
        <a:p>
          <a:r>
            <a:rPr lang="en-US" sz="1400" b="1">
              <a:solidFill>
                <a:schemeClr val="bg1"/>
              </a:solidFill>
              <a:latin typeface="Congenial SemiBold" panose="02000503040000020004" pitchFamily="2" charset="0"/>
            </a:rPr>
            <a:t>Investment Strategy</a:t>
          </a:r>
        </a:p>
      </dgm:t>
    </dgm:pt>
    <dgm:pt modelId="{72628CD4-2028-4242-9F8F-B4021F616C23}" type="parTrans" cxnId="{37D524ED-5143-4822-891B-4F5B8A20B12C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5B91E520-7550-4A14-9C03-0A53605C4C5B}" type="sibTrans" cxnId="{37D524ED-5143-4822-891B-4F5B8A20B12C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73349341-BB24-406F-A008-A6B0F23732A8}">
      <dgm:prSet phldrT="[Text]" custT="1"/>
      <dgm:spPr/>
      <dgm:t>
        <a:bodyPr/>
        <a:lstStyle/>
        <a:p>
          <a:r>
            <a:rPr lang="en-US" sz="1400" b="0">
              <a:solidFill>
                <a:schemeClr val="bg1"/>
              </a:solidFill>
              <a:latin typeface="Congenial SemiBold" panose="02000503040000020004" pitchFamily="2" charset="0"/>
            </a:rPr>
            <a:t>Utilizing the S&amp;P 500 aids investors in developing strategies for long-term investment based on historical trends.</a:t>
          </a:r>
          <a:endParaRPr lang="en-US" sz="1400" b="0" dirty="0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5E7FB9E0-7537-48A5-BA31-3B563381514E}" type="parTrans" cxnId="{3E2F23EC-1F0B-44C5-AE2F-3122716D577A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49D30657-632B-4544-AE14-71F271976089}" type="sibTrans" cxnId="{3E2F23EC-1F0B-44C5-AE2F-3122716D577A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E254A4E9-3A25-41F0-88D3-EDDDCF26F70D}">
      <dgm:prSet phldrT="[Text]" custT="1"/>
      <dgm:spPr/>
      <dgm:t>
        <a:bodyPr/>
        <a:lstStyle/>
        <a:p>
          <a:r>
            <a:rPr lang="en-US" sz="1400" b="1">
              <a:solidFill>
                <a:schemeClr val="bg1"/>
              </a:solidFill>
              <a:latin typeface="Congenial SemiBold" panose="02000503040000020004" pitchFamily="2" charset="0"/>
            </a:rPr>
            <a:t>Diversification Tool</a:t>
          </a:r>
          <a:endParaRPr lang="en-US" sz="1400" b="1" dirty="0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397877EE-C4F1-4412-8A82-E16F2FDC3D4F}" type="parTrans" cxnId="{87980D27-BCC1-4E4E-A661-FE8B74D79521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26379A9C-E243-40F4-AC51-5C1C61CB38C9}" type="sibTrans" cxnId="{87980D27-BCC1-4E4E-A661-FE8B74D79521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99396CBF-97E6-48D7-9C87-72347C6F339F}">
      <dgm:prSet phldrT="[Text]" custT="1"/>
      <dgm:spPr/>
      <dgm:t>
        <a:bodyPr/>
        <a:lstStyle/>
        <a:p>
          <a:r>
            <a:rPr lang="en-US" sz="1400" b="0">
              <a:solidFill>
                <a:schemeClr val="bg1"/>
              </a:solidFill>
              <a:latin typeface="Congenial SemiBold" panose="02000503040000020004" pitchFamily="2" charset="0"/>
            </a:rPr>
            <a:t>The index offers a diversified portfolio option, minimizing risk by spreading investments across various sectors</a:t>
          </a:r>
          <a:r>
            <a:rPr lang="en-US" sz="1400" b="1">
              <a:solidFill>
                <a:schemeClr val="bg1"/>
              </a:solidFill>
              <a:latin typeface="Congenial SemiBold" panose="02000503040000020004" pitchFamily="2" charset="0"/>
            </a:rPr>
            <a:t>.</a:t>
          </a:r>
          <a:endParaRPr lang="en-US" sz="1400" b="1" dirty="0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91C1D223-941B-4050-B2B1-8D531463770F}" type="parTrans" cxnId="{FA3C7024-094C-42E1-B2B9-DDCCEA447484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300ACE49-BD9C-48CA-ABDD-8DFCBC8E407B}" type="sibTrans" cxnId="{FA3C7024-094C-42E1-B2B9-DDCCEA447484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43351388-FC8C-4B5B-B4D9-68BDE65B501B}">
      <dgm:prSet phldrT="[Text]" custT="1"/>
      <dgm:spPr/>
      <dgm:t>
        <a:bodyPr/>
        <a:lstStyle/>
        <a:p>
          <a:r>
            <a:rPr lang="en-US" sz="1400" b="1">
              <a:solidFill>
                <a:schemeClr val="bg1"/>
              </a:solidFill>
              <a:latin typeface="Congenial SemiBold" panose="02000503040000020004" pitchFamily="2" charset="0"/>
            </a:rPr>
            <a:t>Economic Indicator</a:t>
          </a:r>
        </a:p>
      </dgm:t>
    </dgm:pt>
    <dgm:pt modelId="{C3E82050-D5E0-4049-A640-20E281E68A87}" type="parTrans" cxnId="{6DC132D4-3759-4DCB-B6A9-4DFEBC757CDD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1DE30095-9930-4EC6-9384-49545C8943D1}" type="sibTrans" cxnId="{6DC132D4-3759-4DCB-B6A9-4DFEBC757CDD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8424FC24-9183-49C0-BBAE-BD7FD6A5B67E}">
      <dgm:prSet phldrT="[Text]" custT="1"/>
      <dgm:spPr/>
      <dgm:t>
        <a:bodyPr/>
        <a:lstStyle/>
        <a:p>
          <a:r>
            <a:rPr lang="en-US" sz="1400" b="0">
              <a:solidFill>
                <a:schemeClr val="bg1"/>
              </a:solidFill>
              <a:latin typeface="Congenial SemiBold" panose="02000503040000020004" pitchFamily="2" charset="0"/>
            </a:rPr>
            <a:t>Changes in the S&amp;P 500 provide insight into economic health and investor sentiment within the U.S. economy.</a:t>
          </a:r>
          <a:endParaRPr lang="en-US" sz="1400" b="0" dirty="0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21C89673-7160-4032-81FC-4EC43144B9D8}" type="parTrans" cxnId="{01669CF4-A90E-41C0-977B-FC2D450D6B67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744713AE-201F-441C-A832-50C8E15D9B25}" type="sibTrans" cxnId="{01669CF4-A90E-41C0-977B-FC2D450D6B67}">
      <dgm:prSet/>
      <dgm:spPr/>
      <dgm:t>
        <a:bodyPr/>
        <a:lstStyle/>
        <a:p>
          <a:endParaRPr lang="en-US" sz="2400" b="1">
            <a:solidFill>
              <a:schemeClr val="bg1"/>
            </a:solidFill>
            <a:latin typeface="Congenial SemiBold" panose="02000503040000020004" pitchFamily="2" charset="0"/>
          </a:endParaRPr>
        </a:p>
      </dgm:t>
    </dgm:pt>
    <dgm:pt modelId="{9C412BBA-86FF-41FE-938E-0E162D091247}" type="pres">
      <dgm:prSet presAssocID="{BD66B545-4AA6-45A6-868C-90F8682403C5}" presName="linear" presStyleCnt="0">
        <dgm:presLayoutVars>
          <dgm:animLvl val="lvl"/>
          <dgm:resizeHandles val="exact"/>
        </dgm:presLayoutVars>
      </dgm:prSet>
      <dgm:spPr/>
    </dgm:pt>
    <dgm:pt modelId="{92C51FAC-EF0F-4D47-819B-A85FE382FD4C}" type="pres">
      <dgm:prSet presAssocID="{779A99F1-8C04-47FE-9630-CCB22B6169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05AD8C-2E9B-4813-B001-6A44EDABD6EE}" type="pres">
      <dgm:prSet presAssocID="{779A99F1-8C04-47FE-9630-CCB22B616909}" presName="childText" presStyleLbl="revTx" presStyleIdx="0" presStyleCnt="4">
        <dgm:presLayoutVars>
          <dgm:bulletEnabled val="1"/>
        </dgm:presLayoutVars>
      </dgm:prSet>
      <dgm:spPr/>
    </dgm:pt>
    <dgm:pt modelId="{7783913B-92CA-45B9-9EBA-92AA7FD7C0A2}" type="pres">
      <dgm:prSet presAssocID="{27288A3C-2596-4F8B-9995-489F5FD486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432B3C-39F5-4523-8EED-A8F4E7129684}" type="pres">
      <dgm:prSet presAssocID="{27288A3C-2596-4F8B-9995-489F5FD486A1}" presName="childText" presStyleLbl="revTx" presStyleIdx="1" presStyleCnt="4">
        <dgm:presLayoutVars>
          <dgm:bulletEnabled val="1"/>
        </dgm:presLayoutVars>
      </dgm:prSet>
      <dgm:spPr/>
    </dgm:pt>
    <dgm:pt modelId="{C19AEA10-AFD8-47EE-9123-D93C56030B59}" type="pres">
      <dgm:prSet presAssocID="{E254A4E9-3A25-41F0-88D3-EDDDCF26F7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3DA671-5B5E-4C74-B49A-795FF512CFEA}" type="pres">
      <dgm:prSet presAssocID="{E254A4E9-3A25-41F0-88D3-EDDDCF26F70D}" presName="childText" presStyleLbl="revTx" presStyleIdx="2" presStyleCnt="4">
        <dgm:presLayoutVars>
          <dgm:bulletEnabled val="1"/>
        </dgm:presLayoutVars>
      </dgm:prSet>
      <dgm:spPr/>
    </dgm:pt>
    <dgm:pt modelId="{A1448EC6-2EAC-494E-A2D5-1CFD748649BB}" type="pres">
      <dgm:prSet presAssocID="{43351388-FC8C-4B5B-B4D9-68BDE65B501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35036A8-4CF5-4E01-9B3E-324AFCA49126}" type="pres">
      <dgm:prSet presAssocID="{43351388-FC8C-4B5B-B4D9-68BDE65B501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662AE17-CE23-49DC-BB7C-98E3EDA47A0D}" type="presOf" srcId="{779A99F1-8C04-47FE-9630-CCB22B616909}" destId="{92C51FAC-EF0F-4D47-819B-A85FE382FD4C}" srcOrd="0" destOrd="0" presId="urn:microsoft.com/office/officeart/2005/8/layout/vList2"/>
    <dgm:cxn modelId="{8CEEAF1B-AC4A-4A80-BBF2-1D81A96D08D1}" type="presOf" srcId="{43351388-FC8C-4B5B-B4D9-68BDE65B501B}" destId="{A1448EC6-2EAC-494E-A2D5-1CFD748649BB}" srcOrd="0" destOrd="0" presId="urn:microsoft.com/office/officeart/2005/8/layout/vList2"/>
    <dgm:cxn modelId="{FA3C7024-094C-42E1-B2B9-DDCCEA447484}" srcId="{E254A4E9-3A25-41F0-88D3-EDDDCF26F70D}" destId="{99396CBF-97E6-48D7-9C87-72347C6F339F}" srcOrd="0" destOrd="0" parTransId="{91C1D223-941B-4050-B2B1-8D531463770F}" sibTransId="{300ACE49-BD9C-48CA-ABDD-8DFCBC8E407B}"/>
    <dgm:cxn modelId="{87980D27-BCC1-4E4E-A661-FE8B74D79521}" srcId="{BD66B545-4AA6-45A6-868C-90F8682403C5}" destId="{E254A4E9-3A25-41F0-88D3-EDDDCF26F70D}" srcOrd="2" destOrd="0" parTransId="{397877EE-C4F1-4412-8A82-E16F2FDC3D4F}" sibTransId="{26379A9C-E243-40F4-AC51-5C1C61CB38C9}"/>
    <dgm:cxn modelId="{BDC84F52-82E9-4A27-BCC9-6A8322EF14FC}" type="presOf" srcId="{E254A4E9-3A25-41F0-88D3-EDDDCF26F70D}" destId="{C19AEA10-AFD8-47EE-9123-D93C56030B59}" srcOrd="0" destOrd="0" presId="urn:microsoft.com/office/officeart/2005/8/layout/vList2"/>
    <dgm:cxn modelId="{0F54B899-11CC-4356-B519-E6B5AB5480F7}" type="presOf" srcId="{BD66B545-4AA6-45A6-868C-90F8682403C5}" destId="{9C412BBA-86FF-41FE-938E-0E162D091247}" srcOrd="0" destOrd="0" presId="urn:microsoft.com/office/officeart/2005/8/layout/vList2"/>
    <dgm:cxn modelId="{219DF1AC-FFD4-4486-8E96-D463D1D44F48}" srcId="{779A99F1-8C04-47FE-9630-CCB22B616909}" destId="{A563E543-A7BF-408B-8AB3-DA4FDA0AF547}" srcOrd="0" destOrd="0" parTransId="{420B7085-F5C6-4BC1-98DE-CEB1C98B61C6}" sibTransId="{E2FD5587-CF82-40B7-ABF8-79704DF10962}"/>
    <dgm:cxn modelId="{83EC0FC7-8399-4EEA-A8E8-FFE7E2DCA5CE}" type="presOf" srcId="{73349341-BB24-406F-A008-A6B0F23732A8}" destId="{64432B3C-39F5-4523-8EED-A8F4E7129684}" srcOrd="0" destOrd="0" presId="urn:microsoft.com/office/officeart/2005/8/layout/vList2"/>
    <dgm:cxn modelId="{6DC132D4-3759-4DCB-B6A9-4DFEBC757CDD}" srcId="{BD66B545-4AA6-45A6-868C-90F8682403C5}" destId="{43351388-FC8C-4B5B-B4D9-68BDE65B501B}" srcOrd="3" destOrd="0" parTransId="{C3E82050-D5E0-4049-A640-20E281E68A87}" sibTransId="{1DE30095-9930-4EC6-9384-49545C8943D1}"/>
    <dgm:cxn modelId="{831605D9-C4E5-438F-BEAB-B91E8A3CE195}" type="presOf" srcId="{27288A3C-2596-4F8B-9995-489F5FD486A1}" destId="{7783913B-92CA-45B9-9EBA-92AA7FD7C0A2}" srcOrd="0" destOrd="0" presId="urn:microsoft.com/office/officeart/2005/8/layout/vList2"/>
    <dgm:cxn modelId="{49410BEA-C5FC-41A9-9817-51F2D6EB8EB6}" type="presOf" srcId="{8424FC24-9183-49C0-BBAE-BD7FD6A5B67E}" destId="{F35036A8-4CF5-4E01-9B3E-324AFCA49126}" srcOrd="0" destOrd="0" presId="urn:microsoft.com/office/officeart/2005/8/layout/vList2"/>
    <dgm:cxn modelId="{3E2F23EC-1F0B-44C5-AE2F-3122716D577A}" srcId="{27288A3C-2596-4F8B-9995-489F5FD486A1}" destId="{73349341-BB24-406F-A008-A6B0F23732A8}" srcOrd="0" destOrd="0" parTransId="{5E7FB9E0-7537-48A5-BA31-3B563381514E}" sibTransId="{49D30657-632B-4544-AE14-71F271976089}"/>
    <dgm:cxn modelId="{37D524ED-5143-4822-891B-4F5B8A20B12C}" srcId="{BD66B545-4AA6-45A6-868C-90F8682403C5}" destId="{27288A3C-2596-4F8B-9995-489F5FD486A1}" srcOrd="1" destOrd="0" parTransId="{72628CD4-2028-4242-9F8F-B4021F616C23}" sibTransId="{5B91E520-7550-4A14-9C03-0A53605C4C5B}"/>
    <dgm:cxn modelId="{01669CF4-A90E-41C0-977B-FC2D450D6B67}" srcId="{43351388-FC8C-4B5B-B4D9-68BDE65B501B}" destId="{8424FC24-9183-49C0-BBAE-BD7FD6A5B67E}" srcOrd="0" destOrd="0" parTransId="{21C89673-7160-4032-81FC-4EC43144B9D8}" sibTransId="{744713AE-201F-441C-A832-50C8E15D9B25}"/>
    <dgm:cxn modelId="{DB1FFFF4-7A14-4D63-BEB2-A8BC107CD323}" srcId="{BD66B545-4AA6-45A6-868C-90F8682403C5}" destId="{779A99F1-8C04-47FE-9630-CCB22B616909}" srcOrd="0" destOrd="0" parTransId="{E6127F2F-B98C-4AA6-B0F1-EE96642FAA75}" sibTransId="{A3130074-806F-4686-8CDE-CC28F831F8A2}"/>
    <dgm:cxn modelId="{3A30E2F5-3EE7-446A-B8E2-CEA498D5F773}" type="presOf" srcId="{99396CBF-97E6-48D7-9C87-72347C6F339F}" destId="{533DA671-5B5E-4C74-B49A-795FF512CFEA}" srcOrd="0" destOrd="0" presId="urn:microsoft.com/office/officeart/2005/8/layout/vList2"/>
    <dgm:cxn modelId="{E6153CFD-7970-4C85-BBC0-FB6B3A561CAF}" type="presOf" srcId="{A563E543-A7BF-408B-8AB3-DA4FDA0AF547}" destId="{0C05AD8C-2E9B-4813-B001-6A44EDABD6EE}" srcOrd="0" destOrd="0" presId="urn:microsoft.com/office/officeart/2005/8/layout/vList2"/>
    <dgm:cxn modelId="{C822D39B-B9C1-40BA-AA3F-46AE329FB812}" type="presParOf" srcId="{9C412BBA-86FF-41FE-938E-0E162D091247}" destId="{92C51FAC-EF0F-4D47-819B-A85FE382FD4C}" srcOrd="0" destOrd="0" presId="urn:microsoft.com/office/officeart/2005/8/layout/vList2"/>
    <dgm:cxn modelId="{338A9556-9D85-4713-99D3-DF6A47509D77}" type="presParOf" srcId="{9C412BBA-86FF-41FE-938E-0E162D091247}" destId="{0C05AD8C-2E9B-4813-B001-6A44EDABD6EE}" srcOrd="1" destOrd="0" presId="urn:microsoft.com/office/officeart/2005/8/layout/vList2"/>
    <dgm:cxn modelId="{9FD11A5B-7BDA-449E-8222-5A4AA98966F4}" type="presParOf" srcId="{9C412BBA-86FF-41FE-938E-0E162D091247}" destId="{7783913B-92CA-45B9-9EBA-92AA7FD7C0A2}" srcOrd="2" destOrd="0" presId="urn:microsoft.com/office/officeart/2005/8/layout/vList2"/>
    <dgm:cxn modelId="{9998CE90-907A-4F3F-95FE-B1AF2C054D9E}" type="presParOf" srcId="{9C412BBA-86FF-41FE-938E-0E162D091247}" destId="{64432B3C-39F5-4523-8EED-A8F4E7129684}" srcOrd="3" destOrd="0" presId="urn:microsoft.com/office/officeart/2005/8/layout/vList2"/>
    <dgm:cxn modelId="{E77C7C70-5339-4A79-9BBB-C10AA123B3EE}" type="presParOf" srcId="{9C412BBA-86FF-41FE-938E-0E162D091247}" destId="{C19AEA10-AFD8-47EE-9123-D93C56030B59}" srcOrd="4" destOrd="0" presId="urn:microsoft.com/office/officeart/2005/8/layout/vList2"/>
    <dgm:cxn modelId="{E113BE1E-E2B9-4D42-B975-80513E4F2B66}" type="presParOf" srcId="{9C412BBA-86FF-41FE-938E-0E162D091247}" destId="{533DA671-5B5E-4C74-B49A-795FF512CFEA}" srcOrd="5" destOrd="0" presId="urn:microsoft.com/office/officeart/2005/8/layout/vList2"/>
    <dgm:cxn modelId="{88B129DC-BF6C-481D-BBBF-F29FCC54CFC1}" type="presParOf" srcId="{9C412BBA-86FF-41FE-938E-0E162D091247}" destId="{A1448EC6-2EAC-494E-A2D5-1CFD748649BB}" srcOrd="6" destOrd="0" presId="urn:microsoft.com/office/officeart/2005/8/layout/vList2"/>
    <dgm:cxn modelId="{B44729F8-971C-4A5C-BBE4-D51DC52AB2C5}" type="presParOf" srcId="{9C412BBA-86FF-41FE-938E-0E162D091247}" destId="{F35036A8-4CF5-4E01-9B3E-324AFCA4912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9F5E8B-E6F8-4E8E-8366-C34C0CD7D95F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949A5-027A-43CA-9B26-F5EB798D7BAC}">
      <dgm:prSet phldrT="[Text]"/>
      <dgm:spPr/>
      <dgm:t>
        <a:bodyPr/>
        <a:lstStyle/>
        <a:p>
          <a:r>
            <a:rPr lang="en-US" dirty="0"/>
            <a:t>Address</a:t>
          </a:r>
        </a:p>
        <a:p>
          <a:r>
            <a:rPr lang="en-US" dirty="0"/>
            <a:t>123 Market Street, Springfield, IL</a:t>
          </a:r>
        </a:p>
      </dgm:t>
    </dgm:pt>
    <dgm:pt modelId="{0B16F969-E1D7-47CA-9A39-8BED24C0229D}" type="parTrans" cxnId="{7E148696-BDA1-4EA0-87A7-13501D5DC6BE}">
      <dgm:prSet/>
      <dgm:spPr/>
      <dgm:t>
        <a:bodyPr/>
        <a:lstStyle/>
        <a:p>
          <a:endParaRPr lang="en-US"/>
        </a:p>
      </dgm:t>
    </dgm:pt>
    <dgm:pt modelId="{B86D682A-BE76-4D19-A96E-51D9BDDF63A7}" type="sibTrans" cxnId="{7E148696-BDA1-4EA0-87A7-13501D5DC6BE}">
      <dgm:prSet/>
      <dgm:spPr/>
      <dgm:t>
        <a:bodyPr/>
        <a:lstStyle/>
        <a:p>
          <a:endParaRPr lang="en-US"/>
        </a:p>
      </dgm:t>
    </dgm:pt>
    <dgm:pt modelId="{4E1DBF92-B908-4380-A190-754F1291A299}">
      <dgm:prSet phldrT="[Text]"/>
      <dgm:spPr/>
      <dgm:t>
        <a:bodyPr/>
        <a:lstStyle/>
        <a:p>
          <a:r>
            <a:rPr lang="en-US" dirty="0"/>
            <a:t>Email Address</a:t>
          </a:r>
        </a:p>
        <a:p>
          <a:r>
            <a:rPr lang="en-US" dirty="0"/>
            <a:t>contact@stockgenie.com</a:t>
          </a:r>
        </a:p>
      </dgm:t>
    </dgm:pt>
    <dgm:pt modelId="{E66412F7-111A-4339-A300-B9DAB8584A89}" type="parTrans" cxnId="{755A3E5C-96FB-44D8-BD55-412D5F731EE5}">
      <dgm:prSet/>
      <dgm:spPr/>
      <dgm:t>
        <a:bodyPr/>
        <a:lstStyle/>
        <a:p>
          <a:endParaRPr lang="en-US"/>
        </a:p>
      </dgm:t>
    </dgm:pt>
    <dgm:pt modelId="{4EBF3EFC-A189-4B0C-8E9F-AF38063DACE9}" type="sibTrans" cxnId="{755A3E5C-96FB-44D8-BD55-412D5F731EE5}">
      <dgm:prSet/>
      <dgm:spPr/>
      <dgm:t>
        <a:bodyPr/>
        <a:lstStyle/>
        <a:p>
          <a:endParaRPr lang="en-US"/>
        </a:p>
      </dgm:t>
    </dgm:pt>
    <dgm:pt modelId="{DB214B55-FB50-40B6-91FE-A15C3BF2AA8B}">
      <dgm:prSet phldrT="[Text]"/>
      <dgm:spPr/>
      <dgm:t>
        <a:bodyPr/>
        <a:lstStyle/>
        <a:p>
          <a:r>
            <a:rPr lang="en-US" dirty="0"/>
            <a:t>Contact Number</a:t>
          </a:r>
        </a:p>
        <a:p>
          <a:r>
            <a:rPr lang="en-US" dirty="0"/>
            <a:t>(555) 1234567</a:t>
          </a:r>
        </a:p>
      </dgm:t>
    </dgm:pt>
    <dgm:pt modelId="{006A9440-36E2-4E34-AB07-13C2CC088A23}" type="parTrans" cxnId="{A6B75AB8-893F-4F5D-879C-D94B22071A6D}">
      <dgm:prSet/>
      <dgm:spPr/>
      <dgm:t>
        <a:bodyPr/>
        <a:lstStyle/>
        <a:p>
          <a:endParaRPr lang="en-US"/>
        </a:p>
      </dgm:t>
    </dgm:pt>
    <dgm:pt modelId="{91D14A45-9835-4810-ACA5-212BC3A1CA01}" type="sibTrans" cxnId="{A6B75AB8-893F-4F5D-879C-D94B22071A6D}">
      <dgm:prSet/>
      <dgm:spPr/>
      <dgm:t>
        <a:bodyPr/>
        <a:lstStyle/>
        <a:p>
          <a:endParaRPr lang="en-US"/>
        </a:p>
      </dgm:t>
    </dgm:pt>
    <dgm:pt modelId="{013D3E7B-6888-4D02-ABF7-F7184667F531}" type="pres">
      <dgm:prSet presAssocID="{B19F5E8B-E6F8-4E8E-8366-C34C0CD7D95F}" presName="Name0" presStyleCnt="0">
        <dgm:presLayoutVars>
          <dgm:chMax val="7"/>
          <dgm:chPref val="7"/>
          <dgm:dir/>
        </dgm:presLayoutVars>
      </dgm:prSet>
      <dgm:spPr/>
    </dgm:pt>
    <dgm:pt modelId="{880CCA29-6342-4C53-B8A0-78ADF37378C2}" type="pres">
      <dgm:prSet presAssocID="{B19F5E8B-E6F8-4E8E-8366-C34C0CD7D95F}" presName="Name1" presStyleCnt="0"/>
      <dgm:spPr/>
    </dgm:pt>
    <dgm:pt modelId="{C341C128-3C59-403A-9836-78342C5FE43B}" type="pres">
      <dgm:prSet presAssocID="{B19F5E8B-E6F8-4E8E-8366-C34C0CD7D95F}" presName="cycle" presStyleCnt="0"/>
      <dgm:spPr/>
    </dgm:pt>
    <dgm:pt modelId="{7D6FF2C8-48ED-4484-AE93-4D3599051F0C}" type="pres">
      <dgm:prSet presAssocID="{B19F5E8B-E6F8-4E8E-8366-C34C0CD7D95F}" presName="srcNode" presStyleLbl="node1" presStyleIdx="0" presStyleCnt="3"/>
      <dgm:spPr/>
    </dgm:pt>
    <dgm:pt modelId="{B69C4532-73F9-4823-B835-3495624E0AF6}" type="pres">
      <dgm:prSet presAssocID="{B19F5E8B-E6F8-4E8E-8366-C34C0CD7D95F}" presName="conn" presStyleLbl="parChTrans1D2" presStyleIdx="0" presStyleCnt="1"/>
      <dgm:spPr/>
    </dgm:pt>
    <dgm:pt modelId="{8133CADD-4179-4793-9909-90953BF4586B}" type="pres">
      <dgm:prSet presAssocID="{B19F5E8B-E6F8-4E8E-8366-C34C0CD7D95F}" presName="extraNode" presStyleLbl="node1" presStyleIdx="0" presStyleCnt="3"/>
      <dgm:spPr/>
    </dgm:pt>
    <dgm:pt modelId="{422CC142-EC33-4235-8E10-BD3DD96C438B}" type="pres">
      <dgm:prSet presAssocID="{B19F5E8B-E6F8-4E8E-8366-C34C0CD7D95F}" presName="dstNode" presStyleLbl="node1" presStyleIdx="0" presStyleCnt="3"/>
      <dgm:spPr/>
    </dgm:pt>
    <dgm:pt modelId="{F263587F-A74A-4AA3-B06B-BC8DB95AA127}" type="pres">
      <dgm:prSet presAssocID="{0FD949A5-027A-43CA-9B26-F5EB798D7BAC}" presName="text_1" presStyleLbl="node1" presStyleIdx="0" presStyleCnt="3">
        <dgm:presLayoutVars>
          <dgm:bulletEnabled val="1"/>
        </dgm:presLayoutVars>
      </dgm:prSet>
      <dgm:spPr/>
    </dgm:pt>
    <dgm:pt modelId="{69DA5E44-A968-4595-8889-24B40987B7F7}" type="pres">
      <dgm:prSet presAssocID="{0FD949A5-027A-43CA-9B26-F5EB798D7BAC}" presName="accent_1" presStyleCnt="0"/>
      <dgm:spPr/>
    </dgm:pt>
    <dgm:pt modelId="{5C3EA57B-4A17-4047-8098-4B78FD2A0C67}" type="pres">
      <dgm:prSet presAssocID="{0FD949A5-027A-43CA-9B26-F5EB798D7BAC}" presName="accentRepeatNode" presStyleLbl="solidFgAcc1" presStyleIdx="0" presStyleCnt="3"/>
      <dgm:spPr/>
    </dgm:pt>
    <dgm:pt modelId="{0C5C26AF-A9BE-4AF4-B1FA-1C2F3CC21A8C}" type="pres">
      <dgm:prSet presAssocID="{4E1DBF92-B908-4380-A190-754F1291A299}" presName="text_2" presStyleLbl="node1" presStyleIdx="1" presStyleCnt="3" custLinFactNeighborX="0" custLinFactNeighborY="-6850">
        <dgm:presLayoutVars>
          <dgm:bulletEnabled val="1"/>
        </dgm:presLayoutVars>
      </dgm:prSet>
      <dgm:spPr/>
    </dgm:pt>
    <dgm:pt modelId="{845D1299-A830-4E9C-BE4E-92B7F85D2F3F}" type="pres">
      <dgm:prSet presAssocID="{4E1DBF92-B908-4380-A190-754F1291A299}" presName="accent_2" presStyleCnt="0"/>
      <dgm:spPr/>
    </dgm:pt>
    <dgm:pt modelId="{0D93BA6F-5D10-49A0-9B72-E9C77EFDE2AF}" type="pres">
      <dgm:prSet presAssocID="{4E1DBF92-B908-4380-A190-754F1291A299}" presName="accentRepeatNode" presStyleLbl="solidFgAcc1" presStyleIdx="1" presStyleCnt="3" custLinFactNeighborX="-14624" custLinFactNeighborY="-5144"/>
      <dgm:spPr/>
    </dgm:pt>
    <dgm:pt modelId="{B2857422-69F4-4658-A4B9-4A9BD6F6FC2C}" type="pres">
      <dgm:prSet presAssocID="{DB214B55-FB50-40B6-91FE-A15C3BF2AA8B}" presName="text_3" presStyleLbl="node1" presStyleIdx="2" presStyleCnt="3" custLinFactNeighborX="-688">
        <dgm:presLayoutVars>
          <dgm:bulletEnabled val="1"/>
        </dgm:presLayoutVars>
      </dgm:prSet>
      <dgm:spPr/>
    </dgm:pt>
    <dgm:pt modelId="{E97EBCF7-A7BC-465C-8DAC-0D8C68B80B73}" type="pres">
      <dgm:prSet presAssocID="{DB214B55-FB50-40B6-91FE-A15C3BF2AA8B}" presName="accent_3" presStyleCnt="0"/>
      <dgm:spPr/>
    </dgm:pt>
    <dgm:pt modelId="{CD203009-6293-4044-9B91-48F7C3429674}" type="pres">
      <dgm:prSet presAssocID="{DB214B55-FB50-40B6-91FE-A15C3BF2AA8B}" presName="accentRepeatNode" presStyleLbl="solidFgAcc1" presStyleIdx="2" presStyleCnt="3"/>
      <dgm:spPr/>
    </dgm:pt>
  </dgm:ptLst>
  <dgm:cxnLst>
    <dgm:cxn modelId="{755A3E5C-96FB-44D8-BD55-412D5F731EE5}" srcId="{B19F5E8B-E6F8-4E8E-8366-C34C0CD7D95F}" destId="{4E1DBF92-B908-4380-A190-754F1291A299}" srcOrd="1" destOrd="0" parTransId="{E66412F7-111A-4339-A300-B9DAB8584A89}" sibTransId="{4EBF3EFC-A189-4B0C-8E9F-AF38063DACE9}"/>
    <dgm:cxn modelId="{69E3E08E-5324-4847-ABE1-441838D56FED}" type="presOf" srcId="{B19F5E8B-E6F8-4E8E-8366-C34C0CD7D95F}" destId="{013D3E7B-6888-4D02-ABF7-F7184667F531}" srcOrd="0" destOrd="0" presId="urn:microsoft.com/office/officeart/2008/layout/VerticalCurvedList"/>
    <dgm:cxn modelId="{7E148696-BDA1-4EA0-87A7-13501D5DC6BE}" srcId="{B19F5E8B-E6F8-4E8E-8366-C34C0CD7D95F}" destId="{0FD949A5-027A-43CA-9B26-F5EB798D7BAC}" srcOrd="0" destOrd="0" parTransId="{0B16F969-E1D7-47CA-9A39-8BED24C0229D}" sibTransId="{B86D682A-BE76-4D19-A96E-51D9BDDF63A7}"/>
    <dgm:cxn modelId="{A56428B1-5F11-4749-BED3-C82E214F8BAC}" type="presOf" srcId="{0FD949A5-027A-43CA-9B26-F5EB798D7BAC}" destId="{F263587F-A74A-4AA3-B06B-BC8DB95AA127}" srcOrd="0" destOrd="0" presId="urn:microsoft.com/office/officeart/2008/layout/VerticalCurvedList"/>
    <dgm:cxn modelId="{A6B75AB8-893F-4F5D-879C-D94B22071A6D}" srcId="{B19F5E8B-E6F8-4E8E-8366-C34C0CD7D95F}" destId="{DB214B55-FB50-40B6-91FE-A15C3BF2AA8B}" srcOrd="2" destOrd="0" parTransId="{006A9440-36E2-4E34-AB07-13C2CC088A23}" sibTransId="{91D14A45-9835-4810-ACA5-212BC3A1CA01}"/>
    <dgm:cxn modelId="{EF06BBDE-9031-44B5-B67D-9332EE7F8FA0}" type="presOf" srcId="{B86D682A-BE76-4D19-A96E-51D9BDDF63A7}" destId="{B69C4532-73F9-4823-B835-3495624E0AF6}" srcOrd="0" destOrd="0" presId="urn:microsoft.com/office/officeart/2008/layout/VerticalCurvedList"/>
    <dgm:cxn modelId="{C6C3E3E0-F710-4521-BC5B-82EC785007F3}" type="presOf" srcId="{DB214B55-FB50-40B6-91FE-A15C3BF2AA8B}" destId="{B2857422-69F4-4658-A4B9-4A9BD6F6FC2C}" srcOrd="0" destOrd="0" presId="urn:microsoft.com/office/officeart/2008/layout/VerticalCurvedList"/>
    <dgm:cxn modelId="{AF9B81F0-75EE-479A-8FDB-A0995EBBE910}" type="presOf" srcId="{4E1DBF92-B908-4380-A190-754F1291A299}" destId="{0C5C26AF-A9BE-4AF4-B1FA-1C2F3CC21A8C}" srcOrd="0" destOrd="0" presId="urn:microsoft.com/office/officeart/2008/layout/VerticalCurvedList"/>
    <dgm:cxn modelId="{9AB3BC9D-0D3D-4435-80F0-2A3EBF7237DA}" type="presParOf" srcId="{013D3E7B-6888-4D02-ABF7-F7184667F531}" destId="{880CCA29-6342-4C53-B8A0-78ADF37378C2}" srcOrd="0" destOrd="0" presId="urn:microsoft.com/office/officeart/2008/layout/VerticalCurvedList"/>
    <dgm:cxn modelId="{886A869E-6B02-4A03-96F3-6F45961FFF45}" type="presParOf" srcId="{880CCA29-6342-4C53-B8A0-78ADF37378C2}" destId="{C341C128-3C59-403A-9836-78342C5FE43B}" srcOrd="0" destOrd="0" presId="urn:microsoft.com/office/officeart/2008/layout/VerticalCurvedList"/>
    <dgm:cxn modelId="{8EC15552-2976-474D-B9E3-EE5233C0523C}" type="presParOf" srcId="{C341C128-3C59-403A-9836-78342C5FE43B}" destId="{7D6FF2C8-48ED-4484-AE93-4D3599051F0C}" srcOrd="0" destOrd="0" presId="urn:microsoft.com/office/officeart/2008/layout/VerticalCurvedList"/>
    <dgm:cxn modelId="{20273DDD-3ED6-4374-8281-E8C15CF0DD8A}" type="presParOf" srcId="{C341C128-3C59-403A-9836-78342C5FE43B}" destId="{B69C4532-73F9-4823-B835-3495624E0AF6}" srcOrd="1" destOrd="0" presId="urn:microsoft.com/office/officeart/2008/layout/VerticalCurvedList"/>
    <dgm:cxn modelId="{27FFDEA4-E56D-44F5-A990-08D0E5CC5FF4}" type="presParOf" srcId="{C341C128-3C59-403A-9836-78342C5FE43B}" destId="{8133CADD-4179-4793-9909-90953BF4586B}" srcOrd="2" destOrd="0" presId="urn:microsoft.com/office/officeart/2008/layout/VerticalCurvedList"/>
    <dgm:cxn modelId="{494051C1-3BA7-40CE-B0DE-2C05D0BFDEE8}" type="presParOf" srcId="{C341C128-3C59-403A-9836-78342C5FE43B}" destId="{422CC142-EC33-4235-8E10-BD3DD96C438B}" srcOrd="3" destOrd="0" presId="urn:microsoft.com/office/officeart/2008/layout/VerticalCurvedList"/>
    <dgm:cxn modelId="{73C7C10D-EA45-4ED6-BFD7-39DCD59125DC}" type="presParOf" srcId="{880CCA29-6342-4C53-B8A0-78ADF37378C2}" destId="{F263587F-A74A-4AA3-B06B-BC8DB95AA127}" srcOrd="1" destOrd="0" presId="urn:microsoft.com/office/officeart/2008/layout/VerticalCurvedList"/>
    <dgm:cxn modelId="{F666095B-A819-404E-B5F9-BD8663032C16}" type="presParOf" srcId="{880CCA29-6342-4C53-B8A0-78ADF37378C2}" destId="{69DA5E44-A968-4595-8889-24B40987B7F7}" srcOrd="2" destOrd="0" presId="urn:microsoft.com/office/officeart/2008/layout/VerticalCurvedList"/>
    <dgm:cxn modelId="{1FD11D06-C2DF-4198-A0C9-7265EB6672B9}" type="presParOf" srcId="{69DA5E44-A968-4595-8889-24B40987B7F7}" destId="{5C3EA57B-4A17-4047-8098-4B78FD2A0C67}" srcOrd="0" destOrd="0" presId="urn:microsoft.com/office/officeart/2008/layout/VerticalCurvedList"/>
    <dgm:cxn modelId="{4077D38D-CA25-4C5C-8030-1A0DD87A25B2}" type="presParOf" srcId="{880CCA29-6342-4C53-B8A0-78ADF37378C2}" destId="{0C5C26AF-A9BE-4AF4-B1FA-1C2F3CC21A8C}" srcOrd="3" destOrd="0" presId="urn:microsoft.com/office/officeart/2008/layout/VerticalCurvedList"/>
    <dgm:cxn modelId="{DACD55D3-0D69-423D-9AA4-BE799DAB3016}" type="presParOf" srcId="{880CCA29-6342-4C53-B8A0-78ADF37378C2}" destId="{845D1299-A830-4E9C-BE4E-92B7F85D2F3F}" srcOrd="4" destOrd="0" presId="urn:microsoft.com/office/officeart/2008/layout/VerticalCurvedList"/>
    <dgm:cxn modelId="{5AFB2ADB-0ED0-4E1F-9022-0A85055F73E4}" type="presParOf" srcId="{845D1299-A830-4E9C-BE4E-92B7F85D2F3F}" destId="{0D93BA6F-5D10-49A0-9B72-E9C77EFDE2AF}" srcOrd="0" destOrd="0" presId="urn:microsoft.com/office/officeart/2008/layout/VerticalCurvedList"/>
    <dgm:cxn modelId="{A94D7A97-8337-446B-BFDB-B91F443D57B7}" type="presParOf" srcId="{880CCA29-6342-4C53-B8A0-78ADF37378C2}" destId="{B2857422-69F4-4658-A4B9-4A9BD6F6FC2C}" srcOrd="5" destOrd="0" presId="urn:microsoft.com/office/officeart/2008/layout/VerticalCurvedList"/>
    <dgm:cxn modelId="{B566BE41-A0E8-4675-85B7-9469F3565052}" type="presParOf" srcId="{880CCA29-6342-4C53-B8A0-78ADF37378C2}" destId="{E97EBCF7-A7BC-465C-8DAC-0D8C68B80B73}" srcOrd="6" destOrd="0" presId="urn:microsoft.com/office/officeart/2008/layout/VerticalCurvedList"/>
    <dgm:cxn modelId="{BC695241-4516-4607-B44E-95C8D7C40FF0}" type="presParOf" srcId="{E97EBCF7-A7BC-465C-8DAC-0D8C68B80B73}" destId="{CD203009-6293-4044-9B91-48F7C342967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D4578-C554-485C-B2E3-5D6C0275531D}">
      <dsp:nvSpPr>
        <dsp:cNvPr id="0" name=""/>
        <dsp:cNvSpPr/>
      </dsp:nvSpPr>
      <dsp:spPr>
        <a:xfrm>
          <a:off x="98096" y="482143"/>
          <a:ext cx="991689" cy="99168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8E618-7A4E-4385-B041-C0C2392308BE}">
      <dsp:nvSpPr>
        <dsp:cNvPr id="0" name=""/>
        <dsp:cNvSpPr/>
      </dsp:nvSpPr>
      <dsp:spPr>
        <a:xfrm>
          <a:off x="306351" y="690398"/>
          <a:ext cx="575179" cy="575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37D3-1F61-4C4D-8091-09EB8BE399C8}">
      <dsp:nvSpPr>
        <dsp:cNvPr id="0" name=""/>
        <dsp:cNvSpPr/>
      </dsp:nvSpPr>
      <dsp:spPr>
        <a:xfrm>
          <a:off x="1302290" y="482143"/>
          <a:ext cx="2337553" cy="9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Stock Performance Overview</a:t>
          </a:r>
          <a:r>
            <a:rPr lang="en-US" sz="1600" b="0" i="0" kern="1200" dirty="0"/>
            <a:t>: Real-time metrics like current price, daily change, and volume.</a:t>
          </a:r>
          <a:endParaRPr lang="en-US" sz="1600" kern="1200" dirty="0"/>
        </a:p>
      </dsp:txBody>
      <dsp:txXfrm>
        <a:off x="1302290" y="482143"/>
        <a:ext cx="2337553" cy="991689"/>
      </dsp:txXfrm>
    </dsp:sp>
    <dsp:sp modelId="{CA8341CB-257C-4A58-9D21-627DBB89A142}">
      <dsp:nvSpPr>
        <dsp:cNvPr id="0" name=""/>
        <dsp:cNvSpPr/>
      </dsp:nvSpPr>
      <dsp:spPr>
        <a:xfrm>
          <a:off x="4047144" y="482143"/>
          <a:ext cx="991689" cy="99168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FC571-0917-41AE-AB88-BB22CDF20E24}">
      <dsp:nvSpPr>
        <dsp:cNvPr id="0" name=""/>
        <dsp:cNvSpPr/>
      </dsp:nvSpPr>
      <dsp:spPr>
        <a:xfrm>
          <a:off x="4255399" y="690398"/>
          <a:ext cx="575179" cy="575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837D1-F8D9-4BF6-A43E-9BB92B6F443E}">
      <dsp:nvSpPr>
        <dsp:cNvPr id="0" name=""/>
        <dsp:cNvSpPr/>
      </dsp:nvSpPr>
      <dsp:spPr>
        <a:xfrm>
          <a:off x="5251338" y="482143"/>
          <a:ext cx="2337553" cy="9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Portfolio Summary</a:t>
          </a:r>
          <a:r>
            <a:rPr lang="en-US" sz="1600" b="0" i="0" kern="1200"/>
            <a:t>: Detailed view of portfolio performance, including total value and asset allocation.</a:t>
          </a:r>
        </a:p>
      </dsp:txBody>
      <dsp:txXfrm>
        <a:off x="5251338" y="482143"/>
        <a:ext cx="2337553" cy="991689"/>
      </dsp:txXfrm>
    </dsp:sp>
    <dsp:sp modelId="{9CFCC811-0C4B-48E3-B184-A677DBBC66F7}">
      <dsp:nvSpPr>
        <dsp:cNvPr id="0" name=""/>
        <dsp:cNvSpPr/>
      </dsp:nvSpPr>
      <dsp:spPr>
        <a:xfrm>
          <a:off x="98096" y="2488515"/>
          <a:ext cx="991689" cy="99168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30E31-FA3C-415B-B375-BB2502D06B8D}">
      <dsp:nvSpPr>
        <dsp:cNvPr id="0" name=""/>
        <dsp:cNvSpPr/>
      </dsp:nvSpPr>
      <dsp:spPr>
        <a:xfrm>
          <a:off x="306351" y="2696770"/>
          <a:ext cx="575179" cy="575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B6C4D-8385-4397-82FA-3E941892310A}">
      <dsp:nvSpPr>
        <dsp:cNvPr id="0" name=""/>
        <dsp:cNvSpPr/>
      </dsp:nvSpPr>
      <dsp:spPr>
        <a:xfrm>
          <a:off x="1302290" y="2488515"/>
          <a:ext cx="2337553" cy="9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Market Trends</a:t>
          </a:r>
          <a:r>
            <a:rPr lang="en-US" sz="1600" b="0" i="0" kern="1200"/>
            <a:t>: Visualizations of market trends and patterns.</a:t>
          </a:r>
        </a:p>
      </dsp:txBody>
      <dsp:txXfrm>
        <a:off x="1302290" y="2488515"/>
        <a:ext cx="2337553" cy="991689"/>
      </dsp:txXfrm>
    </dsp:sp>
    <dsp:sp modelId="{B2B5DA1F-B7F9-4E4D-A22C-0345D2BC79FA}">
      <dsp:nvSpPr>
        <dsp:cNvPr id="0" name=""/>
        <dsp:cNvSpPr/>
      </dsp:nvSpPr>
      <dsp:spPr>
        <a:xfrm>
          <a:off x="4047144" y="2488515"/>
          <a:ext cx="991689" cy="99168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4BFD4-64AD-400A-854B-DD9A16F20AE5}">
      <dsp:nvSpPr>
        <dsp:cNvPr id="0" name=""/>
        <dsp:cNvSpPr/>
      </dsp:nvSpPr>
      <dsp:spPr>
        <a:xfrm>
          <a:off x="4255399" y="2696770"/>
          <a:ext cx="575179" cy="575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FD455-F11D-47BB-883B-3088EC10C129}">
      <dsp:nvSpPr>
        <dsp:cNvPr id="0" name=""/>
        <dsp:cNvSpPr/>
      </dsp:nvSpPr>
      <dsp:spPr>
        <a:xfrm>
          <a:off x="5251338" y="2488515"/>
          <a:ext cx="2337553" cy="9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Stock Analysis Tools</a:t>
          </a:r>
          <a:r>
            <a:rPr lang="en-US" sz="1600" b="0" i="0" kern="1200"/>
            <a:t>: Interactive charts, financial ratios, fundamental analysis, comparative analysis, news feed, and sentiment analysis.</a:t>
          </a:r>
        </a:p>
      </dsp:txBody>
      <dsp:txXfrm>
        <a:off x="5251338" y="2488515"/>
        <a:ext cx="2337553" cy="991689"/>
      </dsp:txXfrm>
    </dsp:sp>
    <dsp:sp modelId="{4EF96CB2-42BB-4146-B64E-8FA050A63E51}">
      <dsp:nvSpPr>
        <dsp:cNvPr id="0" name=""/>
        <dsp:cNvSpPr/>
      </dsp:nvSpPr>
      <dsp:spPr>
        <a:xfrm>
          <a:off x="98096" y="4494886"/>
          <a:ext cx="991689" cy="99168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3DC86-B2D0-4F3F-8CCE-3A475D01C734}">
      <dsp:nvSpPr>
        <dsp:cNvPr id="0" name=""/>
        <dsp:cNvSpPr/>
      </dsp:nvSpPr>
      <dsp:spPr>
        <a:xfrm>
          <a:off x="306351" y="4703141"/>
          <a:ext cx="575179" cy="5751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BA908-7F0B-4B08-9321-8668C35A162B}">
      <dsp:nvSpPr>
        <dsp:cNvPr id="0" name=""/>
        <dsp:cNvSpPr/>
      </dsp:nvSpPr>
      <dsp:spPr>
        <a:xfrm>
          <a:off x="1302290" y="4494886"/>
          <a:ext cx="2337553" cy="9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Custom Alerts</a:t>
          </a:r>
          <a:r>
            <a:rPr lang="en-US" sz="1600" b="0" i="0" kern="1200"/>
            <a:t>: Notifications for price, volume, and technical indicator movements.</a:t>
          </a:r>
        </a:p>
      </dsp:txBody>
      <dsp:txXfrm>
        <a:off x="1302290" y="4494886"/>
        <a:ext cx="2337553" cy="991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0A6BE-F62A-4F43-9F1A-577DBB292922}">
      <dsp:nvSpPr>
        <dsp:cNvPr id="0" name=""/>
        <dsp:cNvSpPr/>
      </dsp:nvSpPr>
      <dsp:spPr>
        <a:xfrm>
          <a:off x="0" y="5373514"/>
          <a:ext cx="6144230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2F21F-8027-4772-937C-3362DC097AEE}">
      <dsp:nvSpPr>
        <dsp:cNvPr id="0" name=""/>
        <dsp:cNvSpPr/>
      </dsp:nvSpPr>
      <dsp:spPr>
        <a:xfrm>
          <a:off x="0" y="4014239"/>
          <a:ext cx="6144230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03FE7-DB23-45F7-BF87-945C5A993DC7}">
      <dsp:nvSpPr>
        <dsp:cNvPr id="0" name=""/>
        <dsp:cNvSpPr/>
      </dsp:nvSpPr>
      <dsp:spPr>
        <a:xfrm>
          <a:off x="0" y="2654965"/>
          <a:ext cx="6144230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B1D4A-FF35-4450-AC67-92C1F44945BE}">
      <dsp:nvSpPr>
        <dsp:cNvPr id="0" name=""/>
        <dsp:cNvSpPr/>
      </dsp:nvSpPr>
      <dsp:spPr>
        <a:xfrm>
          <a:off x="0" y="1295690"/>
          <a:ext cx="6144230" cy="0"/>
        </a:xfrm>
        <a:prstGeom prst="line">
          <a:avLst/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DB2F7-35BF-4E6A-B6E6-F2B408A5814A}">
      <dsp:nvSpPr>
        <dsp:cNvPr id="0" name=""/>
        <dsp:cNvSpPr/>
      </dsp:nvSpPr>
      <dsp:spPr>
        <a:xfrm>
          <a:off x="1597499" y="1143"/>
          <a:ext cx="4546730" cy="129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Composition: 30 large, publicly-owned companies from various industries, excluding transportation and utilities.</a:t>
          </a:r>
          <a:endParaRPr lang="en-US" sz="2100" kern="1200"/>
        </a:p>
      </dsp:txBody>
      <dsp:txXfrm>
        <a:off x="1597499" y="1143"/>
        <a:ext cx="4546730" cy="1294547"/>
      </dsp:txXfrm>
    </dsp:sp>
    <dsp:sp modelId="{6ACDC2F1-40BC-462F-A912-940AA647439B}">
      <dsp:nvSpPr>
        <dsp:cNvPr id="0" name=""/>
        <dsp:cNvSpPr/>
      </dsp:nvSpPr>
      <dsp:spPr>
        <a:xfrm>
          <a:off x="0" y="1143"/>
          <a:ext cx="1597499" cy="129454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30</a:t>
          </a:r>
          <a:endParaRPr lang="en-US" sz="4300" kern="1200" dirty="0"/>
        </a:p>
      </dsp:txBody>
      <dsp:txXfrm>
        <a:off x="63206" y="64349"/>
        <a:ext cx="1471087" cy="1231341"/>
      </dsp:txXfrm>
    </dsp:sp>
    <dsp:sp modelId="{6B889105-6B8B-4FD6-8A75-5709D511A058}">
      <dsp:nvSpPr>
        <dsp:cNvPr id="0" name=""/>
        <dsp:cNvSpPr/>
      </dsp:nvSpPr>
      <dsp:spPr>
        <a:xfrm>
          <a:off x="1597499" y="1360418"/>
          <a:ext cx="4546730" cy="129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Purpose</a:t>
          </a:r>
          <a:r>
            <a:rPr lang="en-US" sz="2100" b="1" kern="1200" dirty="0"/>
            <a:t>: KPI for the U.S. stock market and the economy.</a:t>
          </a:r>
        </a:p>
      </dsp:txBody>
      <dsp:txXfrm>
        <a:off x="1597499" y="1360418"/>
        <a:ext cx="4546730" cy="1294547"/>
      </dsp:txXfrm>
    </dsp:sp>
    <dsp:sp modelId="{859796A2-3D4A-4DC8-A42E-6BC52E81338F}">
      <dsp:nvSpPr>
        <dsp:cNvPr id="0" name=""/>
        <dsp:cNvSpPr/>
      </dsp:nvSpPr>
      <dsp:spPr>
        <a:xfrm>
          <a:off x="0" y="1360418"/>
          <a:ext cx="1597499" cy="129454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KPI</a:t>
          </a:r>
        </a:p>
      </dsp:txBody>
      <dsp:txXfrm>
        <a:off x="63206" y="1423624"/>
        <a:ext cx="1471087" cy="1231341"/>
      </dsp:txXfrm>
    </dsp:sp>
    <dsp:sp modelId="{FE2EC271-D5CE-423D-B7D9-C5FE65DDBB8A}">
      <dsp:nvSpPr>
        <dsp:cNvPr id="0" name=""/>
        <dsp:cNvSpPr/>
      </dsp:nvSpPr>
      <dsp:spPr>
        <a:xfrm>
          <a:off x="1597499" y="2719692"/>
          <a:ext cx="4546730" cy="129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Calculation: The DJIA is a price-weighted index, meaning that higher-priced stocks have a greater impact on the index's performance.</a:t>
          </a:r>
        </a:p>
      </dsp:txBody>
      <dsp:txXfrm>
        <a:off x="1597499" y="2719692"/>
        <a:ext cx="4546730" cy="1294547"/>
      </dsp:txXfrm>
    </dsp:sp>
    <dsp:sp modelId="{AAD06AF4-41D4-41FA-8C98-8DCAA99CA866}">
      <dsp:nvSpPr>
        <dsp:cNvPr id="0" name=""/>
        <dsp:cNvSpPr/>
      </dsp:nvSpPr>
      <dsp:spPr>
        <a:xfrm>
          <a:off x="0" y="2719692"/>
          <a:ext cx="1597499" cy="129454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€€</a:t>
          </a:r>
        </a:p>
      </dsp:txBody>
      <dsp:txXfrm>
        <a:off x="63206" y="2782898"/>
        <a:ext cx="1471087" cy="1231341"/>
      </dsp:txXfrm>
    </dsp:sp>
    <dsp:sp modelId="{3B22E971-0C7F-4DD2-89D2-14DD9E5BCE6E}">
      <dsp:nvSpPr>
        <dsp:cNvPr id="0" name=""/>
        <dsp:cNvSpPr/>
      </dsp:nvSpPr>
      <dsp:spPr>
        <a:xfrm>
          <a:off x="1597499" y="4078967"/>
          <a:ext cx="4546730" cy="129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Historical </a:t>
          </a:r>
          <a:r>
            <a:rPr lang="en-US" sz="2100" b="1" kern="1200" dirty="0"/>
            <a:t>Significance: Established in 1896 by Charles Dow and Edward Jones.</a:t>
          </a:r>
          <a:endParaRPr lang="en-US" sz="2100" kern="1200" dirty="0"/>
        </a:p>
      </dsp:txBody>
      <dsp:txXfrm>
        <a:off x="1597499" y="4078967"/>
        <a:ext cx="4546730" cy="1294547"/>
      </dsp:txXfrm>
    </dsp:sp>
    <dsp:sp modelId="{84D59666-F9F3-49F7-95BB-5792B17378EE}">
      <dsp:nvSpPr>
        <dsp:cNvPr id="0" name=""/>
        <dsp:cNvSpPr/>
      </dsp:nvSpPr>
      <dsp:spPr>
        <a:xfrm>
          <a:off x="0" y="4078967"/>
          <a:ext cx="1597499" cy="129454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1896</a:t>
          </a:r>
          <a:endParaRPr lang="en-US" sz="4300" kern="1200" dirty="0"/>
        </a:p>
      </dsp:txBody>
      <dsp:txXfrm>
        <a:off x="63206" y="4142173"/>
        <a:ext cx="1471087" cy="1231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51FAC-EF0F-4D47-819B-A85FE382FD4C}">
      <dsp:nvSpPr>
        <dsp:cNvPr id="0" name=""/>
        <dsp:cNvSpPr/>
      </dsp:nvSpPr>
      <dsp:spPr>
        <a:xfrm>
          <a:off x="0" y="13093"/>
          <a:ext cx="6602953" cy="48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  <a:latin typeface="Congenial SemiBold" panose="02000503040000020004" pitchFamily="2" charset="0"/>
            </a:rPr>
            <a:t>Market Benchmark</a:t>
          </a:r>
        </a:p>
      </dsp:txBody>
      <dsp:txXfrm>
        <a:off x="23760" y="36853"/>
        <a:ext cx="6555433" cy="439200"/>
      </dsp:txXfrm>
    </dsp:sp>
    <dsp:sp modelId="{0C05AD8C-2E9B-4813-B001-6A44EDABD6EE}">
      <dsp:nvSpPr>
        <dsp:cNvPr id="0" name=""/>
        <dsp:cNvSpPr/>
      </dsp:nvSpPr>
      <dsp:spPr>
        <a:xfrm>
          <a:off x="0" y="499813"/>
          <a:ext cx="6602953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kern="1200">
              <a:solidFill>
                <a:schemeClr val="bg1"/>
              </a:solidFill>
              <a:latin typeface="Congenial SemiBold" panose="02000503040000020004" pitchFamily="2" charset="0"/>
            </a:rPr>
            <a:t>The S&amp;P 500 serves as a benchmark for assessing the overall performance of the U.S. stock market.</a:t>
          </a:r>
          <a:endParaRPr lang="en-US" sz="1400" b="0" kern="1200" dirty="0">
            <a:solidFill>
              <a:schemeClr val="bg1"/>
            </a:solidFill>
            <a:latin typeface="Congenial SemiBold" panose="02000503040000020004" pitchFamily="2" charset="0"/>
          </a:endParaRPr>
        </a:p>
      </dsp:txBody>
      <dsp:txXfrm>
        <a:off x="0" y="499813"/>
        <a:ext cx="6602953" cy="430560"/>
      </dsp:txXfrm>
    </dsp:sp>
    <dsp:sp modelId="{7783913B-92CA-45B9-9EBA-92AA7FD7C0A2}">
      <dsp:nvSpPr>
        <dsp:cNvPr id="0" name=""/>
        <dsp:cNvSpPr/>
      </dsp:nvSpPr>
      <dsp:spPr>
        <a:xfrm>
          <a:off x="0" y="930373"/>
          <a:ext cx="6602953" cy="48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  <a:latin typeface="Congenial SemiBold" panose="02000503040000020004" pitchFamily="2" charset="0"/>
            </a:rPr>
            <a:t>Investment Strategy</a:t>
          </a:r>
        </a:p>
      </dsp:txBody>
      <dsp:txXfrm>
        <a:off x="23760" y="954133"/>
        <a:ext cx="6555433" cy="439200"/>
      </dsp:txXfrm>
    </dsp:sp>
    <dsp:sp modelId="{64432B3C-39F5-4523-8EED-A8F4E7129684}">
      <dsp:nvSpPr>
        <dsp:cNvPr id="0" name=""/>
        <dsp:cNvSpPr/>
      </dsp:nvSpPr>
      <dsp:spPr>
        <a:xfrm>
          <a:off x="0" y="1417093"/>
          <a:ext cx="6602953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kern="1200">
              <a:solidFill>
                <a:schemeClr val="bg1"/>
              </a:solidFill>
              <a:latin typeface="Congenial SemiBold" panose="02000503040000020004" pitchFamily="2" charset="0"/>
            </a:rPr>
            <a:t>Utilizing the S&amp;P 500 aids investors in developing strategies for long-term investment based on historical trends.</a:t>
          </a:r>
          <a:endParaRPr lang="en-US" sz="1400" b="0" kern="1200" dirty="0">
            <a:solidFill>
              <a:schemeClr val="bg1"/>
            </a:solidFill>
            <a:latin typeface="Congenial SemiBold" panose="02000503040000020004" pitchFamily="2" charset="0"/>
          </a:endParaRPr>
        </a:p>
      </dsp:txBody>
      <dsp:txXfrm>
        <a:off x="0" y="1417093"/>
        <a:ext cx="6602953" cy="430560"/>
      </dsp:txXfrm>
    </dsp:sp>
    <dsp:sp modelId="{C19AEA10-AFD8-47EE-9123-D93C56030B59}">
      <dsp:nvSpPr>
        <dsp:cNvPr id="0" name=""/>
        <dsp:cNvSpPr/>
      </dsp:nvSpPr>
      <dsp:spPr>
        <a:xfrm>
          <a:off x="0" y="1847653"/>
          <a:ext cx="6602953" cy="48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  <a:latin typeface="Congenial SemiBold" panose="02000503040000020004" pitchFamily="2" charset="0"/>
            </a:rPr>
            <a:t>Diversification Tool</a:t>
          </a:r>
          <a:endParaRPr lang="en-US" sz="1400" b="1" kern="1200" dirty="0">
            <a:solidFill>
              <a:schemeClr val="bg1"/>
            </a:solidFill>
            <a:latin typeface="Congenial SemiBold" panose="02000503040000020004" pitchFamily="2" charset="0"/>
          </a:endParaRPr>
        </a:p>
      </dsp:txBody>
      <dsp:txXfrm>
        <a:off x="23760" y="1871413"/>
        <a:ext cx="6555433" cy="439200"/>
      </dsp:txXfrm>
    </dsp:sp>
    <dsp:sp modelId="{533DA671-5B5E-4C74-B49A-795FF512CFEA}">
      <dsp:nvSpPr>
        <dsp:cNvPr id="0" name=""/>
        <dsp:cNvSpPr/>
      </dsp:nvSpPr>
      <dsp:spPr>
        <a:xfrm>
          <a:off x="0" y="2334373"/>
          <a:ext cx="6602953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kern="1200">
              <a:solidFill>
                <a:schemeClr val="bg1"/>
              </a:solidFill>
              <a:latin typeface="Congenial SemiBold" panose="02000503040000020004" pitchFamily="2" charset="0"/>
            </a:rPr>
            <a:t>The index offers a diversified portfolio option, minimizing risk by spreading investments across various sectors</a:t>
          </a:r>
          <a:r>
            <a:rPr lang="en-US" sz="1400" b="1" kern="1200">
              <a:solidFill>
                <a:schemeClr val="bg1"/>
              </a:solidFill>
              <a:latin typeface="Congenial SemiBold" panose="02000503040000020004" pitchFamily="2" charset="0"/>
            </a:rPr>
            <a:t>.</a:t>
          </a:r>
          <a:endParaRPr lang="en-US" sz="1400" b="1" kern="1200" dirty="0">
            <a:solidFill>
              <a:schemeClr val="bg1"/>
            </a:solidFill>
            <a:latin typeface="Congenial SemiBold" panose="02000503040000020004" pitchFamily="2" charset="0"/>
          </a:endParaRPr>
        </a:p>
      </dsp:txBody>
      <dsp:txXfrm>
        <a:off x="0" y="2334373"/>
        <a:ext cx="6602953" cy="430560"/>
      </dsp:txXfrm>
    </dsp:sp>
    <dsp:sp modelId="{A1448EC6-2EAC-494E-A2D5-1CFD748649BB}">
      <dsp:nvSpPr>
        <dsp:cNvPr id="0" name=""/>
        <dsp:cNvSpPr/>
      </dsp:nvSpPr>
      <dsp:spPr>
        <a:xfrm>
          <a:off x="0" y="2764933"/>
          <a:ext cx="6602953" cy="486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  <a:latin typeface="Congenial SemiBold" panose="02000503040000020004" pitchFamily="2" charset="0"/>
            </a:rPr>
            <a:t>Economic Indicator</a:t>
          </a:r>
        </a:p>
      </dsp:txBody>
      <dsp:txXfrm>
        <a:off x="23760" y="2788693"/>
        <a:ext cx="6555433" cy="439200"/>
      </dsp:txXfrm>
    </dsp:sp>
    <dsp:sp modelId="{F35036A8-4CF5-4E01-9B3E-324AFCA49126}">
      <dsp:nvSpPr>
        <dsp:cNvPr id="0" name=""/>
        <dsp:cNvSpPr/>
      </dsp:nvSpPr>
      <dsp:spPr>
        <a:xfrm>
          <a:off x="0" y="3251653"/>
          <a:ext cx="6602953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6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kern="1200">
              <a:solidFill>
                <a:schemeClr val="bg1"/>
              </a:solidFill>
              <a:latin typeface="Congenial SemiBold" panose="02000503040000020004" pitchFamily="2" charset="0"/>
            </a:rPr>
            <a:t>Changes in the S&amp;P 500 provide insight into economic health and investor sentiment within the U.S. economy.</a:t>
          </a:r>
          <a:endParaRPr lang="en-US" sz="1400" b="0" kern="1200" dirty="0">
            <a:solidFill>
              <a:schemeClr val="bg1"/>
            </a:solidFill>
            <a:latin typeface="Congenial SemiBold" panose="02000503040000020004" pitchFamily="2" charset="0"/>
          </a:endParaRPr>
        </a:p>
      </dsp:txBody>
      <dsp:txXfrm>
        <a:off x="0" y="3251653"/>
        <a:ext cx="6602953" cy="430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C4532-73F9-4823-B835-3495624E0AF6}">
      <dsp:nvSpPr>
        <dsp:cNvPr id="0" name=""/>
        <dsp:cNvSpPr/>
      </dsp:nvSpPr>
      <dsp:spPr>
        <a:xfrm>
          <a:off x="-4144541" y="-636027"/>
          <a:ext cx="4938492" cy="4938492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3587F-A74A-4AA3-B06B-BC8DB95AA127}">
      <dsp:nvSpPr>
        <dsp:cNvPr id="0" name=""/>
        <dsp:cNvSpPr/>
      </dsp:nvSpPr>
      <dsp:spPr>
        <a:xfrm>
          <a:off x="510590" y="366643"/>
          <a:ext cx="4787341" cy="733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204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Address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123 Market Street, Springfield, IL</a:t>
          </a:r>
        </a:p>
      </dsp:txBody>
      <dsp:txXfrm>
        <a:off x="510590" y="366643"/>
        <a:ext cx="4787341" cy="733287"/>
      </dsp:txXfrm>
    </dsp:sp>
    <dsp:sp modelId="{5C3EA57B-4A17-4047-8098-4B78FD2A0C67}">
      <dsp:nvSpPr>
        <dsp:cNvPr id="0" name=""/>
        <dsp:cNvSpPr/>
      </dsp:nvSpPr>
      <dsp:spPr>
        <a:xfrm>
          <a:off x="52286" y="274982"/>
          <a:ext cx="916609" cy="9166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5C26AF-A9BE-4AF4-B1FA-1C2F3CC21A8C}">
      <dsp:nvSpPr>
        <dsp:cNvPr id="0" name=""/>
        <dsp:cNvSpPr/>
      </dsp:nvSpPr>
      <dsp:spPr>
        <a:xfrm>
          <a:off x="777140" y="1416344"/>
          <a:ext cx="4520791" cy="733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204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Email Address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contact@stockgenie.com</a:t>
          </a:r>
        </a:p>
      </dsp:txBody>
      <dsp:txXfrm>
        <a:off x="777140" y="1416344"/>
        <a:ext cx="4520791" cy="733287"/>
      </dsp:txXfrm>
    </dsp:sp>
    <dsp:sp modelId="{0D93BA6F-5D10-49A0-9B72-E9C77EFDE2AF}">
      <dsp:nvSpPr>
        <dsp:cNvPr id="0" name=""/>
        <dsp:cNvSpPr/>
      </dsp:nvSpPr>
      <dsp:spPr>
        <a:xfrm>
          <a:off x="184791" y="1327763"/>
          <a:ext cx="916609" cy="9166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857422-69F4-4658-A4B9-4A9BD6F6FC2C}">
      <dsp:nvSpPr>
        <dsp:cNvPr id="0" name=""/>
        <dsp:cNvSpPr/>
      </dsp:nvSpPr>
      <dsp:spPr>
        <a:xfrm>
          <a:off x="477654" y="2566506"/>
          <a:ext cx="4787341" cy="733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8204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Contact Number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(555) 1234567</a:t>
          </a:r>
        </a:p>
      </dsp:txBody>
      <dsp:txXfrm>
        <a:off x="477654" y="2566506"/>
        <a:ext cx="4787341" cy="733287"/>
      </dsp:txXfrm>
    </dsp:sp>
    <dsp:sp modelId="{CD203009-6293-4044-9B91-48F7C3429674}">
      <dsp:nvSpPr>
        <dsp:cNvPr id="0" name=""/>
        <dsp:cNvSpPr/>
      </dsp:nvSpPr>
      <dsp:spPr>
        <a:xfrm>
          <a:off x="52286" y="2474845"/>
          <a:ext cx="916609" cy="9166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10FC6-113D-4059-871B-638FF1ADBA78}" type="datetimeFigureOut">
              <a:rPr lang="en-US" smtClean="0"/>
              <a:t>Friday/04/Oct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D6669-1F92-4057-AA18-5338D56D2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0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D6669-1F92-4057-AA18-5338D56D2C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2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D6669-1F92-4057-AA18-5338D56D2C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44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D6669-1F92-4057-AA18-5338D56D2C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D6669-1F92-4057-AA18-5338D56D2C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3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DD6669-1F92-4057-AA18-5338D56D2C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Friday/04/Oct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09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Friday/04/Oct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3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Friday/04/Oct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Friday/04/Oct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3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Friday/04/Oct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0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Friday/04/Oct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Friday/04/Oct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3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Friday/04/Oct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Friday/04/Oct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6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Friday/04/Oct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6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Friday/04/Oct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Friday/04/Oct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63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11/relationships/webextension" Target="../webextensions/webextension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11/relationships/webextension" Target="../webextensions/webextension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11/relationships/webextension" Target="../webextensions/webextension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25.png"/><Relationship Id="rId5" Type="http://schemas.openxmlformats.org/officeDocument/2006/relationships/diagramLayout" Target="../diagrams/layout4.xml"/><Relationship Id="rId10" Type="http://schemas.openxmlformats.org/officeDocument/2006/relationships/image" Target="../media/image24.svg"/><Relationship Id="rId4" Type="http://schemas.openxmlformats.org/officeDocument/2006/relationships/diagramData" Target="../diagrams/data4.xml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11/relationships/webextension" Target="../webextensions/webextension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A8033ADF-76D9-9D80-4AF0-460A72BD0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913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A079D24-860A-4799-B3AE-658D4F13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76325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6A1DB5-F3B9-F87F-5632-28A81B133C80}"/>
              </a:ext>
            </a:extLst>
          </p:cNvPr>
          <p:cNvSpPr txBox="1"/>
          <p:nvPr/>
        </p:nvSpPr>
        <p:spPr>
          <a:xfrm>
            <a:off x="5704077" y="1482512"/>
            <a:ext cx="58716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3ds Condensed" panose="02000503020000020004" pitchFamily="2" charset="0"/>
              </a:rPr>
              <a:t>Stock Genie </a:t>
            </a:r>
          </a:p>
          <a:p>
            <a:r>
              <a:rPr lang="en-US" sz="3600" dirty="0">
                <a:latin typeface="3ds Condensed" panose="02000503020000020004" pitchFamily="2" charset="0"/>
              </a:rPr>
              <a:t>			 </a:t>
            </a:r>
            <a:r>
              <a:rPr lang="en-US" sz="3600" dirty="0">
                <a:solidFill>
                  <a:srgbClr val="FFC000"/>
                </a:solidFill>
                <a:latin typeface="3ds Condensed" panose="02000503020000020004" pitchFamily="2" charset="0"/>
              </a:rPr>
              <a:t>Your Trusted 				 Trading Partner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43CFA-C523-CD63-A7E9-9A07A5882B59}"/>
              </a:ext>
            </a:extLst>
          </p:cNvPr>
          <p:cNvSpPr txBox="1"/>
          <p:nvPr/>
        </p:nvSpPr>
        <p:spPr>
          <a:xfrm>
            <a:off x="6802513" y="4005588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Ahmed Hany</a:t>
            </a:r>
          </a:p>
          <a:p>
            <a:r>
              <a:rPr lang="en-US" dirty="0"/>
              <a:t>Alaa </a:t>
            </a:r>
            <a:r>
              <a:rPr lang="en-US" dirty="0" err="1"/>
              <a:t>Alhalaby</a:t>
            </a:r>
            <a:endParaRPr lang="en-US" dirty="0"/>
          </a:p>
          <a:p>
            <a:r>
              <a:rPr lang="en-US" dirty="0"/>
              <a:t>Mohamed Sayed</a:t>
            </a:r>
          </a:p>
        </p:txBody>
      </p:sp>
      <p:pic>
        <p:nvPicPr>
          <p:cNvPr id="3" name="Picture 2" descr="A blue and yellow logo&#10;&#10;Description automatically generated">
            <a:extLst>
              <a:ext uri="{FF2B5EF4-FFF2-40B4-BE49-F238E27FC236}">
                <a16:creationId xmlns:a16="http://schemas.microsoft.com/office/drawing/2014/main" id="{CA2D6513-2CB6-575C-AB18-C1882BDD3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76" y="2224212"/>
            <a:ext cx="1295400" cy="1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6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C25534-C7F6-BE61-4E97-DA3BDE65C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7999"/>
          </a:xfrm>
        </p:spPr>
      </p:pic>
      <p:pic>
        <p:nvPicPr>
          <p:cNvPr id="2" name="Picture 1" descr="A blue and yellow logo&#10;&#10;Description automatically generated">
            <a:extLst>
              <a:ext uri="{FF2B5EF4-FFF2-40B4-BE49-F238E27FC236}">
                <a16:creationId xmlns:a16="http://schemas.microsoft.com/office/drawing/2014/main" id="{8B9E2A67-4F12-8DBE-8C9C-7249DD17B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6024"/>
            <a:ext cx="1295400" cy="1331976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Add-in 10">
                <a:extLst>
                  <a:ext uri="{FF2B5EF4-FFF2-40B4-BE49-F238E27FC236}">
                    <a16:creationId xmlns:a16="http://schemas.microsoft.com/office/drawing/2014/main" id="{E0849522-362A-1128-9AA9-67F3256E14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5944433"/>
                  </p:ext>
                </p:extLst>
              </p:nvPr>
            </p:nvGraphicFramePr>
            <p:xfrm>
              <a:off x="271305" y="1014883"/>
              <a:ext cx="10587195" cy="550649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1" name="Add-in 10">
                <a:extLst>
                  <a:ext uri="{FF2B5EF4-FFF2-40B4-BE49-F238E27FC236}">
                    <a16:creationId xmlns:a16="http://schemas.microsoft.com/office/drawing/2014/main" id="{E0849522-362A-1128-9AA9-67F3256E14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305" y="1014883"/>
                <a:ext cx="10587195" cy="55064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422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C25534-C7F6-BE61-4E97-DA3BDE65C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7999"/>
          </a:xfrm>
        </p:spPr>
      </p:pic>
      <p:pic>
        <p:nvPicPr>
          <p:cNvPr id="2" name="Picture 1" descr="A blue and yellow logo&#10;&#10;Description automatically generated">
            <a:extLst>
              <a:ext uri="{FF2B5EF4-FFF2-40B4-BE49-F238E27FC236}">
                <a16:creationId xmlns:a16="http://schemas.microsoft.com/office/drawing/2014/main" id="{8B9E2A67-4F12-8DBE-8C9C-7249DD17B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526024"/>
            <a:ext cx="1295400" cy="1331976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015767E8-2144-E62B-A123-17761F73CE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469949"/>
                  </p:ext>
                </p:extLst>
              </p:nvPr>
            </p:nvGraphicFramePr>
            <p:xfrm>
              <a:off x="301451" y="924447"/>
              <a:ext cx="10557049" cy="56170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015767E8-2144-E62B-A123-17761F73CE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451" y="924447"/>
                <a:ext cx="10557049" cy="56170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44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screen&#10;&#10;Description automatically generated">
            <a:extLst>
              <a:ext uri="{FF2B5EF4-FFF2-40B4-BE49-F238E27FC236}">
                <a16:creationId xmlns:a16="http://schemas.microsoft.com/office/drawing/2014/main" id="{D54114F8-5B2F-9952-1E80-C9E73422B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31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" name="Picture 1" descr="A blue and yellow logo&#10;&#10;Description automatically generated">
            <a:extLst>
              <a:ext uri="{FF2B5EF4-FFF2-40B4-BE49-F238E27FC236}">
                <a16:creationId xmlns:a16="http://schemas.microsoft.com/office/drawing/2014/main" id="{29B0B19A-DBA0-1C80-53E5-B9189B2D6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030" y="5526024"/>
            <a:ext cx="1295400" cy="1331976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2235426E-C3E5-AFC0-97C2-7DA13EF5BB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777799"/>
                  </p:ext>
                </p:extLst>
              </p:nvPr>
            </p:nvGraphicFramePr>
            <p:xfrm>
              <a:off x="432079" y="1014884"/>
              <a:ext cx="10426421" cy="584310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2235426E-C3E5-AFC0-97C2-7DA13EF5BB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79" y="1014884"/>
                <a:ext cx="10426421" cy="58431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731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B1AE-9D3B-0304-9F6C-BEE2AC8B1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25" y="538803"/>
            <a:ext cx="7750175" cy="655637"/>
          </a:xfrm>
        </p:spPr>
        <p:txBody>
          <a:bodyPr>
            <a:no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TimesNewRomanPSMT"/>
              </a:rPr>
              <a:t>Insights and Recommendations </a:t>
            </a:r>
            <a:br>
              <a:rPr lang="en-US" sz="2000" b="1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NewRomanPSMT"/>
              </a:rPr>
              <a:t>for Investors</a:t>
            </a:r>
            <a:endParaRPr lang="en-US" sz="32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6CB142-347E-77F9-2A9C-A5BEE023C895}"/>
              </a:ext>
            </a:extLst>
          </p:cNvPr>
          <p:cNvGrpSpPr/>
          <p:nvPr/>
        </p:nvGrpSpPr>
        <p:grpSpPr>
          <a:xfrm>
            <a:off x="1008859" y="1608860"/>
            <a:ext cx="3201191" cy="4303483"/>
            <a:chOff x="1063625" y="906586"/>
            <a:chExt cx="3146425" cy="50448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5A6AB2-2881-9D26-9036-F5D491A54DDB}"/>
                </a:ext>
              </a:extLst>
            </p:cNvPr>
            <p:cNvSpPr txBox="1"/>
            <p:nvPr/>
          </p:nvSpPr>
          <p:spPr>
            <a:xfrm>
              <a:off x="1079500" y="906586"/>
              <a:ext cx="31305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MT"/>
                </a:rPr>
                <a:t>Market Trends </a:t>
              </a:r>
              <a:br>
                <a:rPr lang="en-US" sz="1600" dirty="0">
                  <a:solidFill>
                    <a:srgbClr val="000000"/>
                  </a:solidFill>
                  <a:latin typeface="ArialMT"/>
                </a:rPr>
              </a:br>
              <a:r>
                <a:rPr lang="en-US" sz="1600" dirty="0">
                  <a:solidFill>
                    <a:srgbClr val="000000"/>
                  </a:solidFill>
                  <a:latin typeface="ArialMT"/>
                </a:rPr>
                <a:t>Monitor key sectors to identify emerging investment opportunity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6D4EA0-5F0E-A2C4-095F-7FF0840416E9}"/>
                </a:ext>
              </a:extLst>
            </p:cNvPr>
            <p:cNvSpPr txBox="1"/>
            <p:nvPr/>
          </p:nvSpPr>
          <p:spPr>
            <a:xfrm>
              <a:off x="1079500" y="2890390"/>
              <a:ext cx="31305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MT"/>
                </a:rPr>
                <a:t>Diversification</a:t>
              </a:r>
              <a:r>
                <a:rPr lang="en-US" sz="1600" dirty="0">
                  <a:solidFill>
                    <a:srgbClr val="000000"/>
                  </a:solidFill>
                  <a:latin typeface="ArialMT"/>
                </a:rPr>
                <a:t> </a:t>
              </a:r>
              <a:br>
                <a:rPr lang="en-US" sz="1600" dirty="0">
                  <a:solidFill>
                    <a:srgbClr val="000000"/>
                  </a:solidFill>
                  <a:latin typeface="ArialMT"/>
                </a:rPr>
              </a:br>
              <a:r>
                <a:rPr lang="en-US" sz="1600" dirty="0">
                  <a:solidFill>
                    <a:srgbClr val="000000"/>
                  </a:solidFill>
                  <a:latin typeface="ArialMT"/>
                </a:rPr>
                <a:t>Investing across sectors reduces risk and enhances overall portfolio stability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B05FEB-9D42-D2D2-1006-3E51E8DC1D9D}"/>
                </a:ext>
              </a:extLst>
            </p:cNvPr>
            <p:cNvSpPr txBox="1"/>
            <p:nvPr/>
          </p:nvSpPr>
          <p:spPr>
            <a:xfrm>
              <a:off x="1063625" y="4874195"/>
              <a:ext cx="31305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MT"/>
                </a:rPr>
                <a:t>Long-Term Strategy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ArialMT"/>
                </a:rPr>
                <a:t>Focus on tong term growth instead of short-term market fluctuations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F75A6-B103-8DC9-FA70-4B0B0172A152}"/>
              </a:ext>
            </a:extLst>
          </p:cNvPr>
          <p:cNvGrpSpPr/>
          <p:nvPr/>
        </p:nvGrpSpPr>
        <p:grpSpPr>
          <a:xfrm>
            <a:off x="4851402" y="1639637"/>
            <a:ext cx="3217424" cy="4241929"/>
            <a:chOff x="4851402" y="968142"/>
            <a:chExt cx="3146425" cy="49217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1A951B-5AB8-B8D7-70C9-03F020BF0021}"/>
                </a:ext>
              </a:extLst>
            </p:cNvPr>
            <p:cNvSpPr txBox="1"/>
            <p:nvPr/>
          </p:nvSpPr>
          <p:spPr>
            <a:xfrm>
              <a:off x="4851402" y="968142"/>
              <a:ext cx="3130550" cy="1077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MT"/>
                </a:rPr>
                <a:t>Historical Performance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ArialMT"/>
                </a:rPr>
                <a:t>Review past data to gauge potential future movements of the index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9849E3-BEA1-988B-A995-6989408FE9B1}"/>
                </a:ext>
              </a:extLst>
            </p:cNvPr>
            <p:cNvSpPr txBox="1"/>
            <p:nvPr/>
          </p:nvSpPr>
          <p:spPr>
            <a:xfrm>
              <a:off x="4867277" y="3013502"/>
              <a:ext cx="31305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MT"/>
                </a:rPr>
                <a:t>Cost-Effective ETFs </a:t>
              </a:r>
              <a:br>
                <a:rPr lang="en-US" sz="1600" dirty="0">
                  <a:solidFill>
                    <a:srgbClr val="000000"/>
                  </a:solidFill>
                  <a:latin typeface="ArialMT"/>
                </a:rPr>
              </a:br>
              <a:r>
                <a:rPr lang="en-US" sz="1600" dirty="0">
                  <a:solidFill>
                    <a:srgbClr val="000000"/>
                  </a:solidFill>
                  <a:latin typeface="ArialMT"/>
                </a:rPr>
                <a:t>Use index funds or ETFs for low-cost exposure to the broader market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048517-F63B-8E47-7F48-49478759D408}"/>
                </a:ext>
              </a:extLst>
            </p:cNvPr>
            <p:cNvSpPr txBox="1"/>
            <p:nvPr/>
          </p:nvSpPr>
          <p:spPr>
            <a:xfrm>
              <a:off x="4851402" y="5058862"/>
              <a:ext cx="31305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rialMT"/>
                </a:rPr>
                <a:t>Risk Assessment </a:t>
              </a:r>
              <a:br>
                <a:rPr lang="en-US" sz="1600" dirty="0">
                  <a:solidFill>
                    <a:srgbClr val="000000"/>
                  </a:solidFill>
                  <a:latin typeface="ArialMT"/>
                </a:rPr>
              </a:br>
              <a:r>
                <a:rPr lang="en-US" sz="1600" dirty="0">
                  <a:solidFill>
                    <a:srgbClr val="000000"/>
                  </a:solidFill>
                  <a:latin typeface="ArialMT"/>
                </a:rPr>
                <a:t>Evaluate personal risk tolerance when investing in the S&amp;P 500</a:t>
              </a:r>
            </a:p>
          </p:txBody>
        </p:sp>
      </p:grpSp>
      <p:pic>
        <p:nvPicPr>
          <p:cNvPr id="3" name="Picture 2" descr="A blue and yellow logo&#10;&#10;Description automatically generated">
            <a:extLst>
              <a:ext uri="{FF2B5EF4-FFF2-40B4-BE49-F238E27FC236}">
                <a16:creationId xmlns:a16="http://schemas.microsoft.com/office/drawing/2014/main" id="{701ED992-9901-0C11-2C8E-A580E8FE5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030" y="5526024"/>
            <a:ext cx="1295400" cy="1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9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9DA4-51F3-DAA7-5EEA-0CE4B0F2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6675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endParaRPr lang="en-US" sz="1600" dirty="0">
              <a:solidFill>
                <a:srgbClr val="000000"/>
              </a:solidFill>
              <a:latin typeface="ArialM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AB301-1590-5E08-5E8C-9A8A427780D5}"/>
              </a:ext>
            </a:extLst>
          </p:cNvPr>
          <p:cNvSpPr txBox="1"/>
          <p:nvPr/>
        </p:nvSpPr>
        <p:spPr>
          <a:xfrm>
            <a:off x="1079500" y="2011638"/>
            <a:ext cx="313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MT"/>
              </a:rPr>
              <a:t>S&amp;P 500, DJIA serves as a key benchmarks for overall U.S. market health.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F3B61-C35A-427E-1FB4-9565F5AF4D37}"/>
              </a:ext>
            </a:extLst>
          </p:cNvPr>
          <p:cNvSpPr txBox="1"/>
          <p:nvPr/>
        </p:nvSpPr>
        <p:spPr>
          <a:xfrm>
            <a:off x="1079500" y="3429000"/>
            <a:ext cx="313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MT"/>
              </a:rPr>
              <a:t>Investors can access the index through index funds and ETFs for diversification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AD994-E3B5-4E13-9F49-D150366AFFA8}"/>
              </a:ext>
            </a:extLst>
          </p:cNvPr>
          <p:cNvSpPr txBox="1"/>
          <p:nvPr/>
        </p:nvSpPr>
        <p:spPr>
          <a:xfrm>
            <a:off x="4867277" y="2022312"/>
            <a:ext cx="313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MT"/>
              </a:rPr>
              <a:t>The </a:t>
            </a:r>
            <a:r>
              <a:rPr lang="en-US" sz="1600" dirty="0" err="1">
                <a:solidFill>
                  <a:srgbClr val="000000"/>
                </a:solidFill>
                <a:latin typeface="ArialMT"/>
              </a:rPr>
              <a:t>indecies</a:t>
            </a:r>
            <a:r>
              <a:rPr lang="en-US" sz="1600" dirty="0">
                <a:solidFill>
                  <a:srgbClr val="000000"/>
                </a:solidFill>
                <a:latin typeface="ArialMT"/>
              </a:rPr>
              <a:t> includes significant representation across various seders and industries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FB200-E8E9-4563-CD35-D94F121906F9}"/>
              </a:ext>
            </a:extLst>
          </p:cNvPr>
          <p:cNvSpPr txBox="1"/>
          <p:nvPr/>
        </p:nvSpPr>
        <p:spPr>
          <a:xfrm>
            <a:off x="4867277" y="3439674"/>
            <a:ext cx="3130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MT"/>
              </a:rPr>
              <a:t>Historicity, technology now represents the largest component of the S&amp;P 500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D9733B-B44F-D239-6FF0-24E509746354}"/>
              </a:ext>
            </a:extLst>
          </p:cNvPr>
          <p:cNvSpPr txBox="1">
            <a:spLocks/>
          </p:cNvSpPr>
          <p:nvPr/>
        </p:nvSpPr>
        <p:spPr>
          <a:xfrm>
            <a:off x="1316334" y="445216"/>
            <a:ext cx="7104186" cy="6556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latin typeface="TimesNewRomanPSMT"/>
              </a:rPr>
              <a:t>Conclusion and Future Outlook 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TimesNewRomanPSMT"/>
              </a:rPr>
              <a:t>for S&amp;P 500</a:t>
            </a:r>
          </a:p>
        </p:txBody>
      </p:sp>
      <p:pic>
        <p:nvPicPr>
          <p:cNvPr id="3" name="Picture 2" descr="A blue and yellow logo&#10;&#10;Description automatically generated">
            <a:extLst>
              <a:ext uri="{FF2B5EF4-FFF2-40B4-BE49-F238E27FC236}">
                <a16:creationId xmlns:a16="http://schemas.microsoft.com/office/drawing/2014/main" id="{87AB22F9-4B67-4218-B72B-B3481CF16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030" y="5526024"/>
            <a:ext cx="1295400" cy="1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7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73DA5-48CD-D0F1-4B53-FF6372E1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4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4F071C9-F28E-EF37-38D5-D44DBE4104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971599"/>
              </p:ext>
            </p:extLst>
          </p:nvPr>
        </p:nvGraphicFramePr>
        <p:xfrm>
          <a:off x="572755" y="1999622"/>
          <a:ext cx="5346840" cy="366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108FD01B-D55C-E00C-6ADE-37EB27EFBF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9646" y="2258367"/>
            <a:ext cx="914400" cy="914400"/>
          </a:xfrm>
          <a:prstGeom prst="rect">
            <a:avLst/>
          </a:prstGeom>
        </p:spPr>
      </p:pic>
      <p:pic>
        <p:nvPicPr>
          <p:cNvPr id="14" name="Graphic 13" descr="Email with solid fill">
            <a:extLst>
              <a:ext uri="{FF2B5EF4-FFF2-40B4-BE49-F238E27FC236}">
                <a16:creationId xmlns:a16="http://schemas.microsoft.com/office/drawing/2014/main" id="{A9C46222-6C4D-0D9E-EF54-F467B9C557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4454" y="3450534"/>
            <a:ext cx="584478" cy="584478"/>
          </a:xfrm>
          <a:prstGeom prst="rect">
            <a:avLst/>
          </a:prstGeom>
        </p:spPr>
      </p:pic>
      <p:pic>
        <p:nvPicPr>
          <p:cNvPr id="17" name="Graphic 16" descr="Smart Phone outline">
            <a:extLst>
              <a:ext uri="{FF2B5EF4-FFF2-40B4-BE49-F238E27FC236}">
                <a16:creationId xmlns:a16="http://schemas.microsoft.com/office/drawing/2014/main" id="{EF5DACF6-DCC0-1AB0-A254-32AB5E6A57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4329" y="4629379"/>
            <a:ext cx="624027" cy="6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43E22-4CE1-312C-AF7B-42724170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About US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49C6-B7A8-C4A8-CD9F-628FCBEDA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400" b="1" dirty="0"/>
              <a:t>Company Name: </a:t>
            </a:r>
            <a:r>
              <a:rPr lang="en-US" sz="1400" dirty="0"/>
              <a:t>Stocks Genie</a:t>
            </a:r>
          </a:p>
          <a:p>
            <a:pPr>
              <a:lnSpc>
                <a:spcPct val="115000"/>
              </a:lnSpc>
            </a:pPr>
            <a:r>
              <a:rPr lang="en-US" sz="1400" b="1" dirty="0"/>
              <a:t>Primary Color: </a:t>
            </a:r>
            <a:r>
              <a:rPr lang="en-US" sz="1400" dirty="0"/>
              <a:t>Blue</a:t>
            </a:r>
          </a:p>
          <a:p>
            <a:pPr>
              <a:lnSpc>
                <a:spcPct val="115000"/>
              </a:lnSpc>
            </a:pPr>
            <a:r>
              <a:rPr lang="en-US" sz="1400" b="1" dirty="0"/>
              <a:t>Tagline:</a:t>
            </a:r>
            <a:r>
              <a:rPr lang="en-US" sz="1400" dirty="0"/>
              <a:t> “Your trusted trading partner”</a:t>
            </a:r>
          </a:p>
          <a:p>
            <a:pPr>
              <a:lnSpc>
                <a:spcPct val="115000"/>
              </a:lnSpc>
            </a:pPr>
            <a:r>
              <a:rPr lang="en-US" sz="1400" b="1" dirty="0"/>
              <a:t>Mission:</a:t>
            </a:r>
            <a:r>
              <a:rPr lang="en-US" sz="1400" dirty="0"/>
              <a:t> To provide users with powerful tools and insights to make informed stock trading decisions.</a:t>
            </a:r>
          </a:p>
          <a:p>
            <a:pPr>
              <a:lnSpc>
                <a:spcPct val="115000"/>
              </a:lnSpc>
            </a:pPr>
            <a:r>
              <a:rPr lang="en-US" sz="1400" b="1" dirty="0"/>
              <a:t>Competitive Advantage: </a:t>
            </a:r>
            <a:r>
              <a:rPr lang="en-US" sz="1400" dirty="0"/>
              <a:t>Comprehensive analysis tools, user-friendly interface, and real-time data integration.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98595F4F-C4B1-0952-6E70-98ADA81F6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64" y="1140010"/>
            <a:ext cx="4452148" cy="45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7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43E22-4CE1-312C-AF7B-42724170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Our services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98595F4F-C4B1-0952-6E70-98ADA81F6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495"/>
            <a:ext cx="1734459" cy="1783505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A821A8-3814-AF3F-B6DB-788801A1C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698535"/>
              </p:ext>
            </p:extLst>
          </p:nvPr>
        </p:nvGraphicFramePr>
        <p:xfrm>
          <a:off x="4320792" y="462225"/>
          <a:ext cx="7686988" cy="5968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2E152B-90FB-C8A9-A96B-DCC66FF9426F}"/>
              </a:ext>
            </a:extLst>
          </p:cNvPr>
          <p:cNvSpPr txBox="1"/>
          <p:nvPr/>
        </p:nvSpPr>
        <p:spPr>
          <a:xfrm>
            <a:off x="867229" y="2564112"/>
            <a:ext cx="3400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Your personal trading coach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Your personal advisor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Your Stock Trading Platform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Featuring:</a:t>
            </a:r>
          </a:p>
        </p:txBody>
      </p:sp>
    </p:spTree>
    <p:extLst>
      <p:ext uri="{BB962C8B-B14F-4D97-AF65-F5344CB8AC3E}">
        <p14:creationId xmlns:p14="http://schemas.microsoft.com/office/powerpoint/2010/main" val="400753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F736-0AEE-14B6-F6C7-A31CE01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45" y="966665"/>
            <a:ext cx="4426782" cy="1292662"/>
          </a:xfrm>
        </p:spPr>
        <p:txBody>
          <a:bodyPr anchor="t">
            <a:normAutofit/>
          </a:bodyPr>
          <a:lstStyle/>
          <a:p>
            <a:r>
              <a:rPr lang="en-US" dirty="0"/>
              <a:t>DOW Jones Index</a:t>
            </a:r>
          </a:p>
        </p:txBody>
      </p:sp>
      <p:pic>
        <p:nvPicPr>
          <p:cNvPr id="5" name="Picture 4" descr="Orange and blue numbers and graphs">
            <a:extLst>
              <a:ext uri="{FF2B5EF4-FFF2-40B4-BE49-F238E27FC236}">
                <a16:creationId xmlns:a16="http://schemas.microsoft.com/office/drawing/2014/main" id="{76EB38FA-8873-1809-FC63-8296BD4F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80" b="1"/>
          <a:stretch/>
        </p:blipFill>
        <p:spPr>
          <a:xfrm>
            <a:off x="321833" y="2846510"/>
            <a:ext cx="4457701" cy="29257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CE52-C184-2ED0-9AC4-25DC719B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33" y="1466178"/>
            <a:ext cx="5215367" cy="137703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1600" dirty="0"/>
              <a:t>The </a:t>
            </a:r>
            <a:r>
              <a:rPr lang="en-US" sz="1600" b="1" dirty="0"/>
              <a:t>Dow Jones Industrial Average (DJIA</a:t>
            </a:r>
            <a:r>
              <a:rPr lang="en-US" sz="1600" dirty="0"/>
              <a:t>), is commonly known as the </a:t>
            </a:r>
            <a:r>
              <a:rPr lang="en-US" sz="1600" b="1" dirty="0"/>
              <a:t>Dow Jones</a:t>
            </a:r>
            <a:r>
              <a:rPr lang="en-US" sz="1600" dirty="0"/>
              <a:t> or simply the </a:t>
            </a:r>
            <a:r>
              <a:rPr lang="en-US" sz="1600" b="1" dirty="0"/>
              <a:t>Dow.</a:t>
            </a:r>
            <a:endParaRPr lang="en-US" sz="16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600" dirty="0"/>
              <a:t> A stock market index that tracks 30 prominent publicly traded companies listed on stock exchanges in the United States.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3F9F021-28B4-A290-4B99-40677CA29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987189"/>
              </p:ext>
            </p:extLst>
          </p:nvPr>
        </p:nvGraphicFramePr>
        <p:xfrm>
          <a:off x="5838092" y="763675"/>
          <a:ext cx="6144230" cy="537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464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EFF2CF-6305-47E9-F8B9-403DAF575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34"/>
          <a:stretch/>
        </p:blipFill>
        <p:spPr>
          <a:xfrm>
            <a:off x="20" y="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C425606-5BC7-70F6-A65F-31BA26D8C6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373876"/>
              </p:ext>
            </p:extLst>
          </p:nvPr>
        </p:nvGraphicFramePr>
        <p:xfrm>
          <a:off x="5010870" y="1508289"/>
          <a:ext cx="6602953" cy="3695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543B0EE-F226-A468-0E21-301C1AD8D4C0}"/>
              </a:ext>
            </a:extLst>
          </p:cNvPr>
          <p:cNvSpPr txBox="1"/>
          <p:nvPr/>
        </p:nvSpPr>
        <p:spPr>
          <a:xfrm>
            <a:off x="5656083" y="226243"/>
            <a:ext cx="4779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Congenial SemiBold" panose="020F0502020204030204" pitchFamily="2" charset="0"/>
              </a:rPr>
              <a:t>Introduction to S&amp;P 500 Index</a:t>
            </a:r>
            <a:endParaRPr lang="en-US" sz="2800" b="1" dirty="0">
              <a:solidFill>
                <a:schemeClr val="bg1"/>
              </a:solidFill>
              <a:latin typeface="Congenial SemiBold" panose="020F0502020204030204" pitchFamily="2" charset="0"/>
            </a:endParaRPr>
          </a:p>
        </p:txBody>
      </p:sp>
      <p:pic>
        <p:nvPicPr>
          <p:cNvPr id="2" name="Picture 1" descr="A blue and yellow logo&#10;&#10;Description automatically generated">
            <a:extLst>
              <a:ext uri="{FF2B5EF4-FFF2-40B4-BE49-F238E27FC236}">
                <a16:creationId xmlns:a16="http://schemas.microsoft.com/office/drawing/2014/main" id="{FDD64821-7507-AA37-F27D-E83A338358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030" y="5526024"/>
            <a:ext cx="1295400" cy="1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6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A76437-C831-DE80-AF68-AAFB00E21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888852"/>
              </p:ext>
            </p:extLst>
          </p:nvPr>
        </p:nvGraphicFramePr>
        <p:xfrm>
          <a:off x="574674" y="1969477"/>
          <a:ext cx="8629616" cy="416001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157404">
                  <a:extLst>
                    <a:ext uri="{9D8B030D-6E8A-4147-A177-3AD203B41FA5}">
                      <a16:colId xmlns:a16="http://schemas.microsoft.com/office/drawing/2014/main" val="2201415597"/>
                    </a:ext>
                  </a:extLst>
                </a:gridCol>
                <a:gridCol w="2157404">
                  <a:extLst>
                    <a:ext uri="{9D8B030D-6E8A-4147-A177-3AD203B41FA5}">
                      <a16:colId xmlns:a16="http://schemas.microsoft.com/office/drawing/2014/main" val="3967136001"/>
                    </a:ext>
                  </a:extLst>
                </a:gridCol>
                <a:gridCol w="2157404">
                  <a:extLst>
                    <a:ext uri="{9D8B030D-6E8A-4147-A177-3AD203B41FA5}">
                      <a16:colId xmlns:a16="http://schemas.microsoft.com/office/drawing/2014/main" val="2377254002"/>
                    </a:ext>
                  </a:extLst>
                </a:gridCol>
                <a:gridCol w="2157404">
                  <a:extLst>
                    <a:ext uri="{9D8B030D-6E8A-4147-A177-3AD203B41FA5}">
                      <a16:colId xmlns:a16="http://schemas.microsoft.com/office/drawing/2014/main" val="598804904"/>
                    </a:ext>
                  </a:extLst>
                </a:gridCol>
              </a:tblGrid>
              <a:tr h="77845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</a:rPr>
                        <a:t>Dow Jones Industrial Average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</a:rPr>
                        <a:t>S&amp;P500</a:t>
                      </a:r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</a:rPr>
                        <a:t>Comparison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949356"/>
                  </a:ext>
                </a:extLst>
              </a:tr>
              <a:tr h="790815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Number of Stocks</a:t>
                      </a:r>
                      <a:r>
                        <a:rPr lang="en-US" sz="1600" dirty="0"/>
                        <a:t> </a:t>
                      </a:r>
                      <a:br>
                        <a:rPr lang="en-US" sz="1600" dirty="0"/>
                      </a:b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large, publicly-owned companies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leading U.S. companies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DJIA has 30 stocks, while S&amp;P 500 includes 500 stocks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91681"/>
                  </a:ext>
                </a:extLst>
              </a:tr>
              <a:tr h="790815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Market Capitalization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Price-weighted index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 capitalization-weighted index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DJIA is price-weighted; S&amp;P 500 is market cap-weighted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498488"/>
                  </a:ext>
                </a:extLst>
              </a:tr>
              <a:tr h="778459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Sector Representation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Excludes transportation and utilities sectors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all sectors of the economy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S&amp;P 500 offers broader sector representation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63347"/>
                  </a:ext>
                </a:extLst>
              </a:tr>
              <a:tr h="1021469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Investment Vehicle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Often used as a benchmark for blue-chip stocks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Widely regarded as the best single gauge of large-cap U.S. equities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S&amp;P 500 is considered a more comprehensive measure of the U.S. stock market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896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1979E0-DB61-FD44-49E2-18F0850E66C2}"/>
              </a:ext>
            </a:extLst>
          </p:cNvPr>
          <p:cNvSpPr txBox="1"/>
          <p:nvPr/>
        </p:nvSpPr>
        <p:spPr>
          <a:xfrm>
            <a:off x="574675" y="1123950"/>
            <a:ext cx="842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all" spc="400" dirty="0">
                <a:solidFill>
                  <a:srgbClr val="000000"/>
                </a:solidFill>
                <a:latin typeface="Arial-BoldMT"/>
              </a:rPr>
              <a:t>Comparison with Dow Jones Industrial Average</a:t>
            </a:r>
          </a:p>
        </p:txBody>
      </p:sp>
      <p:pic>
        <p:nvPicPr>
          <p:cNvPr id="2" name="Picture 1" descr="A blue and yellow logo&#10;&#10;Description automatically generated">
            <a:extLst>
              <a:ext uri="{FF2B5EF4-FFF2-40B4-BE49-F238E27FC236}">
                <a16:creationId xmlns:a16="http://schemas.microsoft.com/office/drawing/2014/main" id="{05DACE27-A090-4545-DDDC-EAA18A59A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030" y="5526024"/>
            <a:ext cx="1295400" cy="1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0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1979E0-DB61-FD44-49E2-18F0850E66C2}"/>
              </a:ext>
            </a:extLst>
          </p:cNvPr>
          <p:cNvSpPr txBox="1"/>
          <p:nvPr/>
        </p:nvSpPr>
        <p:spPr>
          <a:xfrm>
            <a:off x="1079500" y="858192"/>
            <a:ext cx="7445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Investment Vehicles: ETFs and Index Funds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endParaRPr lang="en-US" sz="2400" b="1" cap="all" spc="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FDF11-3D22-2C81-38A2-43B7C83E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378872"/>
            <a:ext cx="3130550" cy="9738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rgbClr val="000000"/>
                </a:solidFill>
                <a:latin typeface="ArialMT"/>
              </a:rPr>
              <a:t>Diversification</a:t>
            </a:r>
            <a:r>
              <a:rPr lang="en-US" sz="29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en-US" sz="2900" dirty="0">
                <a:solidFill>
                  <a:srgbClr val="000000"/>
                </a:solidFill>
                <a:latin typeface="ArialMT"/>
              </a:rPr>
            </a:br>
            <a:r>
              <a:rPr lang="en-US" sz="2900" dirty="0">
                <a:solidFill>
                  <a:srgbClr val="000000"/>
                </a:solidFill>
                <a:latin typeface="ArialMT"/>
              </a:rPr>
              <a:t>ETFs and index funds offer exposure to multiple sectors within the S&amp;P 500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321F5-FF4A-219E-C60E-8672A0E3BD86}"/>
              </a:ext>
            </a:extLst>
          </p:cNvPr>
          <p:cNvSpPr txBox="1"/>
          <p:nvPr/>
        </p:nvSpPr>
        <p:spPr>
          <a:xfrm>
            <a:off x="1079499" y="2686093"/>
            <a:ext cx="313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ArialMT"/>
              </a:rPr>
              <a:t>Cost-Effective</a:t>
            </a:r>
          </a:p>
          <a:p>
            <a:r>
              <a:rPr lang="en-US" sz="1400" dirty="0">
                <a:solidFill>
                  <a:srgbClr val="000000"/>
                </a:solidFill>
                <a:latin typeface="ArialMT"/>
              </a:rPr>
              <a:t>Lower expense ratios compared to actively managed funds enhance investor returns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43CBB-817E-61B2-B741-4F50DAF9000E}"/>
              </a:ext>
            </a:extLst>
          </p:cNvPr>
          <p:cNvSpPr txBox="1"/>
          <p:nvPr/>
        </p:nvSpPr>
        <p:spPr>
          <a:xfrm>
            <a:off x="1079499" y="3973618"/>
            <a:ext cx="313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MT"/>
              </a:rPr>
              <a:t>Passive Management </a:t>
            </a:r>
            <a:br>
              <a:rPr lang="en-US" sz="1400" dirty="0">
                <a:solidFill>
                  <a:srgbClr val="000000"/>
                </a:solidFill>
                <a:latin typeface="ArialMT"/>
              </a:rPr>
            </a:br>
            <a:r>
              <a:rPr lang="en-US" sz="1400" dirty="0">
                <a:solidFill>
                  <a:srgbClr val="000000"/>
                </a:solidFill>
                <a:latin typeface="ArialMT"/>
              </a:rPr>
              <a:t>Both vehicle types use a passive investment strategy that Tracks index performance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DAF35-1F8B-5F48-AF83-0D4E326FFBE9}"/>
              </a:ext>
            </a:extLst>
          </p:cNvPr>
          <p:cNvSpPr txBox="1"/>
          <p:nvPr/>
        </p:nvSpPr>
        <p:spPr>
          <a:xfrm>
            <a:off x="1079499" y="5261144"/>
            <a:ext cx="3130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MT"/>
              </a:rPr>
              <a:t>Liquidity </a:t>
            </a:r>
            <a:br>
              <a:rPr lang="en-US" sz="1400" dirty="0">
                <a:solidFill>
                  <a:srgbClr val="000000"/>
                </a:solidFill>
                <a:latin typeface="ArialMT"/>
              </a:rPr>
            </a:br>
            <a:r>
              <a:rPr lang="en-US" sz="1400" dirty="0">
                <a:solidFill>
                  <a:srgbClr val="000000"/>
                </a:solidFill>
                <a:latin typeface="ArialMT"/>
              </a:rPr>
              <a:t>ETFs are traded like stocks, allowing for real time buying and selling.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8EF7A-021D-632F-6A8B-F7E631FE69D3}"/>
              </a:ext>
            </a:extLst>
          </p:cNvPr>
          <p:cNvSpPr txBox="1"/>
          <p:nvPr/>
        </p:nvSpPr>
        <p:spPr>
          <a:xfrm>
            <a:off x="4756149" y="1378872"/>
            <a:ext cx="313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MT"/>
              </a:rPr>
              <a:t>Automatic Rebalancing</a:t>
            </a:r>
          </a:p>
          <a:p>
            <a:r>
              <a:rPr lang="en-US" sz="1400" dirty="0">
                <a:solidFill>
                  <a:srgbClr val="000000"/>
                </a:solidFill>
                <a:latin typeface="ArialMT"/>
              </a:rPr>
              <a:t>Index funds automatically adjust holdings and maintain alignment with the S&amp;P 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CA454-0CDD-9307-6B97-FB2D4851C4FC}"/>
              </a:ext>
            </a:extLst>
          </p:cNvPr>
          <p:cNvSpPr txBox="1"/>
          <p:nvPr/>
        </p:nvSpPr>
        <p:spPr>
          <a:xfrm>
            <a:off x="4756149" y="2663904"/>
            <a:ext cx="3130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MT"/>
              </a:rPr>
              <a:t>Tax Efficiency</a:t>
            </a:r>
          </a:p>
          <a:p>
            <a:r>
              <a:rPr lang="en-US" sz="1400" dirty="0">
                <a:solidFill>
                  <a:srgbClr val="000000"/>
                </a:solidFill>
                <a:latin typeface="ArialMT"/>
              </a:rPr>
              <a:t>ETFs usually encounter lower capital gains rates due la their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7F5AC-CE10-EC65-1BE0-E63348F48FF1}"/>
              </a:ext>
            </a:extLst>
          </p:cNvPr>
          <p:cNvSpPr txBox="1"/>
          <p:nvPr/>
        </p:nvSpPr>
        <p:spPr>
          <a:xfrm>
            <a:off x="4756149" y="3733493"/>
            <a:ext cx="313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MT"/>
              </a:rPr>
              <a:t>Investment Minimums</a:t>
            </a:r>
          </a:p>
          <a:p>
            <a:r>
              <a:rPr lang="en-US" sz="1400" dirty="0">
                <a:solidFill>
                  <a:srgbClr val="000000"/>
                </a:solidFill>
                <a:latin typeface="ArialMT"/>
              </a:rPr>
              <a:t>Many index funds require minimal initial investments, making them accessible tor all investors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41E0E-64A5-DE55-7FD2-C678D4B26077}"/>
              </a:ext>
            </a:extLst>
          </p:cNvPr>
          <p:cNvSpPr txBox="1"/>
          <p:nvPr/>
        </p:nvSpPr>
        <p:spPr>
          <a:xfrm>
            <a:off x="4756149" y="5018526"/>
            <a:ext cx="3130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MT"/>
              </a:rPr>
              <a:t>Long-Term Growth </a:t>
            </a:r>
            <a:br>
              <a:rPr lang="en-US" sz="1400" dirty="0">
                <a:solidFill>
                  <a:srgbClr val="000000"/>
                </a:solidFill>
                <a:latin typeface="ArialMT"/>
              </a:rPr>
            </a:br>
            <a:r>
              <a:rPr lang="en-US" sz="1400" dirty="0">
                <a:solidFill>
                  <a:srgbClr val="000000"/>
                </a:solidFill>
                <a:latin typeface="ArialMT"/>
              </a:rPr>
              <a:t>Investing in these vehicles can help achieve solid long term capital appreciation</a:t>
            </a:r>
          </a:p>
        </p:txBody>
      </p:sp>
      <p:pic>
        <p:nvPicPr>
          <p:cNvPr id="2" name="Picture 1" descr="A blue and yellow logo&#10;&#10;Description automatically generated">
            <a:extLst>
              <a:ext uri="{FF2B5EF4-FFF2-40B4-BE49-F238E27FC236}">
                <a16:creationId xmlns:a16="http://schemas.microsoft.com/office/drawing/2014/main" id="{B25EB969-EBB6-3222-4195-094F03EFF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030" y="5526024"/>
            <a:ext cx="1295400" cy="1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9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E31F30-B72F-DDB4-F89C-105BFBFD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sz="2600"/>
              <a:t>How does it work</a:t>
            </a:r>
            <a:br>
              <a:rPr lang="en-US" sz="2600"/>
            </a:br>
            <a:r>
              <a:rPr lang="en-US" sz="2600"/>
              <a:t>Let’s Stock trade</a:t>
            </a:r>
            <a:br>
              <a:rPr lang="en-US" sz="2600"/>
            </a:br>
            <a:endParaRPr lang="en-US" sz="26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Graphic 5" descr="Upward trend">
            <a:extLst>
              <a:ext uri="{FF2B5EF4-FFF2-40B4-BE49-F238E27FC236}">
                <a16:creationId xmlns:a16="http://schemas.microsoft.com/office/drawing/2014/main" id="{63136A4B-3D7C-F667-5792-2811F410C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864" y="1202958"/>
            <a:ext cx="4452148" cy="4452148"/>
          </a:xfrm>
          <a:prstGeom prst="rect">
            <a:avLst/>
          </a:prstGeom>
        </p:spPr>
      </p:pic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F390FB0C-BD03-3F81-1F98-FBBB24CC7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34" y="2840038"/>
            <a:ext cx="1295400" cy="13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2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DD1BC4-26C8-F84C-47DF-8E38FEF70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44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 8">
                <a:extLst>
                  <a:ext uri="{FF2B5EF4-FFF2-40B4-BE49-F238E27FC236}">
                    <a16:creationId xmlns:a16="http://schemas.microsoft.com/office/drawing/2014/main" id="{640FDDC4-7F25-79A6-E75E-9EBFE0EFB3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018047"/>
                  </p:ext>
                </p:extLst>
              </p:nvPr>
            </p:nvGraphicFramePr>
            <p:xfrm>
              <a:off x="562708" y="964642"/>
              <a:ext cx="9706707" cy="55567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9" name="Add-in 8">
                <a:extLst>
                  <a:ext uri="{FF2B5EF4-FFF2-40B4-BE49-F238E27FC236}">
                    <a16:creationId xmlns:a16="http://schemas.microsoft.com/office/drawing/2014/main" id="{640FDDC4-7F25-79A6-E75E-9EBFE0EFB3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708" y="964642"/>
                <a:ext cx="9706707" cy="55567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14286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RightStep">
      <a:dk1>
        <a:srgbClr val="000000"/>
      </a:dk1>
      <a:lt1>
        <a:srgbClr val="FFFFFF"/>
      </a:lt1>
      <a:dk2>
        <a:srgbClr val="1B2130"/>
      </a:dk2>
      <a:lt2>
        <a:srgbClr val="F3F1F0"/>
      </a:lt2>
      <a:accent1>
        <a:srgbClr val="23ADDC"/>
      </a:accent1>
      <a:accent2>
        <a:srgbClr val="1756D5"/>
      </a:accent2>
      <a:accent3>
        <a:srgbClr val="3B2CE7"/>
      </a:accent3>
      <a:accent4>
        <a:srgbClr val="7617D5"/>
      </a:accent4>
      <a:accent5>
        <a:srgbClr val="D729E7"/>
      </a:accent5>
      <a:accent6>
        <a:srgbClr val="D51796"/>
      </a:accent6>
      <a:hlink>
        <a:srgbClr val="BF5F3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4A7FD7CE-A922-4829-93AC-A6A5F664360D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9VYW3PaRhT+Kx69+IV2dL/kzYBJ3TqNEzzpdDIez9HuEWwsJLpauaYe/nvPrpANGAyJL+M8ANLezrffnsu33FpcVNMcZn/CBK13VrcsryYgrw4cq2MVTZufRCzwQyfgYeyHUeCmLKHecqpEWVTWu1tLgRyh+iKqGnK9EDV+vehYkOdnMNJvGeQVdqwpyqosIBf/YTOYupSscd6x8GaalxL0kkMFCvWy1zSc3gmC86ujAQFT4hqHyFTT7Hng+lEUxBB63I+D1GYhDauaAQbaxiF6bWO/VxYKREF2zFg/8WzfcSLIUnBCh7OE6fZKFKN8gfh+7vlsqtkBY6tbK0WQiJX0G1nXy83nelsxOgFEjpuBC2HkJ1lg6yUykauF1XR2fDOVxBjx2Cx5xK+hYMgtQ4vEqmHh1vqAUNXScHO80jEsa8nwM2amq1BCzTS0PL+sVMmuqstgJi2N50yWdAim95SoPDgX7AolnbbuHJf/9iQS+dx6Z88vqOXRnSu8UUM1y1H2gyjqJYOB6wy6fhx7R07v2PG8oOf5djfwBw95gTCLYjeGxIsZD1ga27a7k2ptMC1vHq7GGNi+z1In81iYBcgdYDtZ7tFGR6UUjCytE90r83pS7MvzuZjgGUpR8nWO13q+k+AqFwzlynatCVKo6YcRktvqSbSjaWNRYHW/69WnL20ouR1rIMuJmbaIeUUWNu2lYzU4CGnH+muM2vG+am4KLtSCkJM1kqrFkD3oa16M/a2sHQwE5ryiAQThC+S1SS1k4VSoZve3TTPNOjw87BO1l/2TD4eHXwfk3X8jyOriUM++ID/RH70OBwUbaJuU3BCLxk82m+hCJZhesFmuzUiE/dtSzrkD+kKOpB2HARsjH5gD7jcp/EThpLEquIklRtNPeOPPkylIUbXe3b79IQrtih3rFDP1Mo5/f4Qd67MYjdU2bh85PhPkq4XqboDVHARLHBcp7B3fDRNG2ZaDuz0FLCqb69ucxwx8Sj+c+Rgz3ya335gg9oulyXIsfdCxyi+HbQo2cF8rqibrRzKcTdIy3y+UhmeBbS8FztPy40YetqFbzZLOvLO7LB6NRhJH0LJ3/ASo/d9Pjtah9fKyQtM4qIuF9HAepvM9gP4miGnJxrNTvMb8Iaa7/r3hLiLGoFuabenQOLhv0N0Lm6ZrQzX6WeB/qkHqQPyhHTyjpzwurtiz+cwzQn5/8nEd5/sy55dnlOP2ALtTr+SkpHtjOp5VhUYvkqPszkwW6wvZ6nfKn8dvIJB1QtxYxxcFoMH9Jpy/jd03Auc+Fi+a2w5C5LMsIQXOU0gj8Nnu287z6fCVLSyd+5JWeLMinC8Lh7uNvJZYeKDflinbQy+4thP8Ql/JTyS29/EW7R3T17YHklyijZclcy1XL3Q5pasA3pjLQI7FSI11bmzCOvKcwPbQdaM09FkUQeJ65oLxaNyMgX43XPwdjMM4ToM4SeMwiH0e7tTpDrczJ3LDjHR95IR2SAL/Xqefl9M/9xboVZ3+UyPl9PXaM2w76PlT+/DYSrAcsWtqYCVuh5gTAz8QlbBNJHdaDJm+W1nayMdXK7Hb4W0SPXaTBuiMyJ9s4wINNa6uYt9L5QumwK1kG/iQ5rh97p1TLXLV08rY48pyy0VpLy35rP8fmuvcZR9EPiPRV4zwR6ory+uKohZ5F+STpOOLb20/lfgiJ21qqe7cJEHKWlVTYHgGBW4otOQAQImd7yi25g/6u1I7n/8PnkIx0hgYAAA=&quot;"/>
    <we:property name="creatorSessionId" value="&quot;33bb9324-09d4-4c89-9615-bffe85951f46&quot;"/>
    <we:property name="creatorTenantId" value="&quot;2bac35e7-8e5c-4526-8981-89206bc4d891&quot;"/>
    <we:property name="creatorUserId" value="&quot;10030000AE676DE2&quot;"/>
    <we:property name="datasetId" value="&quot;a429322b-e86d-4061-b227-56faf2813373&quot;"/>
    <we:property name="embedUrl" value="&quot;/reportEmbed?reportId=bb18b333-ef01-40da-9de1-9bf77385e0e4&amp;config=eyJjbHVzdGVyVXJsIjoiaHR0cHM6Ly9XQUJJLVVTLU5PUlRILUNFTlRSQUwtQi1yZWRpcmVjdC5hbmFseXNpcy53aW5kb3dzLm5ldCIsImVtYmVkRmVhdHVyZXMiOnsidXNhZ2VNZXRyaWNzVk5leHQiOnRydWV9fQ%3D%3D&amp;disableSensitivityBanner=true&quot;"/>
    <we:property name="initialStateBookmark" value="&quot;H4sIAAAAAAAAA9VYW1PbOBT+K4xfeMnu+G6HN5KQLlsotGG6s9NhMrJ0nKgodlaWKVkm/32PZBuSkFtLYekDwdbtfPp0Lp98bzFeTAWZfSATsI6sTp7fTIi8OXCslpXVbRcX78+PP70ffjg+P8HmfKp4nhXW0b2liByB+syLkgi9AjZ+uW5ZRIhLMtJvKREFtKwpyCLPiOD/QjUYu5QsYd6y4G4qckn0kgNFFOhlb3E4vqNt53dHIyFU8VsYAFVVs+cR14+iICahx/w4SGwa4rCiGmCgrR2i1zb2u3mmCM/Qjhnrtz3bd5yIpAlxQofRNtXtBc9Gokb8OPdqNtW0EGOrUyqFkJCV5Cta18vN53pbMTgBiRw3JS4JI7+dBrZeIuVC1VaT2cndVCJjyGO15DG7JRkFZhlaJBQVC/fWOZCilIabk6WOQV5KCp8gNV2Z4mqmoQkxLFROb4phMJOWxnMpczwE03uGVB5ccXoDEo9Zd47zb10JSD6zjuz5NbZs3bmCOzVQMwGyF0RRt93vu06/48exd+x0TxzPC7qeb3cCv/+UFxKmUezGpO3FlAU0iW3b3Um1Npjkd09Xo5TYvk8TJ/VomAbAHEJ3stzFjY5yySlaWiW6m4tyku3L8xWfwCVInrNVjld6vpPgQnAKcmm71gQw1PTDCNBt9STc0bSyyKF43PXy0+cmlNyW1Zf5xEyrg12hhXV7aVkVDkTasv4ag3a8L5qbjHFVE3K6QlJRD9mDvurF2N/I2kGfg2AFDkAIn4koTWpBC2dcVbu/r5px1uHhYQ+pHfZOzw8Pv/TRu/8GIovrQz37Gv1E/+l1GFFkDW2TnBliwfjJehMdUnCqF6yWazISYv+6kHMegL6QI2nHoYSOgfXNAfeq3H2qYFJZ5czEEsXpp6zy58mUSF403t28veeZdsWWdQapehnHfzzClvWJj8ZqE7dbjs8E+XKFehhgVQdB244LGPaO74ZtitmWEXdzCqhLmuvbjMWU+Jh+GPUhpr6Nbr82QewXS5PFWDrXscqGgyYFG7ivFVWT1SMZzCZJLvYLpcFlYNsLgfO8/LiWh03olrOkM2/tLovHo5GEEWnYO3kG1N6fp8er0LoiL8A09suslh7O03T+ukDfnV6s4nyXCza8RH9dBWv/ENg/OLqFpOPZGdyCeIrroX9vbuvwNugWZls6jg8eG3R3bdN0rSmdvwr8jyWROmv8396yXQnS/Rx8p14RqKS7Y9zxskLDF8lAdmYmi/W4bPQ75s+TNxDIOiGureN1Aahwvwl/asLhjcB5dO/r6rYDJPJp2kYFzhKSRMSnu287P0+HL21h4dwXtMKbFeFsUTg8bOS1xMIT/bZI2R56wbWd4Df8af9CYnsfb9HeMX1te0SiSzTxsmCu4eqFLqd4FYA7cxkQkI3UWOfGKqwjzwlsD1w3SkKfRhFpu565YGyNmzHB/2su/g7EYRwnQdxO4jCIfRbu1OkOs1MncsMUdX3khHaIAv9Rp1/l0w97C/SiTP4pAXP6au0ZNB34/LF52LYSWYzYlQK7FLcDEMjAD0Ql2SSSWw2GVN+tLG3k4tVK7GZ463SEXaUBPCP0J9u4QEWNq6vY91L5gilwI9kGPkkEbJ774FR1rnpeGdsu1jZclPZSlD/1+6G5zg17hIsZir5sBD9SXakoC4xaYB0inyUdX3xr+6nEFzlpU0t15zoJkpeqmBIKlySDNYUWHYBgYmc7iq35QG8ZI3g+vPb2LRP0Z/uH0jyf/wc1Zv7kQRgAAA==&quot;"/>
    <we:property name="isFiltersActionButtonVisible" value="true"/>
    <we:property name="isVisualContainerHeaderHidden" value="false"/>
    <we:property name="pageDisplayName" value="&quot;Overview&quot;"/>
    <we:property name="pageName" value="&quot;33a247758a63d485b0c6&quot;"/>
    <we:property name="pptInsertionSessionID" value="&quot;2760B05F-9D04-48BE-8372-1E1EABE712CE&quot;"/>
    <we:property name="reportEmbeddedTime" value="&quot;2024-10-04T09:17:37.910Z&quot;"/>
    <we:property name="reportName" value="&quot;StockMarketDashboard_Final project&quot;"/>
    <we:property name="reportState" value="&quot;CONNECTED&quot;"/>
    <we:property name="reportUrl" value="&quot;/groups/me/reports/bb18b333-ef01-40da-9de1-9bf77385e0e4/33a247758a63d485b0c6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44464B7-F940-492F-91D8-1D71BE104198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2760B05F-9D04-48BE-8372-1E1EABE712CE&quot;"/>
    <we:property name="embedUrl" value="&quot;/reportEmbed?reportId=bb18b333-ef01-40da-9de1-9bf77385e0e4&amp;config=eyJjbHVzdGVyVXJsIjoiaHR0cHM6Ly9XQUJJLVVTLU5PUlRILUNFTlRSQUwtQi1yZWRpcmVjdC5hbmFseXNpcy53aW5kb3dzLm5ldCIsImVtYmVkRmVhdHVyZXMiOnsidXNhZ2VNZXRyaWNzVk5leHQiOnRydWV9fQ%3D%3D&amp;disableSensitivityBanner=true&quot;"/>
    <we:property name="bookmark" value="&quot;H4sIAAAAAAAAA91Y33MaNxD+Vxi95IWmHAY79pttoGUSd9yQcSbT8WQW3QKKhXSVdI6vHv737uruYmwgJP6R1nlh7lZ7q+/7diWtuBap8pmG4g+YozgQR9ZezMFdNBLRFKa0pXu7SYItBGy3E5Qod0DSqM2CssaLg2sRwE0xnCmfg+ZAZPzrvClA61OY8tsEtMemyNB5a0Crf7B0pqHgclw0BV5l2jrgkKMAATnsJbnTO0FIXu7QjCCDusQRylBaYbfblfu4tyfTnfZ+Z/IqmbCbLx0isrUuHDpOf2xNAGVoGra1krZsJ3v72J50YLe1u/tq3GH7ROlQuYyL/lXmiB1xLjIW55iwTq1TErSILBz6EvS1+F2hAydnxRu8RM2W/vrx1aGRzZ3EtziJQyaoUPBkdp6BUehPMEAKAcSCpFsKI34bHo8arJB1jRs7e1UYlj2ifWY/HzskFqk4aC3OyeKVmeoqQTdavSv5eq0kOk7/+BMFiarMkdLPD1MkLfkj0idzltIdFPobDW8/ndXpbTfFwNl5/KyqQy6wr9BuihIOAW6K9zN0GD+mfKYqVBIOzW1ZfeWi87nZInj5EmGwRKcllWJFPZr8DHQe651iv1GhpH9dmsn/BUHyOQnUoKrONPoX/Nn5gn4Wixgg8lkVbG7TKCnGelsf+wi8khywDFcvEIL7aWkJfEH4LAqSC1CCnGE6iIXSK7enYcB5yUGljMBLEmsYHyMGp3yJ8+bttTJc0jzRJJRD35D6LdQ2lkJTvFXTWdiUqnVlsOCvbm+/d90EVwiVABhfb4ylCs7q+FRnl9w061mO/p2jK4hQ9Fgh8nJtTpatHE550ktD5nlj4E2aTClGdV5j8R2L6b6KRgynypgaAFuctVHjGkpd3CbXuloESTeVAEmyPxlD0knTJOlu38YP00swkmZ68j28Rzn82BuerKyUDwiblggPrdmsm9vhH06nDqdQ74kbsP+X3P7MwfGBwLZBbqqzvfWTsj2hjmN2h+vOT8r1PeLF9rRu7TigUmAUO4/KaX3/4VHXzeHKgeoDNWlhFGcaRb8tx2vsWavDdeMxrfzQUJtKXEb13CfbT27ezZaObetSdEdFDN9TrqZAbVH/maV842IuiXbH43bShVY32ZPjTmd/Akn7QR32kxxA+fiXoUlzKpjiq5vuDwQ2KuZjq/83aFDmjn3vtXE9MhiuxoHNTUpT3QvPAxZODeOMOs7y6lpdHB7CrWoFv8QUt+jyqmxAWrNdXpdx6Ic2EPdM5UAZmkzx9f9OMvtHw3e9w6fvBR4fODhDR4v/dTQDh3cIJM+AQE9dck+dNj4o1OmjEHh0jCfgLjA0jiG7zz8XAcYa+1e3WodFdQtb10zYPPgMJJ6CwTUnf7yV8TL89i6Cf/4FeGCAlHETAAA=&quot;"/>
    <we:property name="datasetId" value="&quot;a429322b-e86d-4061-b227-56faf2813373&quot;"/>
    <we:property name="pageName" value="&quot;a655c9e77cd3294f81f3&quot;"/>
    <we:property name="reportUrl" value="&quot;/groups/me/reports/bb18b333-ef01-40da-9de1-9bf77385e0e4/a655c9e77cd3294f81f3&quot;"/>
    <we:property name="reportName" value="&quot;StockMarketDashboard_Final project&quot;"/>
    <we:property name="reportState" value="&quot;CONNECTED&quot;"/>
    <we:property name="pageDisplayName" value="&quot;Sectors&quot;"/>
    <we:property name="backgroundColor" value="&quot;#FFFFFF&quot;"/>
    <we:property name="initialStateBookmark" value="&quot;H4sIAAAAAAAAA91Y33PaOBD+Vxi99IX2YgJJkzcC5I5JaXOhk06nk+ks9gJqhOSTZC6+DP/77cp2QwKUNj96l75kzGq9+33frqR1rkUiXaogfwszFIfiyJjLGdjLWiTqQpe2d+9OBu2zk89v24MemU3qpdFOHF4LD3aC/ly6DBRHIOOni7oApU5hwr/GoBzWRYrWGQ1K/oOFMy15m+GiLvAqVcYChxx68Mhh5+ROvyl39GqXMkLs5RyHGPvCCnutVnyA+/txsts4aI5fR2N2c4VDQLbWhUOH9B2jPUhNadi2EzXiRrR/gI1xE/Z29vZej5psH0vlS5dR3rtKLbEjznnKqnQI68RYGYMSgYVFV4C+Fn9ItGDjaf4G56jY0lu/vro0NJmN8QzHYUl76XNOZmYpaIlugB4S8CAWJN1SGPF7vzOssULG1m7s7FViWPYI9qn5u2ORWCTicGdxQRYn9USVBbrR6n3B1ykZo+Xyj75QkKDKDKn8/DBB0pJfIn1Sa6jcXqK70fD203lV3kZdHFszC6+VDRhThm/QrosCDgGuiw9TtBhepnom0pcS9vVtWV3porKZ3iJ48SPAYIlOCyr5inqU/BxUFvqdYr+RvqB/XZjJ/wVBchkJVKOuThW6F/zaxYL+LBYhQOCzKtjMJEFSDP22PvYROBlzwCJctUEI7pelLfAV4bNoSG7AGOIpJsehUbrFudT3OCs4yIQRuJjE6ofHgMFKV+C8+XUiNbc0Jxr7Yuk7Sr+F2sZWqIszOZn6TaVa1wYLfuv2uXvXTXCHUAuAdtXBWKhgjQpPVXXJTbGexepfGdqcCAWPFSKv1tZk2crhpCO9FKSODwY+pMmUYFDnBPMf2Ez3VTRgOJVaVwDYYo0JGldQqubWmVLlJohaSQwQRQfjEUTNJImi1vZjvJ3MQceU6cnP8C7V8HO3P1jZKR8RNm0RXlpzWNe3w29PJhYnUJ2JG7D/l9z+zMDyhcC240yXd/vOL8p2QBPH9A7X3V+U6wfEy+1l3TpxQKnAMEwepdP6+cOhqobDlQvVeRrS/DBkGga/LddrmFnLy3XjNS1dX9OYSlyGVe7B9pubT7Ola9vYBO1RHsJ3pa0o0FjUe2Yl37iZC6Kt0agRtWCnFe3Ho2bzYAxR40ET9pNcQNnoZV8nGTVM/s1D9ycCG+azkVH/GzQYZ5Z973VwPTIY7sZjk+mEUt0LzwM2TgXjnCbO4tO1/HB4CLdyFPwaU9yiy7uyBknFdnlfhqWfOkDcs5THUlMyyZ//d4rZO+q/77affhZ4fOBgNV0t7rfhFCzeIRA9AwJdOeeZOql9lKiSRyHw6BgHYC/R1zqQ3uc/Fx5GCntXt0aHRfkVtm6YMJl3KcR4ChrX3Pzhq4y34XdOEXVGIwnCj8wGi8W/FfLiD5oTAAA=&quot;"/>
    <we:property name="isFiltersActionButtonVisible" value="true"/>
    <we:property name="isVisualContainerHeaderHidden" value="false"/>
    <we:property name="reportEmbeddedTime" value="&quot;2024-10-04T09:15:28.473Z&quot;"/>
    <we:property name="creatorTenantId" value="&quot;2bac35e7-8e5c-4526-8981-89206bc4d891&quot;"/>
    <we:property name="creatorUserId" value="&quot;10030000AE676DE2&quot;"/>
    <we:property name="creatorSessionId" value="&quot;70308190-cd61-43c4-bb3d-c3db5134523d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929B929-9484-4DD8-B4CE-A57F9BE5E56C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2760B05F-9D04-48BE-8372-1E1EABE712CE&quot;"/>
    <we:property name="embedUrl" value="&quot;/reportEmbed?reportId=bb18b333-ef01-40da-9de1-9bf77385e0e4&amp;config=eyJjbHVzdGVyVXJsIjoiaHR0cHM6Ly9XQUJJLVVTLU5PUlRILUNFTlRSQUwtQi1yZWRpcmVjdC5hbmFseXNpcy53aW5kb3dzLm5ldCIsImVtYmVkRmVhdHVyZXMiOnsidXNhZ2VNZXRyaWNzVk5leHQiOnRydWV9fQ%3D%3D&amp;disableSensitivityBanner=true&quot;"/>
    <we:property name="bookmark" value="&quot;H4sIAAAAAAAAA+1abU/bSBD+K5W/8CWqbK9f4n5rodX1rvToBVGdKoTGu+PEZbFza4eSQ/z3m13bJKRxSNKQC20QguzbzDOzs49nPbm1RFoMJYw/whVar6w3eX55BeryhWN1rKzqC/wuuAmEDJnnikiEoUhoNB+WaZ4V1qtbqwTVx/IsLUYgtSDq/HLesUDKE+jrVgKywI41RFXkGcj0X6wm01CpRnjXsfBmKHMFWmSvhBK12GuaTm2C4LxkpBF4mV5jD3lZ9UauHTMPPD92u14kWJI4XZpWVBMMsrlTtGij/jDPSkgzUqP7fC8OoevZAfOZxzzHte1A9xdp1pc14Mna0/FQO6fEmzLOb7Q/4q+kWEu6uyODoiRMYhFwlvhMRDzwo8jWq5NUlrXCePz2ZqjIV7eNqzEAJwi4EzMk4ElkcxAkuqx0nebDj9SqJGgBZ42D3I71TuVXRlS9k8Uo/meEakwLtBYsqpm3Vq8ZoM+fmg+LJIEWkZVpOdYNKS+KMueXxYU/VjRS+cG+o/3uoSQPmKWHuRxdGXUzyvOR4vgXJpOG0aA9dqJyChCjpTe+inNpUWeNIUlRCksr+VMJVG/GRstRqppgcGfNfN3vK+xDWTcfDv4gvGu9HE3vu1FWI7Bp2wkfbZL1yrFNDFS+ce86q/vy8wAV1q7MRNqY8X4GdLFJbxv4EEtsX3sfVXf657w6uKs6ts0BbbA61iD/dqiQaEFo95A76xPxWlxDxlGfEdzw7i8Jsi0UZjFrVy0kEi5HBR1rFG9AHQ5AlQ8phRpbC/wfNF2HUUXVNPnrFBkfkjP6uRovH7OrRsq5OXYsYYz41kVMPB/QjpHzduqtQ6kGl3Lam6eMaqEfbmvF9DFCMVK4GRineQnybLKDK0arpKfmKlHqzEbpE7h0+3FXK66ijp7VvhM6lGgwFlOy5EaO+2jUtW72bykqUHww/oDXKL+Hez++rCVHhPXi6P2xsWFqtfU3gnox6dDDtU4z9AT8uxO2fRpR9KJ6nLl/CmuPKdMdzNjKflJbPyNebuCBDLUHejLlqOpJ02xnXSFde8wNwSS+RhMd7WFFECmaSUVJz5SyZzQ1CfKt8an+/yGlGKyUn4EcmVRX35Xq/KqjKQbmSE2L9xldj8iWXqP7OBf4iGh912oyt01lFDux5a2HuTLUBnRi8JMQAQPuot3tBr8sNe8E/OkNa7NgUUa2E0ZMSPV5bsI9Ua7IjIVhxBYubCGsq8fZ6eCIVoj8W3ZgmYRqIxw3NyE0c6ur805sRHOYdwTO1OHcEUT3J21H8NQnp37/AVnRvLasgkrl0nxqAo2e41KvrEbNCxRCYWY02l8+1Gaael1a0IVFwrDQZ1PHNnUJNNj/wPEKr3/m2zt1mamD0Og8SbOsUaidvhTkJmy2inoSq+sDr6Jrq7CbgF4ftAnBFswPJdIklecm7WysaQgwG0nZsfgglUJhlb3OTvkyl2Vd2+l+aPCf5n16WNyrX0Ocs0FZB+8wVhQV44O5MunQnmsnL22nt6t2/g7ZBs30n6uZyxu5SVSvhyqVC1x/XucfiYiYLzwv8iKGAoMuR+fRq8e+0LMjhR4u82L2Dbezr/P8gnWelkhY+e5Uar+/nVMv5iHzAYXjh0Ecsog5SbigaFHXixNNLQmEgQcurXZEIqbqxdupJPT0yMURpHJ8OICs31LdqBGLbuIKz7WF4DZEke+FYE8Qb6sIsyjkaqAMbOh6HHw3ChNwuj544b4UvxZDLxduCyDMibA9BW/hPDhLlK0Nih8qWD85G/3vBWlMPBaLAFjsIwCIEBzYc/ue258ft39Xx99z+57bf21udwLPY3bXc2IH4q4T2m60v+BvkmL2F/yfk4F2/4K/ztdGWi/4rps4IQsZ5zygX/199Me/Xl4MgP5/J8unJCvygtijXCsO3YBBRTrryArDOPBtD2LXESyMQt8O15ZFmZ8fISLESeSHLu9yHq4ny4ibV1/OR2UxBI4nkOGcOrMpxwm9V0t/yUb/+Q+kQr4LCDEAAA==&quot;"/>
    <we:property name="datasetId" value="&quot;a429322b-e86d-4061-b227-56faf2813373&quot;"/>
    <we:property name="pageName" value="&quot;920b34a45b2849d3ff18&quot;"/>
    <we:property name="reportUrl" value="&quot;/groups/me/reports/bb18b333-ef01-40da-9de1-9bf77385e0e4/920b34a45b2849d3ff18&quot;"/>
    <we:property name="reportName" value="&quot;StockMarketDashboard_Final project&quot;"/>
    <we:property name="reportState" value="&quot;CONNECTED&quot;"/>
    <we:property name="pageDisplayName" value="&quot;Stocks Details&quot;"/>
    <we:property name="backgroundColor" value="&quot;#FFFFFF&quot;"/>
    <we:property name="initialStateBookmark" value="&quot;H4sIAAAAAAAAA+1abW/aSBD+K5W/5AuqbK9fcL+lSavrtWnTEqU6VVE03h2Dm43NrU0aGvHfb3ZtB0KBACUcbYkigfdl5pnZ2WdnPdxZIi36Eobv4RqtF9bLPL+6BnX1zLFaVla3ffjw9uTw09vL94cnr6g575dpnhXWizurBNXF8jwtBiC1BGr8ctGyQMpT6OqnBGSBLauPqsgzkOl3rAZTV6kGOGpZeNuXuQItslNCiVrsDQ2nZ9LtPGekEXiZ3mAHeVm1Rq4dMw88P3bbXiRYkjhtGlZUAwyymUO0aKP+KM9KSDNSo9t8Lw6h7dkB85nHPMe17UC3F2nWlTXg8dyzYV97pcTbMs5vtT/ir6RYSxqNyKAoCZNYBJwlPhMRD/wosvXsJJVlrTAevrrtK/LVXeNjDMAJAu7EDAl4EtkcBIkuK11nef89PVUStIDzxkFuy3qt8msjql7CYhD/O0A1pAlaCxbVyDur03TQ94/Nl0WSQIvIyrQc6gcpL4sy51fFpT9U1FP5wR7RendQkgfM1KNcDq6Nuinl+UBx/ITJ+MFo0B47VTkFiNHSGV7HubSoscaQpCiFpZV8UALVy6HRcpyqJhjcaTMPu12FXSjrx4edPwnvRk9H0/p6kNUIbFp2wkeLZL1wbBMDlW/cUWt1X37uocLalZlIGzPeTIEuNultAx9iifPn3kfVSP9dVBt3VcfOc8A8WC2rl387Uki0ILR7yJ31jjgUN5Bx1HsEN7z6S4KcFwrTmLWrFhIJl4OCtjWKl6COeqDKh5RCD1sL/J80XYdRRdU0+OsEGR+RM7q5Gi4fs6tGyoXZdixhjPjWRUw8H9COkfP51FuHUg0u5bQ2TxnVQh9ua8X0CUIxULgZGGd5CfJ8vIIrRqukU3OVKHWmo/QJXLr9uKsVV1FHZ7XvhA4lGozFIR3gkeM+GnVzF/uvFBUo3hu+wxuUP8K971/WkmPCenn85sTYMDHb+gdBPRs36O5ap+l6Av7dCds+Dih6UT3O3L+FtSeU6fambGW/qa2fEa82cCBD7YGOTDmqetAk21nXSNcec0Mwia/RRFu7XxFEimZQUdKZUnaMpiZBvjM+1Z/vUorBSvk5yIFJdfVdqc6vWppiYIbUtHiT0fWIbOk0uk9ygY+I1netJnPbVEaxE0s+dzNXhtqATgx+EiJgwF202+3gj6XmnYA/uWDzLFiUke2EEWNS/TUX4Z4oV2TGwjDiHC6cQ1jXj7PTwTHNEPm37MAyCdVGOG5mQmjGVlfnnViIZjPvCJyJzbkjiO532o7gqXdO/f4DsqJ5bVkFlcql+dYEGp3jUs+ses0LFEJhRjTanz/UZh71vLSgC4uEfqH3po5tahJosL/F4Qqvf2bbO3GZqYPQ6DxNs6xRqJ2+FOQmbLaKehyr6wOvomursJuAXh+0CcE5mB9KpEEqz03a2VjTEGA2kLJl8V4qhcIqe50e8mUmy7q2037X4D/Lu3RY3KtfQ5yzQVkHrzFWFBXDg5kyadNeaCcvbae3q3b+DdkGzfR/VTOXN3KTqA77KpULXH9R5x+JiJgvPC/yIoYCgzZH59Grx77QsyOFHi7zYvoNt7Ov8/yBdZ45kbDy3anUfn81o17MQ+YDCscPgzhkEXOScEHRoq4XJ5paEggDD1ya7YhETNSLt1NJ6Oiey2NI5fCoB1l3TnWjRizaiSs81xaC2xBFvheCPUa8rSLMopCrgTKwoe1x8N0oTMBp++CF+1L8Wgy9XLgtgDAjwvYUvIX94CxRtjYofqpg/eRs9L8XpDHxWCwCYLGPACBCcGDP7Xtu//W4/Yc6/p7b99z+Z3O7E3ges9ueEzsQt53QdqP9BX+TFLO/4P+eDLT7F/x1fjYy94LvuokTspBxzgP6179Hf/zn5UUP6PMHWT4lWZEXxB7lWnHoBgwq0llHVhjGgW97ELuOYGEU+na4tizK/PwIESFOIj90eZvzcD1ZRtys+nI+KIs+cDyFDGfUmU05Tui1Wu5HNi2NJa23yrJl5dHoPxNiyRwxMQAA&quot;"/>
    <we:property name="isFiltersActionButtonVisible" value="true"/>
    <we:property name="isVisualContainerHeaderHidden" value="false"/>
    <we:property name="reportEmbeddedTime" value="&quot;2024-10-04T10:48:29.533Z&quot;"/>
    <we:property name="creatorTenantId" value="&quot;2bac35e7-8e5c-4526-8981-89206bc4d891&quot;"/>
    <we:property name="creatorUserId" value="&quot;10030000AE676DE2&quot;"/>
    <we:property name="creatorSessionId" value="&quot;fd7afefd-b428-4e63-9f6f-f335d708d4ba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7360DCC3-50EF-4B18-ABC9-A7CF98D03E7C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2760B05F-9D04-48BE-8372-1E1EABE712CE&quot;"/>
    <we:property name="embedUrl" value="&quot;/reportEmbed?reportId=bb18b333-ef01-40da-9de1-9bf77385e0e4&amp;config=eyJjbHVzdGVyVXJsIjoiaHR0cHM6Ly9XQUJJLVVTLU5PUlRILUNFTlRSQUwtQi1yZWRpcmVjdC5hbmFseXNpcy53aW5kb3dzLm5ldCIsImVtYmVkRmVhdHVyZXMiOnsidXNhZ2VNZXRyaWNzVk5leHQiOnRydWV9fQ%3D%3D&amp;disableSensitivityBanner=true&quot;"/>
    <we:property name="bookmark" value="&quot;H4sIAAAAAAAAA+1YbW/bNhD+K4W+5Iu7kZKol3xLnAQosA3BHGQYhiA4kiebjSwalJzWC/zfd6TstXGdJcvqNV4GxAhFHu/ueZ470vJdpE07q2HxE0wxOoyOrb2Zgrt5w6NB1PRzeapQiDJBCRxEkeVlLGjVzjpjmzY6vIs6cGPsLk07h9o7osnfrgYR1PU5jP1TBXWLg2iGrrUN1OZ37I1pqXNzXA4i/DirrQPvctRBh97tLZnTM6XAv0soIqjO3OIIVdfPskzyAuMqk5qjyLCQlSaztjcImW018a5D+KFtOjANhfFzggkBUKVKlDkXrBBQSj/fmmZcrxL+tPdiMfPktBOg/8SGfE9hvZ/lkuCkqkwZAug804nWMhY8QKpM3a3CycXpx5kjpoi/3teQcI+tM4riBEYctj0Bd9HQ1vNpGJ3emx/ZuVP4M1ZhqelMtyBPxPx121l1016LhYt8RufOEv1hdbSYSluH2Yn9MHRIcYkVtryimb9GWxuF7h7caIokvh+MkZj0mwjRrI9msP2E+v7oci1uPIjOnJ2GbasqBIrwEJZB1OdC2Q6iXyboMOwkKbXpVqS82yCqXZk8gcL+IeTwEGsU9xLqeahycvuD6XrYd/00mR4cHXi7KyoF//E7NHSwhZmp1YE7DKWw3dkJ7dD2Q+N99h7XrUDZvf+s2P/MakflchVKWxQsSSVPU15AHgstSl69mNLW/uj4v7D/VmGvOHu8rL1hZ6Z4EDOevGX52zi9YOww/O2y4P2RXq9P/S88th2VVTcK6o6C3SP+/Y3zWStZp9EdL4LnE+PWcfhgg80dlKmH9m928lrp0MeQo8oUsCLWMpWQYi6zR/v4SN9Co1B/0cRH47HDMawLdXfU3XpffY+fzZuVWOwZLa/A6fsX94O1EG/WwjdH25euqFTC4ixhvIjTtCyQA3u+hD8itHOHX+nS8CvXJ2DqxXACzfhZp/I/kWjnaHoJqjxTaaILoaRKRJVDmYk96CIaNK+lh7Zj7eUrk0zGCeccOAkIUpby8S8z314+Vdv21ZyBD4DtBVQpYzKXmBcqRlFoBkXyIgQc2ukMGvqOcmYaCmb8y+4GsBNzazQ2+s2vBmu9gZDvr5xfAfrqfhNxpnSeV4yLpGQVr+BldOcTEJ6Ca0ir9vvRBNxm+f63xX0Mei+u5IXMeVKQtnFcFDrNpNwbcY/fXZwcvS5RH4Dci4mlTJQUjEQUaS4Yz1SxL2L6HxSt20CW7K+Yz75Nw2vhth9A7LxrZ6DwHBrc8gZO4kGjUa/GT3rvXi7/AHJfUqJ7FgAA&quot;"/>
    <we:property name="datasetId" value="&quot;a429322b-e86d-4061-b227-56faf2813373&quot;"/>
    <we:property name="pageName" value="&quot;06b18e2f6bd1e56e8bfd&quot;"/>
    <we:property name="reportUrl" value="&quot;/groups/me/reports/bb18b333-ef01-40da-9de1-9bf77385e0e4/06b18e2f6bd1e56e8bfd&quot;"/>
    <we:property name="reportName" value="&quot;StockMarketDashboard_Final project&quot;"/>
    <we:property name="reportState" value="&quot;CONNECTED&quot;"/>
    <we:property name="pageDisplayName" value="&quot;Company Details&quot;"/>
    <we:property name="backgroundColor" value="&quot;#FFFFFF&quot;"/>
    <we:property name="initialStateBookmark" value="&quot;H4sIAAAAAAAAA+1YUW/bNhD+K4Ve8uJupCRKct4cJwGKLm1QBxmGIQiO5MlhI4sGJad1A//3HSl7rV1n7rJmTZYBNkydjnf8vu9ONHUbadNMK5i/gQlG+9GBtdcTcNcveNSL6qXt7dvXJ4N3ry/fDE6OyGynrbF1E+3fRi24MbbnpplB5SOQ8feLXgRVdQpjf1VC1WAvmqJrbA2V+YSdM91q3QwXvQg/TivrwIcctdCiD3tD7nRNuflPCWUE1ZobHKFqOyvLJC8wLjOpOYoMC1lqcms6h7CyrS4+dEg/tHULpqY03iaYEABlqkQ/54IVAvrS2xtTj6vlgj/PPZtPPSvNFdAvsSHfU1ofZ7EgOKnqpwwBdJ7pRGsZCx4glaZql+nk/Ojj1BFTxF8Xa0i4x9YZRXkCIw6bjoDbaGir2SSMjtbsIztzCt9hGW7VrWnnFImYv2xaq66bSzF3kV/RqbNEf7g7mk+krYL1yn4YOqS8xApbXJDlr9FWRqFbgxtNkMT3gzESk34SIZp22Qw2n1Gvj85X4sa96NjZSZi2LD+gDHdh6UXdWmi1vejXK3QYZpKU2rRLUl5tENUsXb6Bwu4irOEu1ijvOVSzUOUU9hfTdrBvOzO57g32vN8FlYL/+hkaWtjCzMTqwB2GUtge7JBmaPuh9jG7iKtWoNW9/6LY/1zVA5XLRShtUbAklTxNeQF5LLTo8/LRlLb2j47/C/tvFfaSs91l7R1bM8G9mPHkJctfxukZY/vh85AF7x/p1eqp/1XEpqWyakdB3VHw2xHf7zhftJJ1Gt3BPEQ+NG6Vh/c22HyAMvXQ/s1OXikd+hhyVJkCVsRaphJSzGW2s48H+gZqhfqrJh6Mxw7HsCrUh6Puxsfqevx4Vi/FYvdoeQVOr2/cd9ZCvFkLPxxtV7qiVAmLs4TxIk7TfoEc2P0lPEFoZg6/06bh71wegqnmwyuox/d6Kv8TiR4cTSdBmWcqTXQhlFSJKHPoZ+IJdBEN6ufSQ9uxdvL1k0zGCeccOAkIUvbl7j8zP14+Vdnm2TwD7wDbCahSxmQuMS9UjKLQDIrkUQg4tJMp1PQf5djUlMz4w+4GsENzYzTW+sVvBiu9gZA/XTm/A/Tl/ibiTOk8LxkXSZ+VvITH0Z3fgPAIXE1aNT+PrsBtlu9/W9xd0DtxJS9kzpOCtI3jotBpJuWTEffg1dnh4HmJegfkTkzsy0RJwUhEkeaC8UwVT0VM/0LRug1kydMV8967aTgWbnsBYmdtMwWFp1DjlhM4iQe1Rr0c7zp39zxrRla73gOsndMXiz8APXq+CaQWAAA=&quot;"/>
    <we:property name="isFiltersActionButtonVisible" value="true"/>
    <we:property name="isVisualContainerHeaderHidden" value="false"/>
    <we:property name="reportEmbeddedTime" value="&quot;2024-10-04T11:16:10.576Z&quot;"/>
    <we:property name="creatorTenantId" value="&quot;2bac35e7-8e5c-4526-8981-89206bc4d891&quot;"/>
    <we:property name="creatorUserId" value="&quot;10030000AE676DE2&quot;"/>
    <we:property name="creatorSessionId" value="&quot;dc42ed5b-53c7-4da5-b8d3-6655649f5ed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443</TotalTime>
  <Words>815</Words>
  <Application>Microsoft Office PowerPoint</Application>
  <PresentationFormat>Widescreen</PresentationFormat>
  <Paragraphs>102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3ds Condensed</vt:lpstr>
      <vt:lpstr>Aptos</vt:lpstr>
      <vt:lpstr>Arial</vt:lpstr>
      <vt:lpstr>Arial Black</vt:lpstr>
      <vt:lpstr>Arial-BoldMT</vt:lpstr>
      <vt:lpstr>ArialMT</vt:lpstr>
      <vt:lpstr>Avenir Next LT Pro Light</vt:lpstr>
      <vt:lpstr>Congenial SemiBold</vt:lpstr>
      <vt:lpstr>Rockwell Nova Light</vt:lpstr>
      <vt:lpstr>TimesNewRomanPSMT</vt:lpstr>
      <vt:lpstr>Wingdings</vt:lpstr>
      <vt:lpstr>LeafVTI</vt:lpstr>
      <vt:lpstr>PowerPoint Presentation</vt:lpstr>
      <vt:lpstr>About US</vt:lpstr>
      <vt:lpstr>Our services</vt:lpstr>
      <vt:lpstr>DOW Jones Index</vt:lpstr>
      <vt:lpstr>PowerPoint Presentation</vt:lpstr>
      <vt:lpstr>PowerPoint Presentation</vt:lpstr>
      <vt:lpstr>PowerPoint Presentation</vt:lpstr>
      <vt:lpstr>How does it work Let’s Stock trade </vt:lpstr>
      <vt:lpstr>PowerPoint Presentation</vt:lpstr>
      <vt:lpstr>PowerPoint Presentation</vt:lpstr>
      <vt:lpstr>PowerPoint Presentation</vt:lpstr>
      <vt:lpstr>PowerPoint Presentation</vt:lpstr>
      <vt:lpstr>Insights and Recommendations  for Investors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doctor hani</dc:creator>
  <cp:lastModifiedBy>doctor hani</cp:lastModifiedBy>
  <cp:revision>29</cp:revision>
  <dcterms:created xsi:type="dcterms:W3CDTF">2024-09-25T11:27:55Z</dcterms:created>
  <dcterms:modified xsi:type="dcterms:W3CDTF">2024-10-04T13:04:34Z</dcterms:modified>
</cp:coreProperties>
</file>