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9/15/2022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204330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71637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0688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08392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9/15/2022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3063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92812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9/15/2022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5681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8879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43170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9/15/2022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85322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9/15/2022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89579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9/15/2022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57162222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79" r:id="rId5"/>
    <p:sldLayoutId id="2147483689" r:id="rId6"/>
    <p:sldLayoutId id="2147483688" r:id="rId7"/>
    <p:sldLayoutId id="2147483687" r:id="rId8"/>
    <p:sldLayoutId id="2147483686"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orking on a thermal plant">
            <a:extLst>
              <a:ext uri="{FF2B5EF4-FFF2-40B4-BE49-F238E27FC236}">
                <a16:creationId xmlns:a16="http://schemas.microsoft.com/office/drawing/2014/main" id="{2168C7FB-E595-180A-CEBA-1315415A1285}"/>
              </a:ext>
            </a:extLst>
          </p:cNvPr>
          <p:cNvPicPr>
            <a:picLocks noChangeAspect="1"/>
          </p:cNvPicPr>
          <p:nvPr/>
        </p:nvPicPr>
        <p:blipFill rotWithShape="1">
          <a:blip r:embed="rId2">
            <a:alphaModFix amt="45000"/>
          </a:blip>
          <a:srcRect t="15413"/>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4978A571-B9A8-B90C-5ECD-3209D0D7BBE1}"/>
              </a:ext>
            </a:extLst>
          </p:cNvPr>
          <p:cNvSpPr>
            <a:spLocks noGrp="1"/>
          </p:cNvSpPr>
          <p:nvPr>
            <p:ph type="ctrTitle"/>
          </p:nvPr>
        </p:nvSpPr>
        <p:spPr>
          <a:xfrm>
            <a:off x="1769532" y="2091263"/>
            <a:ext cx="8652938" cy="2461504"/>
          </a:xfrm>
        </p:spPr>
        <p:txBody>
          <a:bodyPr>
            <a:normAutofit/>
          </a:bodyPr>
          <a:lstStyle/>
          <a:p>
            <a:r>
              <a:rPr lang="en-US" sz="8000" dirty="0"/>
              <a:t>Blacksmith Workshop</a:t>
            </a:r>
          </a:p>
        </p:txBody>
      </p:sp>
      <p:sp>
        <p:nvSpPr>
          <p:cNvPr id="3" name="Subtitle 2">
            <a:extLst>
              <a:ext uri="{FF2B5EF4-FFF2-40B4-BE49-F238E27FC236}">
                <a16:creationId xmlns:a16="http://schemas.microsoft.com/office/drawing/2014/main" id="{9BB3F350-B221-1757-0152-22FF20AA3EC9}"/>
              </a:ext>
            </a:extLst>
          </p:cNvPr>
          <p:cNvSpPr>
            <a:spLocks noGrp="1"/>
          </p:cNvSpPr>
          <p:nvPr>
            <p:ph type="subTitle" idx="1"/>
          </p:nvPr>
        </p:nvSpPr>
        <p:spPr>
          <a:xfrm>
            <a:off x="1785368" y="718562"/>
            <a:ext cx="8655200" cy="457201"/>
          </a:xfrm>
        </p:spPr>
        <p:txBody>
          <a:bodyPr>
            <a:noAutofit/>
          </a:bodyPr>
          <a:lstStyle/>
          <a:p>
            <a:pPr>
              <a:spcAft>
                <a:spcPts val="600"/>
              </a:spcAft>
            </a:pPr>
            <a:r>
              <a:rPr lang="en-US" sz="2400" dirty="0">
                <a:solidFill>
                  <a:schemeClr val="tx1"/>
                </a:solidFill>
              </a:rPr>
              <a:t>Design Document </a:t>
            </a: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
        <p:nvSpPr>
          <p:cNvPr id="5" name="TextBox 4">
            <a:extLst>
              <a:ext uri="{FF2B5EF4-FFF2-40B4-BE49-F238E27FC236}">
                <a16:creationId xmlns:a16="http://schemas.microsoft.com/office/drawing/2014/main" id="{33AF00AA-AFFE-5C02-20D0-5A73235FF1C7}"/>
              </a:ext>
            </a:extLst>
          </p:cNvPr>
          <p:cNvSpPr txBox="1"/>
          <p:nvPr/>
        </p:nvSpPr>
        <p:spPr>
          <a:xfrm>
            <a:off x="3749694" y="4675562"/>
            <a:ext cx="6175947" cy="646331"/>
          </a:xfrm>
          <a:prstGeom prst="rect">
            <a:avLst/>
          </a:prstGeom>
          <a:noFill/>
        </p:spPr>
        <p:txBody>
          <a:bodyPr wrap="square" rtlCol="0">
            <a:spAutoFit/>
          </a:bodyPr>
          <a:lstStyle/>
          <a:p>
            <a:r>
              <a:rPr lang="en-US" sz="3600" dirty="0"/>
              <a:t>Mohamed Emad Younis</a:t>
            </a:r>
          </a:p>
        </p:txBody>
      </p:sp>
    </p:spTree>
    <p:extLst>
      <p:ext uri="{BB962C8B-B14F-4D97-AF65-F5344CB8AC3E}">
        <p14:creationId xmlns:p14="http://schemas.microsoft.com/office/powerpoint/2010/main" val="23219278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9A61E-512F-55A2-1CA1-42BA6BA2199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AE40A503-F4FC-2887-496A-430E88C1AE64}"/>
              </a:ext>
            </a:extLst>
          </p:cNvPr>
          <p:cNvSpPr>
            <a:spLocks noGrp="1"/>
          </p:cNvSpPr>
          <p:nvPr>
            <p:ph idx="1"/>
          </p:nvPr>
        </p:nvSpPr>
        <p:spPr/>
        <p:txBody>
          <a:bodyPr>
            <a:normAutofit/>
          </a:bodyPr>
          <a:lstStyle/>
          <a:p>
            <a:pPr algn="just"/>
            <a:r>
              <a:rPr lang="en-US" sz="2400" b="0" i="0" u="none" strike="noStrike" baseline="0" dirty="0">
                <a:latin typeface="YuGothicUI-Regular"/>
              </a:rPr>
              <a:t>Using VR technology in engineering education to facilitate the explanation for students in engineering colleges, especially the preparatory grade students, in the subjects they are studying for the first time, such as manufacturing and production engineering, to identify different machines and tools in a simplified manner.</a:t>
            </a:r>
            <a:endParaRPr lang="en-US" sz="2400" i="1" dirty="0">
              <a:latin typeface="Times New Roman" pitchFamily="18" charset="0"/>
              <a:cs typeface="Times New Roman" pitchFamily="18" charset="0"/>
            </a:endParaRPr>
          </a:p>
        </p:txBody>
      </p:sp>
    </p:spTree>
    <p:extLst>
      <p:ext uri="{BB962C8B-B14F-4D97-AF65-F5344CB8AC3E}">
        <p14:creationId xmlns:p14="http://schemas.microsoft.com/office/powerpoint/2010/main" val="406451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A38C3D-C38A-2AD5-AA06-859DD29FA07D}"/>
              </a:ext>
            </a:extLst>
          </p:cNvPr>
          <p:cNvSpPr>
            <a:spLocks noGrp="1"/>
          </p:cNvSpPr>
          <p:nvPr>
            <p:ph idx="1"/>
          </p:nvPr>
        </p:nvSpPr>
        <p:spPr>
          <a:xfrm>
            <a:off x="871927" y="1098779"/>
            <a:ext cx="10058400" cy="3849624"/>
          </a:xfrm>
        </p:spPr>
        <p:txBody>
          <a:bodyPr>
            <a:normAutofit/>
          </a:bodyPr>
          <a:lstStyle/>
          <a:p>
            <a:pPr algn="just">
              <a:buFont typeface="Wingdings" panose="05000000000000000000" pitchFamily="2" charset="2"/>
              <a:buChar char="Ø"/>
            </a:pPr>
            <a:r>
              <a:rPr lang="en-US" sz="2400" dirty="0">
                <a:latin typeface="Calibri" panose="020F0502020204030204" pitchFamily="34" charset="0"/>
                <a:cs typeface="Calibri" panose="020F0502020204030204" pitchFamily="34" charset="0"/>
              </a:rPr>
              <a:t>Among several workshops I chose Blacksmith to be the first version of this project due to several reasons:</a:t>
            </a:r>
          </a:p>
          <a:p>
            <a:pPr marL="1139825" indent="-225425" algn="just">
              <a:buFont typeface="Arial" panose="020B0604020202020204" pitchFamily="34" charset="0"/>
              <a:buChar char="•"/>
              <a:tabLst>
                <a:tab pos="1035050" algn="l"/>
              </a:tabLst>
            </a:pPr>
            <a:r>
              <a:rPr lang="en-US" sz="2400" dirty="0">
                <a:latin typeface="Calibri" panose="020F0502020204030204" pitchFamily="34" charset="0"/>
                <a:cs typeface="Calibri" panose="020F0502020204030204" pitchFamily="34" charset="0"/>
              </a:rPr>
              <a:t>All of us know about this workshop and this will help understand the idea of this project and its parts.</a:t>
            </a:r>
          </a:p>
          <a:p>
            <a:pPr marL="1139825" indent="-225425" algn="just">
              <a:buFont typeface="Arial" panose="020B0604020202020204" pitchFamily="34" charset="0"/>
              <a:buChar char="•"/>
              <a:tabLst>
                <a:tab pos="1035050" algn="l"/>
              </a:tabLst>
            </a:pPr>
            <a:r>
              <a:rPr lang="en-US" sz="2400" dirty="0">
                <a:latin typeface="Calibri" panose="020F0502020204030204" pitchFamily="34" charset="0"/>
                <a:cs typeface="Calibri" panose="020F0502020204030204" pitchFamily="34" charset="0"/>
              </a:rPr>
              <a:t>Also, It’s components can be imported or modeled easily than the other workshop like</a:t>
            </a:r>
            <a:r>
              <a:rPr lang="ar-EG"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milling, drilling and turning processes.</a:t>
            </a:r>
          </a:p>
          <a:p>
            <a:pPr marL="0" indent="0" algn="just">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8054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96F61-0625-2899-6C1C-0CFEF1625F22}"/>
              </a:ext>
            </a:extLst>
          </p:cNvPr>
          <p:cNvSpPr>
            <a:spLocks noGrp="1"/>
          </p:cNvSpPr>
          <p:nvPr>
            <p:ph type="title"/>
          </p:nvPr>
        </p:nvSpPr>
        <p:spPr/>
        <p:txBody>
          <a:bodyPr/>
          <a:lstStyle/>
          <a:p>
            <a:r>
              <a:rPr lang="en-US" dirty="0"/>
              <a:t>Scenes</a:t>
            </a:r>
          </a:p>
        </p:txBody>
      </p:sp>
      <p:sp>
        <p:nvSpPr>
          <p:cNvPr id="3" name="Content Placeholder 2">
            <a:extLst>
              <a:ext uri="{FF2B5EF4-FFF2-40B4-BE49-F238E27FC236}">
                <a16:creationId xmlns:a16="http://schemas.microsoft.com/office/drawing/2014/main" id="{B8A38C3D-C38A-2AD5-AA06-859DD29FA07D}"/>
              </a:ext>
            </a:extLst>
          </p:cNvPr>
          <p:cNvSpPr>
            <a:spLocks noGrp="1"/>
          </p:cNvSpPr>
          <p:nvPr>
            <p:ph idx="1"/>
          </p:nvPr>
        </p:nvSpPr>
        <p:spPr>
          <a:xfrm>
            <a:off x="1066800" y="1848287"/>
            <a:ext cx="10058400" cy="3849624"/>
          </a:xfrm>
        </p:spPr>
        <p:txBody>
          <a:bodyPr>
            <a:normAutofit fontScale="92500" lnSpcReduction="10000"/>
          </a:bodyPr>
          <a:lstStyle/>
          <a:p>
            <a:pPr algn="just">
              <a:buFont typeface="Wingdings" panose="05000000000000000000" pitchFamily="2" charset="2"/>
              <a:buChar char="Ø"/>
            </a:pPr>
            <a:endParaRPr lang="en-US" sz="2400" i="1"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400" i="1" dirty="0">
                <a:latin typeface="Calibri" panose="020F0502020204030204" pitchFamily="34" charset="0"/>
                <a:cs typeface="Calibri" panose="020F0502020204030204" pitchFamily="34" charset="0"/>
              </a:rPr>
              <a:t>A start scene, you Can interact using Raycasting.</a:t>
            </a:r>
          </a:p>
          <a:p>
            <a:pPr algn="just">
              <a:buFont typeface="Wingdings" panose="05000000000000000000" pitchFamily="2" charset="2"/>
              <a:buChar char="Ø"/>
            </a:pPr>
            <a:r>
              <a:rPr lang="en-US" sz="2400" i="1" dirty="0">
                <a:latin typeface="Calibri" panose="020F0502020204030204" pitchFamily="34" charset="0"/>
                <a:cs typeface="Calibri" panose="020F0502020204030204" pitchFamily="34" charset="0"/>
              </a:rPr>
              <a:t>User will find himself outside an old building consists of only one floor as it is our blacksmith workshop.</a:t>
            </a:r>
          </a:p>
          <a:p>
            <a:pPr algn="just">
              <a:buFont typeface="Wingdings" panose="05000000000000000000" pitchFamily="2" charset="2"/>
              <a:buChar char="Ø"/>
            </a:pPr>
            <a:r>
              <a:rPr lang="en-US" sz="2400" i="1" dirty="0">
                <a:latin typeface="Calibri" panose="020F0502020204030204" pitchFamily="34" charset="0"/>
                <a:cs typeface="Calibri" panose="020F0502020204030204" pitchFamily="34" charset="0"/>
              </a:rPr>
              <a:t>By interaction, user can teleport inside and outside the workshop in its backyard and see from different directions.</a:t>
            </a:r>
          </a:p>
          <a:p>
            <a:pPr algn="just">
              <a:buFont typeface="Wingdings" panose="05000000000000000000" pitchFamily="2" charset="2"/>
              <a:buChar char="Ø"/>
            </a:pPr>
            <a:r>
              <a:rPr lang="en-US" sz="2400" i="1" dirty="0">
                <a:latin typeface="Calibri" panose="020F0502020204030204" pitchFamily="34" charset="0"/>
                <a:cs typeface="Calibri" panose="020F0502020204030204" pitchFamily="34" charset="0"/>
              </a:rPr>
              <a:t>Inside the building, user can interact by grabbing metal objects and forging them by the hammers.</a:t>
            </a:r>
          </a:p>
          <a:p>
            <a:pPr algn="just">
              <a:buFont typeface="Wingdings" panose="05000000000000000000" pitchFamily="2" charset="2"/>
              <a:buChar char="Ø"/>
            </a:pPr>
            <a:r>
              <a:rPr lang="en-US" sz="2400" i="1" dirty="0">
                <a:latin typeface="Calibri" panose="020F0502020204030204" pitchFamily="34" charset="0"/>
                <a:cs typeface="Calibri" panose="020F0502020204030204" pitchFamily="34" charset="0"/>
              </a:rPr>
              <a:t>An anvil is positioned as a support for forging metals.</a:t>
            </a:r>
          </a:p>
          <a:p>
            <a:pPr algn="just">
              <a:buFont typeface="Wingdings" panose="05000000000000000000" pitchFamily="2" charset="2"/>
              <a:buChar char="Ø"/>
            </a:pPr>
            <a:endParaRPr lang="en-US" sz="2400" i="1" dirty="0">
              <a:latin typeface="Calibri" panose="020F0502020204030204" pitchFamily="34" charset="0"/>
              <a:cs typeface="Calibri" panose="020F0502020204030204" pitchFamily="34" charset="0"/>
            </a:endParaRPr>
          </a:p>
          <a:p>
            <a:pPr algn="just">
              <a:buFont typeface="Wingdings" panose="05000000000000000000" pitchFamily="2" charset="2"/>
              <a:buChar char="Ø"/>
            </a:pPr>
            <a:endParaRPr lang="en-US" sz="2400" i="1" dirty="0">
              <a:latin typeface="Calibri" panose="020F0502020204030204" pitchFamily="34" charset="0"/>
              <a:cs typeface="Calibri" panose="020F0502020204030204" pitchFamily="34" charset="0"/>
            </a:endParaRPr>
          </a:p>
          <a:p>
            <a:pPr marL="0" indent="0" algn="just">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4847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038A-E692-0C35-D950-DB2BD987A6BA}"/>
              </a:ext>
            </a:extLst>
          </p:cNvPr>
          <p:cNvSpPr>
            <a:spLocks noGrp="1"/>
          </p:cNvSpPr>
          <p:nvPr>
            <p:ph type="title"/>
          </p:nvPr>
        </p:nvSpPr>
        <p:spPr/>
        <p:txBody>
          <a:bodyPr/>
          <a:lstStyle/>
          <a:p>
            <a:r>
              <a:rPr lang="en-US" dirty="0"/>
              <a:t>Themes</a:t>
            </a:r>
          </a:p>
        </p:txBody>
      </p:sp>
      <p:sp>
        <p:nvSpPr>
          <p:cNvPr id="3" name="Content Placeholder 2">
            <a:extLst>
              <a:ext uri="{FF2B5EF4-FFF2-40B4-BE49-F238E27FC236}">
                <a16:creationId xmlns:a16="http://schemas.microsoft.com/office/drawing/2014/main" id="{3B6D3568-413A-37DB-063C-3BCF7A2F0DB8}"/>
              </a:ext>
            </a:extLst>
          </p:cNvPr>
          <p:cNvSpPr>
            <a:spLocks noGrp="1"/>
          </p:cNvSpPr>
          <p:nvPr>
            <p:ph idx="1"/>
          </p:nvPr>
        </p:nvSpPr>
        <p:spPr/>
        <p:txBody>
          <a:bodyPr>
            <a:normAutofit/>
          </a:bodyPr>
          <a:lstStyle/>
          <a:p>
            <a:pPr marL="344488" indent="-344488" algn="just">
              <a:buFont typeface="Wingdings" panose="05000000000000000000" pitchFamily="2" charset="2"/>
              <a:buChar char="Ø"/>
            </a:pPr>
            <a:r>
              <a:rPr lang="en-US" sz="2400" i="1" dirty="0">
                <a:latin typeface="Calibri" panose="020F0502020204030204" pitchFamily="34" charset="0"/>
                <a:cs typeface="Calibri" panose="020F0502020204030204" pitchFamily="34" charset="0"/>
              </a:rPr>
              <a:t>The workshop is coated with some fences and a metal gate.</a:t>
            </a:r>
          </a:p>
          <a:p>
            <a:pPr marL="344488" indent="-344488" algn="just">
              <a:buFont typeface="Wingdings" panose="05000000000000000000" pitchFamily="2" charset="2"/>
              <a:buChar char="Ø"/>
            </a:pPr>
            <a:r>
              <a:rPr lang="en-US" sz="2400" i="1" dirty="0">
                <a:latin typeface="Calibri" panose="020F0502020204030204" pitchFamily="34" charset="0"/>
                <a:cs typeface="Calibri" panose="020F0502020204030204" pitchFamily="34" charset="0"/>
              </a:rPr>
              <a:t>A metal work is positioned in the front yard as a product.</a:t>
            </a:r>
          </a:p>
          <a:p>
            <a:pPr marL="344488" indent="-344488" algn="just">
              <a:buFont typeface="Wingdings" panose="05000000000000000000" pitchFamily="2" charset="2"/>
              <a:buChar char="Ø"/>
            </a:pPr>
            <a:r>
              <a:rPr lang="en-US" sz="2400" i="1" dirty="0">
                <a:latin typeface="Calibri" panose="020F0502020204030204" pitchFamily="34" charset="0"/>
                <a:cs typeface="Calibri" panose="020F0502020204030204" pitchFamily="34" charset="0"/>
              </a:rPr>
              <a:t>Inside the building there are some hammers with different size and material.</a:t>
            </a:r>
          </a:p>
          <a:p>
            <a:pPr marL="344488" indent="-344488" algn="just">
              <a:buFont typeface="Wingdings" panose="05000000000000000000" pitchFamily="2" charset="2"/>
              <a:buChar char="Ø"/>
            </a:pPr>
            <a:r>
              <a:rPr lang="en-US" sz="2400" i="1" dirty="0">
                <a:latin typeface="Calibri" panose="020F0502020204030204" pitchFamily="34" charset="0"/>
                <a:cs typeface="Calibri" panose="020F0502020204030204" pitchFamily="34" charset="0"/>
              </a:rPr>
              <a:t>Some metal parts to test on it.</a:t>
            </a:r>
          </a:p>
          <a:p>
            <a:pPr marL="344488" indent="-344488" algn="just">
              <a:buFont typeface="Wingdings" panose="05000000000000000000" pitchFamily="2" charset="2"/>
              <a:buChar char="Ø"/>
            </a:pPr>
            <a:r>
              <a:rPr lang="en-US" sz="2400" i="1" dirty="0">
                <a:latin typeface="Calibri" panose="020F0502020204030204" pitchFamily="34" charset="0"/>
                <a:cs typeface="Calibri" panose="020F0502020204030204" pitchFamily="34" charset="0"/>
              </a:rPr>
              <a:t>An anvil is positioned as a support for forging metals by hammers.</a:t>
            </a:r>
          </a:p>
          <a:p>
            <a:pPr marL="344488" indent="-344488" algn="just">
              <a:buFont typeface="Wingdings" panose="05000000000000000000" pitchFamily="2" charset="2"/>
              <a:buChar char="Ø"/>
            </a:pPr>
            <a:r>
              <a:rPr lang="en-US" sz="2400" i="1" dirty="0">
                <a:latin typeface="Calibri" panose="020F0502020204030204" pitchFamily="34" charset="0"/>
                <a:cs typeface="Calibri" panose="020F0502020204030204" pitchFamily="34" charset="0"/>
              </a:rPr>
              <a:t>Also, A furnace as a view, but its main function is to melt metals.</a:t>
            </a:r>
          </a:p>
          <a:p>
            <a:pPr marL="344488" indent="-344488" algn="just">
              <a:buFont typeface="Wingdings" panose="05000000000000000000" pitchFamily="2" charset="2"/>
              <a:buChar char="Ø"/>
            </a:pPr>
            <a:endParaRPr lang="en-US" sz="2400" i="1" dirty="0">
              <a:latin typeface="Calibri" panose="020F0502020204030204" pitchFamily="34" charset="0"/>
              <a:cs typeface="Calibri" panose="020F0502020204030204" pitchFamily="34" charset="0"/>
            </a:endParaRPr>
          </a:p>
          <a:p>
            <a:pPr marL="344488" indent="-344488"/>
            <a:endParaRPr lang="en-US" sz="2000" dirty="0"/>
          </a:p>
        </p:txBody>
      </p:sp>
    </p:spTree>
    <p:extLst>
      <p:ext uri="{BB962C8B-B14F-4D97-AF65-F5344CB8AC3E}">
        <p14:creationId xmlns:p14="http://schemas.microsoft.com/office/powerpoint/2010/main" val="356008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7D37-2C75-89F4-0843-CBF3D9F8965B}"/>
              </a:ext>
            </a:extLst>
          </p:cNvPr>
          <p:cNvSpPr>
            <a:spLocks noGrp="1"/>
          </p:cNvSpPr>
          <p:nvPr>
            <p:ph type="title"/>
          </p:nvPr>
        </p:nvSpPr>
        <p:spPr/>
        <p:txBody>
          <a:bodyPr/>
          <a:lstStyle/>
          <a:p>
            <a:r>
              <a:rPr lang="en-US" dirty="0"/>
              <a:t>Flow</a:t>
            </a:r>
          </a:p>
        </p:txBody>
      </p:sp>
      <p:sp>
        <p:nvSpPr>
          <p:cNvPr id="3" name="Content Placeholder 2">
            <a:extLst>
              <a:ext uri="{FF2B5EF4-FFF2-40B4-BE49-F238E27FC236}">
                <a16:creationId xmlns:a16="http://schemas.microsoft.com/office/drawing/2014/main" id="{F1F48054-B25E-95A4-0DFE-F793F835B439}"/>
              </a:ext>
            </a:extLst>
          </p:cNvPr>
          <p:cNvSpPr>
            <a:spLocks noGrp="1"/>
          </p:cNvSpPr>
          <p:nvPr>
            <p:ph idx="1"/>
          </p:nvPr>
        </p:nvSpPr>
        <p:spPr>
          <a:xfrm>
            <a:off x="1066800" y="2014194"/>
            <a:ext cx="10058400" cy="3849624"/>
          </a:xfrm>
        </p:spPr>
        <p:txBody>
          <a:bodyPr>
            <a:normAutofit fontScale="92500" lnSpcReduction="10000"/>
          </a:bodyPr>
          <a:lstStyle/>
          <a:p>
            <a:pPr marL="344488" indent="-344488">
              <a:buFont typeface="Wingdings" panose="05000000000000000000" pitchFamily="2" charset="2"/>
              <a:buChar char="Ø"/>
            </a:pPr>
            <a:r>
              <a:rPr lang="en-US" sz="2400" dirty="0">
                <a:latin typeface="Calibri" panose="020F0502020204030204" pitchFamily="34" charset="0"/>
                <a:cs typeface="Calibri" panose="020F0502020204030204" pitchFamily="34" charset="0"/>
              </a:rPr>
              <a:t>First, A start scene, user can interact by using raycasting. </a:t>
            </a:r>
          </a:p>
          <a:p>
            <a:pPr marL="344488" indent="-344488">
              <a:buFont typeface="Wingdings" panose="05000000000000000000" pitchFamily="2" charset="2"/>
              <a:buChar char="Ø"/>
            </a:pPr>
            <a:r>
              <a:rPr lang="en-US" sz="2400" dirty="0">
                <a:latin typeface="Calibri" panose="020F0502020204030204" pitchFamily="34" charset="0"/>
                <a:cs typeface="Calibri" panose="020F0502020204030204" pitchFamily="34" charset="0"/>
              </a:rPr>
              <a:t>User will find himself outside an old building, then he can teleport to enter inside passing through a beautiful high-poly gate.</a:t>
            </a:r>
          </a:p>
          <a:p>
            <a:pPr marL="344488" indent="-344488">
              <a:buFont typeface="Wingdings" panose="05000000000000000000" pitchFamily="2" charset="2"/>
              <a:buChar char="Ø"/>
            </a:pPr>
            <a:r>
              <a:rPr lang="en-US" sz="2400" dirty="0">
                <a:latin typeface="Calibri" panose="020F0502020204030204" pitchFamily="34" charset="0"/>
                <a:cs typeface="Calibri" panose="020F0502020204030204" pitchFamily="34" charset="0"/>
              </a:rPr>
              <a:t>Then, He can either explore its backyard or enter the building of this workshop.</a:t>
            </a:r>
          </a:p>
          <a:p>
            <a:pPr marL="344488" indent="-344488">
              <a:buFont typeface="Wingdings" panose="05000000000000000000" pitchFamily="2" charset="2"/>
              <a:buChar char="Ø"/>
            </a:pPr>
            <a:r>
              <a:rPr lang="en-US" sz="2400" dirty="0">
                <a:latin typeface="Calibri" panose="020F0502020204030204" pitchFamily="34" charset="0"/>
                <a:cs typeface="Calibri" panose="020F0502020204030204" pitchFamily="34" charset="0"/>
              </a:rPr>
              <a:t>Inside the building, there is some tools like Hammers with different size, Anvil, Furnace, a welding machine and some other tools and metal things.</a:t>
            </a:r>
          </a:p>
          <a:p>
            <a:pPr marL="344488" indent="-344488">
              <a:buFont typeface="Wingdings" panose="05000000000000000000" pitchFamily="2" charset="2"/>
              <a:buChar char="Ø"/>
            </a:pPr>
            <a:r>
              <a:rPr lang="en-US" sz="2400" dirty="0">
                <a:latin typeface="Calibri" panose="020F0502020204030204" pitchFamily="34" charset="0"/>
                <a:cs typeface="Calibri" panose="020F0502020204030204" pitchFamily="34" charset="0"/>
              </a:rPr>
              <a:t>User can grab the hammer and a metal object and hit it on the anvil. (Forging process).</a:t>
            </a:r>
          </a:p>
          <a:p>
            <a:pPr marL="344488" indent="-344488">
              <a:buFont typeface="Wingdings" panose="05000000000000000000" pitchFamily="2" charset="2"/>
              <a:buChar char="Ø"/>
            </a:pPr>
            <a:r>
              <a:rPr lang="en-US" sz="2400" dirty="0">
                <a:latin typeface="Calibri" panose="020F0502020204030204" pitchFamily="34" charset="0"/>
                <a:cs typeface="Calibri" panose="020F0502020204030204" pitchFamily="34" charset="0"/>
              </a:rPr>
              <a:t>He can learn by recognizing these different tools and the scene.</a:t>
            </a:r>
          </a:p>
        </p:txBody>
      </p:sp>
    </p:spTree>
    <p:extLst>
      <p:ext uri="{BB962C8B-B14F-4D97-AF65-F5344CB8AC3E}">
        <p14:creationId xmlns:p14="http://schemas.microsoft.com/office/powerpoint/2010/main" val="1941421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B026D-9F7B-BD4D-E155-36A01EF8A978}"/>
              </a:ext>
            </a:extLst>
          </p:cNvPr>
          <p:cNvSpPr>
            <a:spLocks noGrp="1"/>
          </p:cNvSpPr>
          <p:nvPr>
            <p:ph type="title"/>
          </p:nvPr>
        </p:nvSpPr>
        <p:spPr/>
        <p:txBody>
          <a:bodyPr/>
          <a:lstStyle/>
          <a:p>
            <a:r>
              <a:rPr lang="en-US" dirty="0"/>
              <a:t>Graphics</a:t>
            </a:r>
          </a:p>
        </p:txBody>
      </p:sp>
      <p:sp>
        <p:nvSpPr>
          <p:cNvPr id="6" name="Content Placeholder 5">
            <a:extLst>
              <a:ext uri="{FF2B5EF4-FFF2-40B4-BE49-F238E27FC236}">
                <a16:creationId xmlns:a16="http://schemas.microsoft.com/office/drawing/2014/main" id="{FF524728-9AD8-31F7-E1E0-07BB7FE0EF0D}"/>
              </a:ext>
            </a:extLst>
          </p:cNvPr>
          <p:cNvSpPr>
            <a:spLocks noGrp="1"/>
          </p:cNvSpPr>
          <p:nvPr>
            <p:ph idx="1"/>
          </p:nvPr>
        </p:nvSpPr>
        <p:spPr/>
        <p:txBody>
          <a:bodyPr>
            <a:normAutofit/>
          </a:bodyPr>
          <a:lstStyle/>
          <a:p>
            <a:pPr marL="344488" indent="-344488">
              <a:buFont typeface="Wingdings" panose="05000000000000000000" pitchFamily="2" charset="2"/>
              <a:buChar char="Ø"/>
            </a:pPr>
            <a:r>
              <a:rPr lang="en-US" sz="2400" dirty="0">
                <a:latin typeface="Calibri" panose="020F0502020204030204" pitchFamily="34" charset="0"/>
                <a:cs typeface="Calibri" panose="020F0502020204030204" pitchFamily="34" charset="0"/>
              </a:rPr>
              <a:t>A high-poly gate</a:t>
            </a:r>
          </a:p>
          <a:p>
            <a:pPr marL="344488" indent="-344488">
              <a:buFont typeface="Wingdings" panose="05000000000000000000" pitchFamily="2" charset="2"/>
              <a:buChar char="Ø"/>
            </a:pPr>
            <a:r>
              <a:rPr lang="en-US" sz="2400" dirty="0">
                <a:latin typeface="Calibri" panose="020F0502020204030204" pitchFamily="34" charset="0"/>
                <a:cs typeface="Calibri" panose="020F0502020204030204" pitchFamily="34" charset="0"/>
              </a:rPr>
              <a:t>A high-poly metal work</a:t>
            </a:r>
          </a:p>
          <a:p>
            <a:pPr marL="344488" indent="-344488">
              <a:buFont typeface="Wingdings" panose="05000000000000000000" pitchFamily="2" charset="2"/>
              <a:buChar char="Ø"/>
            </a:pPr>
            <a:r>
              <a:rPr lang="en-US" sz="2400" dirty="0">
                <a:latin typeface="Calibri" panose="020F0502020204030204" pitchFamily="34" charset="0"/>
                <a:cs typeface="Calibri" panose="020F0502020204030204" pitchFamily="34" charset="0"/>
              </a:rPr>
              <a:t>A fire positioned in a furnace.</a:t>
            </a:r>
          </a:p>
          <a:p>
            <a:pPr marL="344488" indent="-344488">
              <a:buFont typeface="Wingdings" panose="05000000000000000000" pitchFamily="2" charset="2"/>
              <a:buChar char="Ø"/>
            </a:pPr>
            <a:r>
              <a:rPr lang="en-US" sz="2400" dirty="0">
                <a:latin typeface="Calibri" panose="020F0502020204030204" pitchFamily="34" charset="0"/>
                <a:cs typeface="Calibri" panose="020F0502020204030204" pitchFamily="34" charset="0"/>
              </a:rPr>
              <a:t>6 cylindrical lamps outside and inside the workshop (5 white color and 1 red)</a:t>
            </a:r>
          </a:p>
          <a:p>
            <a:pPr marL="344488" indent="-344488">
              <a:buFont typeface="Wingdings" panose="05000000000000000000" pitchFamily="2" charset="2"/>
              <a:buChar char="Ø"/>
            </a:pPr>
            <a:r>
              <a:rPr lang="en-US" sz="2400" dirty="0">
                <a:latin typeface="Calibri" panose="020F0502020204030204" pitchFamily="34" charset="0"/>
                <a:cs typeface="Calibri" panose="020F0502020204030204" pitchFamily="34" charset="0"/>
              </a:rPr>
              <a:t>3 spheric lamps outside the building in the backyard.</a:t>
            </a:r>
          </a:p>
          <a:p>
            <a:pPr marL="344488" indent="-344488">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708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EE20-59F4-CC28-E42D-FB8DCBAD4FD4}"/>
              </a:ext>
            </a:extLst>
          </p:cNvPr>
          <p:cNvSpPr>
            <a:spLocks noGrp="1"/>
          </p:cNvSpPr>
          <p:nvPr>
            <p:ph type="title"/>
          </p:nvPr>
        </p:nvSpPr>
        <p:spPr/>
        <p:txBody>
          <a:bodyPr/>
          <a:lstStyle/>
          <a:p>
            <a:r>
              <a:rPr lang="en-US" dirty="0"/>
              <a:t>Audio</a:t>
            </a:r>
          </a:p>
        </p:txBody>
      </p:sp>
      <p:sp>
        <p:nvSpPr>
          <p:cNvPr id="3" name="Content Placeholder 2">
            <a:extLst>
              <a:ext uri="{FF2B5EF4-FFF2-40B4-BE49-F238E27FC236}">
                <a16:creationId xmlns:a16="http://schemas.microsoft.com/office/drawing/2014/main" id="{3428A8D1-89F7-5413-1275-5012A30300C9}"/>
              </a:ext>
            </a:extLst>
          </p:cNvPr>
          <p:cNvSpPr>
            <a:spLocks noGrp="1"/>
          </p:cNvSpPr>
          <p:nvPr>
            <p:ph idx="1"/>
          </p:nvPr>
        </p:nvSpPr>
        <p:spPr/>
        <p:txBody>
          <a:bodyPr>
            <a:normAutofit/>
          </a:bodyPr>
          <a:lstStyle/>
          <a:p>
            <a:pPr marL="344488" indent="-344488">
              <a:buFont typeface="Wingdings" panose="05000000000000000000" pitchFamily="2" charset="2"/>
              <a:buChar char="Ø"/>
            </a:pPr>
            <a:r>
              <a:rPr lang="en-US" sz="2800" dirty="0">
                <a:latin typeface="Calibri" panose="020F0502020204030204" pitchFamily="34" charset="0"/>
                <a:cs typeface="Calibri" panose="020F0502020204030204" pitchFamily="34" charset="0"/>
              </a:rPr>
              <a:t>A sound effect when you hit some metal objects with a hammer.</a:t>
            </a:r>
          </a:p>
        </p:txBody>
      </p:sp>
    </p:spTree>
    <p:extLst>
      <p:ext uri="{BB962C8B-B14F-4D97-AF65-F5344CB8AC3E}">
        <p14:creationId xmlns:p14="http://schemas.microsoft.com/office/powerpoint/2010/main" val="2819318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1BF6-77C3-15D8-7340-28A4B915CBF0}"/>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C5D246F6-2C85-0A85-EB98-6D0ADEBE4D8D}"/>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Because time shortage and other reasons, I couldn’t develop the welding process, but I add its machine and tools to express this operation.</a:t>
            </a:r>
          </a:p>
        </p:txBody>
      </p:sp>
    </p:spTree>
    <p:extLst>
      <p:ext uri="{BB962C8B-B14F-4D97-AF65-F5344CB8AC3E}">
        <p14:creationId xmlns:p14="http://schemas.microsoft.com/office/powerpoint/2010/main" val="1262237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3D2324"/>
      </a:dk2>
      <a:lt2>
        <a:srgbClr val="E6E2E8"/>
      </a:lt2>
      <a:accent1>
        <a:srgbClr val="55B520"/>
      </a:accent1>
      <a:accent2>
        <a:srgbClr val="8AAE13"/>
      </a:accent2>
      <a:accent3>
        <a:srgbClr val="BA9E21"/>
      </a:accent3>
      <a:accent4>
        <a:srgbClr val="D56317"/>
      </a:accent4>
      <a:accent5>
        <a:srgbClr val="E7292C"/>
      </a:accent5>
      <a:accent6>
        <a:srgbClr val="D5176A"/>
      </a:accent6>
      <a:hlink>
        <a:srgbClr val="BF523F"/>
      </a:hlink>
      <a:folHlink>
        <a:srgbClr val="7F7F7F"/>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Depth</Template>
  <TotalTime>68</TotalTime>
  <Words>474</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Garamond</vt:lpstr>
      <vt:lpstr>Goudy Old Style</vt:lpstr>
      <vt:lpstr>Times New Roman</vt:lpstr>
      <vt:lpstr>Wingdings</vt:lpstr>
      <vt:lpstr>YuGothicUI-Regular</vt:lpstr>
      <vt:lpstr>SavonVTI</vt:lpstr>
      <vt:lpstr>Blacksmith Workshop</vt:lpstr>
      <vt:lpstr>Overview</vt:lpstr>
      <vt:lpstr>PowerPoint Presentation</vt:lpstr>
      <vt:lpstr>Scenes</vt:lpstr>
      <vt:lpstr>Themes</vt:lpstr>
      <vt:lpstr>Flow</vt:lpstr>
      <vt:lpstr>Graphics</vt:lpstr>
      <vt:lpstr>Audio</vt:lpstr>
      <vt:lpstr>Note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Blacksmith Workshop</dc:title>
  <dc:creator>محمد عماد يونس عبدالرحمن</dc:creator>
  <cp:lastModifiedBy>محمد عماد يونس عبدالرحمن</cp:lastModifiedBy>
  <cp:revision>9</cp:revision>
  <dcterms:created xsi:type="dcterms:W3CDTF">2022-09-11T19:19:06Z</dcterms:created>
  <dcterms:modified xsi:type="dcterms:W3CDTF">2022-09-15T14:36:15Z</dcterms:modified>
</cp:coreProperties>
</file>