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9"/>
  </p:notesMasterIdLst>
  <p:sldIdLst>
    <p:sldId id="3825" r:id="rId5"/>
    <p:sldId id="3826" r:id="rId6"/>
    <p:sldId id="3835" r:id="rId7"/>
    <p:sldId id="3836" r:id="rId8"/>
    <p:sldId id="3837" r:id="rId9"/>
    <p:sldId id="3838" r:id="rId10"/>
    <p:sldId id="3839" r:id="rId11"/>
    <p:sldId id="3843" r:id="rId12"/>
    <p:sldId id="3842" r:id="rId13"/>
    <p:sldId id="3841" r:id="rId14"/>
    <p:sldId id="3840" r:id="rId15"/>
    <p:sldId id="3844" r:id="rId16"/>
    <p:sldId id="3845" r:id="rId17"/>
    <p:sldId id="38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96" d="100"/>
          <a:sy n="96" d="100"/>
        </p:scale>
        <p:origin x="-134" y="230"/>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xmlns=""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xmlns=""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xmlns=""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xmlns=""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xmlns=""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xmlns=""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xmlns=""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xmlns=""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xmlns=""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xmlns=""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xmlns=""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xmlns=""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xmlns=""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xmlns=""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xmlns=""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xmlns=""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xmlns=""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xmlns=""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xmlns=""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xmlns=""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xmlns=""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xmlns=""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xmlns=""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xmlns=""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xmlns=""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xmlns=""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xmlns=""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xmlns=""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xmlns=""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xmlns=""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xmlns=""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xmlns=""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xmlns=""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xmlns=""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08836-40C5-46C2-81BA-21AA27176925}"/>
              </a:ext>
            </a:extLst>
          </p:cNvPr>
          <p:cNvSpPr>
            <a:spLocks noGrp="1"/>
          </p:cNvSpPr>
          <p:nvPr>
            <p:ph type="ctrTitle"/>
          </p:nvPr>
        </p:nvSpPr>
        <p:spPr/>
        <p:txBody>
          <a:bodyPr/>
          <a:lstStyle/>
          <a:p>
            <a:r>
              <a:rPr lang="en-US" b="1" dirty="0">
                <a:solidFill>
                  <a:schemeClr val="bg2">
                    <a:lumMod val="75000"/>
                  </a:schemeClr>
                </a:solidFill>
              </a:rPr>
              <a:t>Hybrid Algorithm 1</a:t>
            </a:r>
            <a:r>
              <a:rPr lang="en-US" dirty="0">
                <a:solidFill>
                  <a:schemeClr val="bg2">
                    <a:lumMod val="75000"/>
                  </a:schemeClr>
                </a:solidFill>
              </a:rPr>
              <a:t/>
            </a:r>
            <a:br>
              <a:rPr lang="en-US" dirty="0">
                <a:solidFill>
                  <a:schemeClr val="bg2">
                    <a:lumMod val="75000"/>
                  </a:schemeClr>
                </a:solidFill>
              </a:rPr>
            </a:br>
            <a:endParaRPr lang="en-US" dirty="0"/>
          </a:p>
        </p:txBody>
      </p:sp>
      <p:sp>
        <p:nvSpPr>
          <p:cNvPr id="3" name="Subtitle 2">
            <a:extLst>
              <a:ext uri="{FF2B5EF4-FFF2-40B4-BE49-F238E27FC236}">
                <a16:creationId xmlns:a16="http://schemas.microsoft.com/office/drawing/2014/main" xmlns="" id="{72CC4EC4-809C-4FD2-AA20-009F08590DA6}"/>
              </a:ext>
            </a:extLst>
          </p:cNvPr>
          <p:cNvSpPr>
            <a:spLocks noGrp="1"/>
          </p:cNvSpPr>
          <p:nvPr>
            <p:ph type="subTitle" idx="1"/>
          </p:nvPr>
        </p:nvSpPr>
        <p:spPr/>
        <p:txBody>
          <a:bodyPr/>
          <a:lstStyle/>
          <a:p>
            <a:r>
              <a:rPr lang="en-US" dirty="0" smtClean="0">
                <a:solidFill>
                  <a:schemeClr val="accent6">
                    <a:lumMod val="60000"/>
                    <a:lumOff val="40000"/>
                  </a:schemeClr>
                </a:solidFill>
              </a:rPr>
              <a:t>Sara </a:t>
            </a:r>
            <a:r>
              <a:rPr lang="en-US" dirty="0" err="1" smtClean="0">
                <a:solidFill>
                  <a:schemeClr val="accent6">
                    <a:lumMod val="60000"/>
                    <a:lumOff val="40000"/>
                  </a:schemeClr>
                </a:solidFill>
              </a:rPr>
              <a:t>Reda</a:t>
            </a:r>
            <a:r>
              <a:rPr lang="en-US" dirty="0" smtClean="0">
                <a:solidFill>
                  <a:schemeClr val="accent6">
                    <a:lumMod val="60000"/>
                    <a:lumOff val="40000"/>
                  </a:schemeClr>
                </a:solidFill>
              </a:rPr>
              <a:t> Abdullah </a:t>
            </a:r>
            <a:r>
              <a:rPr lang="en-US" dirty="0" err="1" smtClean="0">
                <a:solidFill>
                  <a:schemeClr val="accent6">
                    <a:lumMod val="60000"/>
                    <a:lumOff val="40000"/>
                  </a:schemeClr>
                </a:solidFill>
              </a:rPr>
              <a:t>Elsheikh</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4: Refinement with Complex Methods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a:t>If the initial approximation does not meet the desired accuracy criteria, the algorithm switches to more complex and accurate numerical methods. These methods, such as Newton-</a:t>
            </a:r>
            <a:r>
              <a:rPr lang="en-US" b="1" dirty="0" err="1"/>
              <a:t>Raphson</a:t>
            </a:r>
            <a:r>
              <a:rPr lang="en-US" b="1" dirty="0"/>
              <a:t> method, conjugate gradient method, or others depending on the problem, are computationally more intensive but provide highly accurate solutions. The initial approximation serves as the starting point for these methods, allowing them to converge faster towards the true solution.</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171262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8039961" cy="1325880"/>
          </a:xfrm>
        </p:spPr>
        <p:txBody>
          <a:bodyPr>
            <a:normAutofit/>
          </a:bodyPr>
          <a:lstStyle/>
          <a:p>
            <a:r>
              <a:rPr lang="en-US" b="1" dirty="0"/>
              <a:t>Step </a:t>
            </a:r>
            <a:r>
              <a:rPr lang="en-US" b="1" dirty="0" smtClean="0"/>
              <a:t>5: Iterative Improvement</a:t>
            </a:r>
            <a:r>
              <a:rPr lang="en-US" dirty="0"/>
              <a:t/>
            </a:r>
            <a:br>
              <a:rPr lang="en-US" dirty="0"/>
            </a:br>
            <a:endParaRPr lang="en-US" dirty="0"/>
          </a:p>
        </p:txBody>
      </p:sp>
      <p:sp>
        <p:nvSpPr>
          <p:cNvPr id="5" name="Content Placeholder 4"/>
          <p:cNvSpPr>
            <a:spLocks noGrp="1"/>
          </p:cNvSpPr>
          <p:nvPr>
            <p:ph idx="1"/>
          </p:nvPr>
        </p:nvSpPr>
        <p:spPr/>
        <p:txBody>
          <a:bodyPr/>
          <a:lstStyle/>
          <a:p>
            <a:r>
              <a:rPr lang="en-US" b="1" dirty="0"/>
              <a:t>The complex numerical methods are applied iteratively, refining the solution in each iteration. The algorithm continuously evaluates the progress and checks if the solution has converged to the desired accuracy level. If the solution meets the convergence criteria, the algorithm terminates, and the refined solution is obtained.</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16672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8143328" cy="1325880"/>
          </a:xfrm>
        </p:spPr>
        <p:txBody>
          <a:bodyPr>
            <a:normAutofit/>
          </a:bodyPr>
          <a:lstStyle/>
          <a:p>
            <a:r>
              <a:rPr lang="en-US" b="1" dirty="0"/>
              <a:t>Step 6: Post-Processing (Optional)</a:t>
            </a:r>
            <a:r>
              <a:rPr lang="en-US" dirty="0"/>
              <a:t/>
            </a:r>
            <a:br>
              <a:rPr lang="en-US" dirty="0"/>
            </a:br>
            <a:endParaRPr lang="en-US" dirty="0"/>
          </a:p>
        </p:txBody>
      </p:sp>
      <p:sp>
        <p:nvSpPr>
          <p:cNvPr id="5" name="Content Placeholder 4"/>
          <p:cNvSpPr>
            <a:spLocks noGrp="1"/>
          </p:cNvSpPr>
          <p:nvPr>
            <p:ph idx="1"/>
          </p:nvPr>
        </p:nvSpPr>
        <p:spPr/>
        <p:txBody>
          <a:bodyPr/>
          <a:lstStyle/>
          <a:p>
            <a:r>
              <a:rPr lang="en-US" b="1" dirty="0"/>
              <a:t>Depending on the specific problem, post-processing steps might be applied to further enhance the solution or extract additional information from the results. Post-processing could involve error analysis, visualization, or other techniques relevant to the problem domain.</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38526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7: Termination</a:t>
            </a:r>
            <a:r>
              <a:rPr lang="en-US" dirty="0"/>
              <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b="1" dirty="0"/>
              <a:t>The algorithm terminates when the solution meets the predefined accuracy requirements, or a maximum number of iterations are reached without achieving the desired accuracy.</a:t>
            </a:r>
            <a:endParaRPr lang="en-US" dirty="0"/>
          </a:p>
          <a:p>
            <a:r>
              <a:rPr lang="en-US" b="1" dirty="0"/>
              <a:t>The effectiveness of a hybrid algorithm lies in the intelligent selection and combination of methods, as well as the logic used to transition between them. This approach allows the algorithm to benefit from the simplicity of initial methods and the accuracy of complex methods, leading to efficient and precise solutions for a wide range of numerical problems.</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117158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xmlns=""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xmlns=""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xmlns=""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14</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xmlns="" id="{869C3FD2-AF88-4EF1-AFB7-5D31BD5AA0BF}"/>
              </a:ext>
            </a:extLst>
          </p:cNvPr>
          <p:cNvSpPr>
            <a:spLocks noGrp="1"/>
          </p:cNvSpPr>
          <p:nvPr>
            <p:ph idx="1"/>
          </p:nvPr>
        </p:nvSpPr>
        <p:spPr/>
        <p:txBody>
          <a:bodyPr/>
          <a:lstStyle/>
          <a:p>
            <a:pPr marL="0" indent="0">
              <a:buNone/>
            </a:pPr>
            <a:r>
              <a:rPr lang="en-US" b="1" dirty="0" smtClean="0"/>
              <a:t>1-What is Hybrid Algorithm</a:t>
            </a:r>
          </a:p>
          <a:p>
            <a:r>
              <a:rPr lang="en-US" b="1" dirty="0" smtClean="0"/>
              <a:t>2-</a:t>
            </a:r>
            <a:r>
              <a:rPr lang="en-US" b="1" dirty="0"/>
              <a:t>The </a:t>
            </a:r>
            <a:r>
              <a:rPr lang="en-US" b="1" dirty="0" smtClean="0"/>
              <a:t>Exact </a:t>
            </a:r>
            <a:r>
              <a:rPr lang="en-US" b="1" dirty="0"/>
              <a:t>details of Hybrid Algorithm </a:t>
            </a:r>
            <a:r>
              <a:rPr lang="en-US" b="1" dirty="0" smtClean="0"/>
              <a:t>1</a:t>
            </a:r>
          </a:p>
          <a:p>
            <a:r>
              <a:rPr lang="en-US" b="1" dirty="0"/>
              <a:t>3-The Nature of Hybrid Algorithm 1</a:t>
            </a:r>
            <a:endParaRPr lang="en-US" b="1" dirty="0" smtClean="0"/>
          </a:p>
          <a:p>
            <a:r>
              <a:rPr lang="en-US" b="1" dirty="0" smtClean="0"/>
              <a:t>4-How </a:t>
            </a:r>
            <a:r>
              <a:rPr lang="en-US" b="1" dirty="0"/>
              <a:t>does Hybrid </a:t>
            </a:r>
            <a:r>
              <a:rPr lang="en-US" b="1" dirty="0" smtClean="0"/>
              <a:t>Algorithm work?</a:t>
            </a:r>
          </a:p>
          <a:p>
            <a:endParaRPr lang="en-US" dirty="0"/>
          </a:p>
        </p:txBody>
      </p:sp>
      <p:sp>
        <p:nvSpPr>
          <p:cNvPr id="4" name="Date Placeholder 3">
            <a:extLst>
              <a:ext uri="{FF2B5EF4-FFF2-40B4-BE49-F238E27FC236}">
                <a16:creationId xmlns:a16="http://schemas.microsoft.com/office/drawing/2014/main" xmlns=""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xmlns=""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xmlns=""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What </a:t>
            </a:r>
            <a:r>
              <a:rPr lang="en-US" b="1" dirty="0"/>
              <a:t>is Hybrid Algorithm</a:t>
            </a:r>
            <a:br>
              <a:rPr lang="en-US" b="1" dirty="0"/>
            </a:br>
            <a:endParaRPr lang="en-US" dirty="0"/>
          </a:p>
        </p:txBody>
      </p:sp>
      <p:sp>
        <p:nvSpPr>
          <p:cNvPr id="5" name="Content Placeholder 4"/>
          <p:cNvSpPr>
            <a:spLocks noGrp="1"/>
          </p:cNvSpPr>
          <p:nvPr>
            <p:ph idx="1"/>
          </p:nvPr>
        </p:nvSpPr>
        <p:spPr/>
        <p:txBody>
          <a:bodyPr>
            <a:normAutofit fontScale="92500"/>
          </a:bodyPr>
          <a:lstStyle/>
          <a:p>
            <a:r>
              <a:rPr lang="en-US" b="1" dirty="0"/>
              <a:t>Hybrid Algorithm typically refers to a combination of different numerical techniques or methods to solve a particular problem. Hybrid algorithms are designed to leverage the strengths of multiple methods, enhancing the overall efficiency and accuracy of the solution. Hybrid Algorithm 1 (HA1) is a specific instance of such an approach, where two or more numerical methods are combined in a unique way to solve a given problem.</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377071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10942187" cy="1325880"/>
          </a:xfrm>
        </p:spPr>
        <p:txBody>
          <a:bodyPr/>
          <a:lstStyle/>
          <a:p>
            <a:r>
              <a:rPr lang="en-US" b="1" dirty="0"/>
              <a:t>The exact details of Hybrid Algorithm 1</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can vary based on the specific problem it is applied to. However, the general idea behind any hybrid algorithm is to use different methods at different stages of the computation or to combine their results in a way that takes advantage of their individual strengths.</a:t>
            </a:r>
            <a:r>
              <a:rPr lang="en-US" b="1" dirty="0">
                <a:solidFill>
                  <a:srgbClr val="FF0000"/>
                </a:solidFill>
              </a:rPr>
              <a:t> For example, </a:t>
            </a:r>
            <a:r>
              <a:rPr lang="en-US" b="1" dirty="0"/>
              <a:t>consider a problem of solving a complex mathematical equation or system of equations. Hybrid Algorithm 1 might involve an initial approximation using a simple and fast method, such as the bisection method or the secant method. Once an approximate solution is obtained, a more accurate but computationally intensive method like Newton-</a:t>
            </a:r>
            <a:r>
              <a:rPr lang="en-US" b="1" dirty="0" err="1"/>
              <a:t>Raphson</a:t>
            </a:r>
            <a:r>
              <a:rPr lang="en-US" b="1" dirty="0"/>
              <a:t> method or the method of conjugate gradients might be applied to refine the solution further.</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343155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10973993" cy="1325880"/>
          </a:xfrm>
        </p:spPr>
        <p:txBody>
          <a:bodyPr/>
          <a:lstStyle/>
          <a:p>
            <a:r>
              <a:rPr lang="en-US" b="1" dirty="0"/>
              <a:t>The </a:t>
            </a:r>
            <a:r>
              <a:rPr lang="en-US" b="1" dirty="0" smtClean="0"/>
              <a:t>Nature </a:t>
            </a:r>
            <a:r>
              <a:rPr lang="en-US" b="1" dirty="0"/>
              <a:t>of Hybrid Algorithm 1</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The hybrid nature of this approach lies in the strategic use of different methods: simpler methods for initial approximation and more complex methods for fine-tuning the solution. This combination allows for faster convergence and improved accuracy compared to using any single method alone.</a:t>
            </a:r>
            <a:endParaRPr lang="en-US" dirty="0"/>
          </a:p>
          <a:p>
            <a:r>
              <a:rPr lang="en-US" b="1" dirty="0"/>
              <a:t>It's important to note that the success of a hybrid algorithm depends on the careful selection of methods and the logic used to switch between them during the computation. The goal is to strike a balance between computational efficiency and solution accuracy, making hybrid algorithms a valuable tool in numerical analysis and scientific computing.</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7565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10250424" cy="1325880"/>
          </a:xfrm>
        </p:spPr>
        <p:txBody>
          <a:bodyPr>
            <a:normAutofit/>
          </a:bodyPr>
          <a:lstStyle/>
          <a:p>
            <a:r>
              <a:rPr lang="en-US" b="1" dirty="0"/>
              <a:t>How does Hybrid Algorithm work?</a:t>
            </a:r>
            <a:r>
              <a:rPr lang="en-US" dirty="0"/>
              <a:t/>
            </a:r>
            <a:br>
              <a:rPr lang="en-US" dirty="0"/>
            </a:br>
            <a:endParaRPr lang="en-US" dirty="0"/>
          </a:p>
        </p:txBody>
      </p:sp>
      <p:sp>
        <p:nvSpPr>
          <p:cNvPr id="5" name="Content Placeholder 4"/>
          <p:cNvSpPr>
            <a:spLocks noGrp="1"/>
          </p:cNvSpPr>
          <p:nvPr>
            <p:ph idx="1"/>
          </p:nvPr>
        </p:nvSpPr>
        <p:spPr/>
        <p:txBody>
          <a:bodyPr>
            <a:normAutofit fontScale="92500"/>
          </a:bodyPr>
          <a:lstStyle/>
          <a:p>
            <a:r>
              <a:rPr lang="en-US" b="1" dirty="0"/>
              <a:t>Hybrid algorithms work by combining the strengths of different numerical methods to solve a given problem. The general idea is to use multiple methods strategically at different stages of the computation, taking advantage of their individual strengths to improve the overall efficiency, accuracy, and convergence of the solution. Here's a step-by-step explanation of how a typical hybrid algorithm might work:</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208880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1: Initialization</a:t>
            </a:r>
            <a:r>
              <a:rPr lang="en-US" dirty="0"/>
              <a:t/>
            </a:r>
            <a:br>
              <a:rPr lang="en-US" dirty="0"/>
            </a:br>
            <a:endParaRPr lang="en-US" dirty="0"/>
          </a:p>
        </p:txBody>
      </p:sp>
      <p:sp>
        <p:nvSpPr>
          <p:cNvPr id="5" name="Content Placeholder 4"/>
          <p:cNvSpPr>
            <a:spLocks noGrp="1"/>
          </p:cNvSpPr>
          <p:nvPr>
            <p:ph idx="1"/>
          </p:nvPr>
        </p:nvSpPr>
        <p:spPr/>
        <p:txBody>
          <a:bodyPr/>
          <a:lstStyle/>
          <a:p>
            <a:r>
              <a:rPr lang="en-US" b="1" dirty="0"/>
              <a:t>The hybrid algorithm starts by initializing the problem, setting up the initial conditions, and selecting appropriate initial guesses or approximations for the solution. This step is crucial as it provides the starting point for the computation.</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141544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10298132" cy="1325880"/>
          </a:xfrm>
        </p:spPr>
        <p:txBody>
          <a:bodyPr/>
          <a:lstStyle/>
          <a:p>
            <a:r>
              <a:rPr lang="en-US" b="1" dirty="0"/>
              <a:t>Step 2: Application of Initial Method(s)</a:t>
            </a:r>
            <a:endParaRPr lang="en-US" dirty="0"/>
          </a:p>
        </p:txBody>
      </p:sp>
      <p:sp>
        <p:nvSpPr>
          <p:cNvPr id="5" name="Content Placeholder 4"/>
          <p:cNvSpPr>
            <a:spLocks noGrp="1"/>
          </p:cNvSpPr>
          <p:nvPr>
            <p:ph idx="1"/>
          </p:nvPr>
        </p:nvSpPr>
        <p:spPr/>
        <p:txBody>
          <a:bodyPr>
            <a:normAutofit fontScale="92500"/>
          </a:bodyPr>
          <a:lstStyle/>
          <a:p>
            <a:r>
              <a:rPr lang="en-US" b="1" dirty="0"/>
              <a:t>The algorithm applies one or more simple and fast numerical methods in the initial stages of the computation. These methods are chosen for their speed and ease of implementation. Examples include the bisection method, secant method, or even simpler techniques like linear interpolation. These methods provide rough approximations to the solution and help in narrowing down the search space.</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154559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9789248" cy="1325880"/>
          </a:xfrm>
        </p:spPr>
        <p:txBody>
          <a:bodyPr/>
          <a:lstStyle/>
          <a:p>
            <a:r>
              <a:rPr lang="en-US" b="1" dirty="0"/>
              <a:t>Step 3: Assessment of Approximation</a:t>
            </a:r>
            <a:endParaRPr lang="en-US" dirty="0"/>
          </a:p>
        </p:txBody>
      </p:sp>
      <p:sp>
        <p:nvSpPr>
          <p:cNvPr id="5" name="Content Placeholder 4"/>
          <p:cNvSpPr>
            <a:spLocks noGrp="1"/>
          </p:cNvSpPr>
          <p:nvPr>
            <p:ph idx="1"/>
          </p:nvPr>
        </p:nvSpPr>
        <p:spPr/>
        <p:txBody>
          <a:bodyPr/>
          <a:lstStyle/>
          <a:p>
            <a:r>
              <a:rPr lang="en-US" b="1" dirty="0"/>
              <a:t>After applying the initial methods, the algorithm assesses the quality of the obtained approximation. If the approximation is accurate enough or falls within a predefined tolerance level, the computation might terminate, and the obtained solution is considered satisfactory.</a:t>
            </a:r>
            <a:endParaRPr lang="en-US" dirty="0"/>
          </a:p>
          <a:p>
            <a:endParaRPr lang="en-US" dirty="0"/>
          </a:p>
        </p:txBody>
      </p:sp>
      <p:sp>
        <p:nvSpPr>
          <p:cNvPr id="6" name="Date Placeholder 5"/>
          <p:cNvSpPr>
            <a:spLocks noGrp="1"/>
          </p:cNvSpPr>
          <p:nvPr>
            <p:ph type="dt" sz="half" idx="10"/>
          </p:nvPr>
        </p:nvSpPr>
        <p:spPr/>
        <p:txBody>
          <a:bodyPr/>
          <a:lstStyle/>
          <a:p>
            <a:pPr>
              <a:defRPr/>
            </a:pPr>
            <a:r>
              <a:rPr lang="en-US" smtClean="0">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231419006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{86CC98F1-DEDF-4EA2-A818-2AED9327FC8B}tf78504181_win32</Template>
  <TotalTime>28</TotalTime>
  <Words>917</Words>
  <Application>Microsoft Office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ShapesVTI</vt:lpstr>
      <vt:lpstr>Hybrid Algorithm 1 </vt:lpstr>
      <vt:lpstr>Agenda</vt:lpstr>
      <vt:lpstr>What is Hybrid Algorithm </vt:lpstr>
      <vt:lpstr>The exact details of Hybrid Algorithm 1</vt:lpstr>
      <vt:lpstr>The Nature of Hybrid Algorithm 1</vt:lpstr>
      <vt:lpstr>How does Hybrid Algorithm work? </vt:lpstr>
      <vt:lpstr>Step 1: Initialization </vt:lpstr>
      <vt:lpstr>Step 2: Application of Initial Method(s)</vt:lpstr>
      <vt:lpstr>Step 3: Assessment of Approximation</vt:lpstr>
      <vt:lpstr>Step 4: Refinement with Complex Methods</vt:lpstr>
      <vt:lpstr>Step 5: Iterative Improvement </vt:lpstr>
      <vt:lpstr>Step 6: Post-Processing (Optional) </vt:lpstr>
      <vt:lpstr>Step 7: Termination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محمد احمد السيد السيد</dc:creator>
  <cp:lastModifiedBy>BMT</cp:lastModifiedBy>
  <cp:revision>3</cp:revision>
  <dcterms:created xsi:type="dcterms:W3CDTF">2023-10-24T06:49:25Z</dcterms:created>
  <dcterms:modified xsi:type="dcterms:W3CDTF">2023-10-28T16:58:19Z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