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6" r:id="rId6"/>
    <p:sldId id="3827" r:id="rId7"/>
    <p:sldId id="3828" r:id="rId8"/>
    <p:sldId id="3836" r:id="rId9"/>
    <p:sldId id="3837" r:id="rId10"/>
    <p:sldId id="3838" r:id="rId11"/>
    <p:sldId id="3839" r:id="rId12"/>
    <p:sldId id="3840" r:id="rId13"/>
    <p:sldId id="3841" r:id="rId14"/>
    <p:sldId id="3842" r:id="rId15"/>
    <p:sldId id="3843" r:id="rId16"/>
    <p:sldId id="38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Dalia Abdallah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1690688"/>
            <a:ext cx="9829800" cy="4373936"/>
          </a:xfrm>
        </p:spPr>
        <p:txBody>
          <a:bodyPr/>
          <a:lstStyle/>
          <a:p>
            <a:r>
              <a:rPr lang="en-US" dirty="0" smtClean="0"/>
              <a:t> Given f(x) = x – cos(x) ,    eps = 10^-4 ,    x</a:t>
            </a:r>
            <a:r>
              <a:rPr lang="en-US" baseline="-25000" dirty="0" smtClean="0"/>
              <a:t>o </a:t>
            </a:r>
            <a:r>
              <a:rPr lang="en-US" dirty="0" smtClean="0"/>
              <a:t>= 1</a:t>
            </a:r>
            <a:r>
              <a:rPr lang="en-US" baseline="-25000" dirty="0" smtClean="0"/>
              <a:t> </a:t>
            </a:r>
          </a:p>
          <a:p>
            <a:pPr marL="0" indent="0" algn="ctr">
              <a:buNone/>
            </a:pPr>
            <a:r>
              <a:rPr lang="en-US" sz="3600" b="1" baseline="-25000" dirty="0" smtClean="0"/>
              <a:t>Solution</a:t>
            </a:r>
          </a:p>
          <a:p>
            <a:pPr>
              <a:buFontTx/>
              <a:buChar char="-"/>
            </a:pPr>
            <a:r>
              <a:rPr lang="en-US" dirty="0" err="1" smtClean="0"/>
              <a:t>Rarrange</a:t>
            </a:r>
            <a:r>
              <a:rPr lang="en-US" dirty="0" smtClean="0"/>
              <a:t> to f(x) </a:t>
            </a:r>
            <a:r>
              <a:rPr lang="en-US" dirty="0"/>
              <a:t>in the </a:t>
            </a:r>
            <a:r>
              <a:rPr lang="en-US" dirty="0" smtClean="0"/>
              <a:t>form </a:t>
            </a:r>
            <a:r>
              <a:rPr lang="en-US" dirty="0"/>
              <a:t>x = g(x) </a:t>
            </a:r>
            <a:r>
              <a:rPr lang="en-US" dirty="0" smtClean="0"/>
              <a:t>and verify that </a:t>
            </a:r>
          </a:p>
          <a:p>
            <a:pPr marL="0" indent="0">
              <a:buNone/>
            </a:pPr>
            <a:r>
              <a:rPr lang="en-US" dirty="0" smtClean="0"/>
              <a:t>|g</a:t>
            </a:r>
            <a:r>
              <a:rPr lang="en-US" dirty="0"/>
              <a:t>’(x)| &lt; 1 at x = x</a:t>
            </a:r>
            <a:r>
              <a:rPr lang="en-US" baseline="-25000" dirty="0"/>
              <a:t>o </a:t>
            </a:r>
            <a:r>
              <a:rPr lang="en-US" dirty="0" smtClean="0"/>
              <a:t>such </a:t>
            </a:r>
            <a:r>
              <a:rPr lang="en-US" dirty="0"/>
              <a:t>that</a:t>
            </a:r>
            <a:r>
              <a:rPr lang="en-US" sz="3600" dirty="0"/>
              <a:t> </a:t>
            </a:r>
            <a:r>
              <a:rPr lang="en-US" sz="3600" dirty="0" smtClean="0"/>
              <a:t>: </a:t>
            </a:r>
          </a:p>
          <a:p>
            <a:pPr marL="0" indent="0" algn="ctr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x+cos</a:t>
            </a:r>
            <a:r>
              <a:rPr lang="en-US" dirty="0" smtClean="0"/>
              <a:t>(x) /2</a:t>
            </a:r>
          </a:p>
          <a:p>
            <a:pPr>
              <a:buFontTx/>
              <a:buChar char="-"/>
            </a:pPr>
            <a:r>
              <a:rPr lang="en-US" dirty="0" smtClean="0"/>
              <a:t>Estimate the new values of </a:t>
            </a:r>
            <a:r>
              <a:rPr lang="en-US" dirty="0"/>
              <a:t>t</a:t>
            </a:r>
            <a:r>
              <a:rPr lang="en-US" dirty="0" smtClean="0"/>
              <a:t>he root by using this formula:</a:t>
            </a:r>
          </a:p>
          <a:p>
            <a:pPr marL="0" indent="0" algn="ctr">
              <a:buNone/>
            </a:pPr>
            <a:r>
              <a:rPr lang="en-US" dirty="0"/>
              <a:t>x</a:t>
            </a:r>
            <a:r>
              <a:rPr lang="en-US" baseline="-25000" dirty="0"/>
              <a:t>i+1</a:t>
            </a:r>
            <a:r>
              <a:rPr lang="en-US" dirty="0"/>
              <a:t> </a:t>
            </a:r>
            <a:r>
              <a:rPr lang="en-US" dirty="0" smtClean="0"/>
              <a:t>= x</a:t>
            </a:r>
            <a:r>
              <a:rPr lang="en-US" baseline="-25000" dirty="0" smtClean="0"/>
              <a:t>i</a:t>
            </a:r>
            <a:r>
              <a:rPr lang="en-US" dirty="0" smtClean="0"/>
              <a:t> + cos(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 smtClean="0"/>
              <a:t>) / 2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Fixed point method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82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669509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3200" dirty="0" smtClean="0"/>
              <a:t>we note that the value of f(x)~=0,</a:t>
            </a:r>
            <a:br>
              <a:rPr lang="en-US" sz="3200" dirty="0" smtClean="0"/>
            </a:br>
            <a:r>
              <a:rPr lang="en-US" sz="3200" dirty="0" smtClean="0"/>
              <a:t>and the value of eps reached to 10^-4</a:t>
            </a:r>
            <a:br>
              <a:rPr lang="en-US" sz="3200" dirty="0" smtClean="0"/>
            </a:br>
            <a:r>
              <a:rPr lang="en-US" sz="3200" dirty="0" smtClean="0"/>
              <a:t>- the values of x </a:t>
            </a:r>
            <a:r>
              <a:rPr lang="en-US" sz="3200" dirty="0"/>
              <a:t>are </a:t>
            </a:r>
            <a:r>
              <a:rPr lang="en-US" sz="3200" dirty="0" smtClean="0"/>
              <a:t>converging.</a:t>
            </a:r>
            <a:endParaRPr lang="en-US" sz="3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8" t="30299" r="37192" b="42294"/>
          <a:stretch/>
        </p:blipFill>
        <p:spPr>
          <a:xfrm>
            <a:off x="2812308" y="627770"/>
            <a:ext cx="5969975" cy="304741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Fixed point method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98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</a:t>
            </a:r>
            <a:r>
              <a:rPr lang="en-US" dirty="0" smtClean="0">
                <a:solidFill>
                  <a:srgbClr val="FFFFFF"/>
                </a:solidFill>
              </a:rPr>
              <a:t>Four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Disadvantages of Fixed point method.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2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Advantages</a:t>
            </a:r>
            <a:r>
              <a:rPr lang="en-US" sz="3600" b="1" dirty="0"/>
              <a:t> </a:t>
            </a:r>
            <a:r>
              <a:rPr lang="en-US" sz="3600" dirty="0"/>
              <a:t>and Disadvantages of Fixed point </a:t>
            </a:r>
            <a:r>
              <a:rPr lang="en-US" sz="3600" dirty="0" smtClean="0"/>
              <a:t>method: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34701" r="47783" b="28920"/>
          <a:stretch/>
        </p:blipFill>
        <p:spPr>
          <a:xfrm>
            <a:off x="1240514" y="1608992"/>
            <a:ext cx="9486102" cy="398291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Fixed point method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023" y="1527048"/>
            <a:ext cx="5893777" cy="3931920"/>
          </a:xfrm>
        </p:spPr>
        <p:txBody>
          <a:bodyPr/>
          <a:lstStyle/>
          <a:p>
            <a:r>
              <a:rPr lang="en-US" b="1" dirty="0"/>
              <a:t>Topic </a:t>
            </a:r>
            <a:r>
              <a:rPr lang="en-US" b="1" dirty="0" smtClean="0"/>
              <a:t>one </a:t>
            </a:r>
            <a:r>
              <a:rPr lang="en-US" dirty="0" smtClean="0"/>
              <a:t>: </a:t>
            </a:r>
            <a:r>
              <a:rPr lang="en-US" sz="2400" dirty="0"/>
              <a:t>Fixed Point Iteration </a:t>
            </a:r>
            <a:r>
              <a:rPr lang="en-US" sz="2400" dirty="0" smtClean="0"/>
              <a:t>Method.</a:t>
            </a:r>
            <a:endParaRPr lang="en-US" sz="2400" dirty="0"/>
          </a:p>
          <a:p>
            <a:r>
              <a:rPr lang="en-US" b="1" dirty="0" smtClean="0"/>
              <a:t>Topic two </a:t>
            </a:r>
            <a:r>
              <a:rPr lang="en-US" dirty="0" smtClean="0"/>
              <a:t>: </a:t>
            </a:r>
            <a:r>
              <a:rPr lang="en-US" sz="2400" dirty="0"/>
              <a:t>Algorithm of Fixed Point Iteration </a:t>
            </a:r>
            <a:r>
              <a:rPr lang="en-US" sz="2400" dirty="0" smtClean="0"/>
              <a:t>Method.</a:t>
            </a:r>
            <a:endParaRPr lang="en-US" sz="2400" dirty="0"/>
          </a:p>
          <a:p>
            <a:pPr marL="0" indent="0">
              <a:buNone/>
            </a:pPr>
            <a:r>
              <a:rPr lang="en-US" b="1" dirty="0" smtClean="0"/>
              <a:t>Topic three </a:t>
            </a:r>
            <a:r>
              <a:rPr lang="en-US" dirty="0" smtClean="0"/>
              <a:t>: example </a:t>
            </a:r>
            <a:endParaRPr lang="en-US" dirty="0"/>
          </a:p>
          <a:p>
            <a:r>
              <a:rPr lang="en-US" b="1" dirty="0"/>
              <a:t>Topic </a:t>
            </a:r>
            <a:r>
              <a:rPr lang="en-US" b="1" dirty="0" smtClean="0"/>
              <a:t>four </a:t>
            </a:r>
            <a:r>
              <a:rPr lang="en-US" dirty="0" smtClean="0"/>
              <a:t>: </a:t>
            </a:r>
            <a:r>
              <a:rPr lang="en-US" dirty="0"/>
              <a:t>Advantages</a:t>
            </a:r>
            <a:r>
              <a:rPr lang="en-US" b="1" dirty="0"/>
              <a:t> </a:t>
            </a:r>
            <a:r>
              <a:rPr lang="en-US" dirty="0"/>
              <a:t>and Disadvantages of Fixed point method</a:t>
            </a:r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28/10/2023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Fixed point method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20967"/>
            <a:ext cx="5806440" cy="124850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29961"/>
            <a:ext cx="5659081" cy="34202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fixed point iteration </a:t>
            </a:r>
            <a:r>
              <a:rPr lang="en-US" dirty="0"/>
              <a:t>method </a:t>
            </a:r>
            <a:r>
              <a:rPr lang="en-US" dirty="0" smtClean="0"/>
              <a:t>one of the </a:t>
            </a:r>
            <a:r>
              <a:rPr lang="en-US" b="1" dirty="0" smtClean="0"/>
              <a:t>open methods</a:t>
            </a:r>
            <a:r>
              <a:rPr lang="en-US" dirty="0" smtClean="0"/>
              <a:t> that use initial point to find the root of equation . It uses </a:t>
            </a:r>
            <a:r>
              <a:rPr lang="en-US" dirty="0"/>
              <a:t>the concept of a fixed point in a repeated manner to compute the solution of </a:t>
            </a:r>
            <a:r>
              <a:rPr lang="en-US" dirty="0" smtClean="0"/>
              <a:t>non-linear </a:t>
            </a:r>
            <a:r>
              <a:rPr lang="en-US" dirty="0"/>
              <a:t>equation. A </a:t>
            </a:r>
            <a:r>
              <a:rPr lang="en-US" b="1" dirty="0"/>
              <a:t>fixed point </a:t>
            </a:r>
            <a:r>
              <a:rPr lang="en-US" dirty="0"/>
              <a:t>is a </a:t>
            </a:r>
            <a:r>
              <a:rPr lang="en-US" dirty="0" smtClean="0"/>
              <a:t>point in </a:t>
            </a:r>
            <a:r>
              <a:rPr lang="en-US" dirty="0"/>
              <a:t>the domain of a function g such </a:t>
            </a:r>
            <a:r>
              <a:rPr lang="en-US" dirty="0" smtClean="0"/>
              <a:t>that </a:t>
            </a:r>
            <a:r>
              <a:rPr lang="en-US" b="1" dirty="0" smtClean="0"/>
              <a:t>g(x</a:t>
            </a:r>
            <a:r>
              <a:rPr lang="en-US" b="1" dirty="0"/>
              <a:t>) = x</a:t>
            </a:r>
            <a:r>
              <a:rPr lang="en-US" dirty="0"/>
              <a:t>. In the fixed point iteration method, the given </a:t>
            </a:r>
            <a:r>
              <a:rPr lang="en-US" dirty="0" smtClean="0"/>
              <a:t>function f(x) = 0 </a:t>
            </a:r>
            <a:r>
              <a:rPr lang="en-US" dirty="0"/>
              <a:t>is algebraically converted in the form of </a:t>
            </a:r>
            <a:r>
              <a:rPr lang="en-US" b="1" dirty="0"/>
              <a:t>g(x) = x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28/10/2023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 point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method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Fixed Point Iteration Method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69" y="800100"/>
            <a:ext cx="10418885" cy="633046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Fixed Point Iteration </a:t>
            </a:r>
            <a:r>
              <a:rPr lang="en-US" sz="4000" b="1" dirty="0" smtClean="0"/>
              <a:t>Method 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76" y="2110154"/>
            <a:ext cx="9309647" cy="2998177"/>
          </a:xfrm>
        </p:spPr>
        <p:txBody>
          <a:bodyPr/>
          <a:lstStyle/>
          <a:p>
            <a:r>
              <a:rPr lang="en-US" dirty="0"/>
              <a:t>Suppose we have an equation f(x) = 0, for which we have to find the solution. The equation can be expressed as </a:t>
            </a:r>
            <a:r>
              <a:rPr lang="en-US" b="1" dirty="0" smtClean="0"/>
              <a:t>x </a:t>
            </a:r>
            <a:r>
              <a:rPr lang="en-US" b="1" dirty="0"/>
              <a:t>= g(x). </a:t>
            </a:r>
            <a:r>
              <a:rPr lang="en-US" dirty="0"/>
              <a:t>Choose g(x) such that </a:t>
            </a:r>
            <a:r>
              <a:rPr lang="en-US" b="1" dirty="0"/>
              <a:t>|g’(x)| &lt; 1 </a:t>
            </a:r>
            <a:r>
              <a:rPr lang="en-US" dirty="0"/>
              <a:t>at </a:t>
            </a:r>
            <a:r>
              <a:rPr lang="en-US" b="1" dirty="0"/>
              <a:t>x = </a:t>
            </a:r>
            <a:r>
              <a:rPr lang="en-US" b="1" dirty="0" smtClean="0"/>
              <a:t>x</a:t>
            </a:r>
            <a:r>
              <a:rPr lang="en-US" b="1" baseline="-25000" dirty="0" smtClean="0"/>
              <a:t>o </a:t>
            </a:r>
            <a:r>
              <a:rPr lang="en-US" dirty="0" smtClean="0"/>
              <a:t>where x</a:t>
            </a:r>
            <a:r>
              <a:rPr lang="en-US" baseline="-25000" dirty="0" smtClean="0"/>
              <a:t>o</a:t>
            </a:r>
            <a:r>
              <a:rPr lang="en-US" dirty="0" smtClean="0"/>
              <a:t> is </a:t>
            </a:r>
            <a:r>
              <a:rPr lang="en-US" dirty="0"/>
              <a:t>some initial guess called fixed point iterative scheme. Then the iterative method is applied by successive approximations given by </a:t>
            </a:r>
            <a:r>
              <a:rPr lang="en-US" dirty="0" smtClean="0"/>
              <a:t>x</a:t>
            </a:r>
            <a:r>
              <a:rPr lang="en-US" baseline="-25000" dirty="0" smtClean="0"/>
              <a:t>i+1</a:t>
            </a:r>
            <a:r>
              <a:rPr lang="en-US" dirty="0"/>
              <a:t> = </a:t>
            </a:r>
            <a:r>
              <a:rPr lang="en-US" dirty="0" smtClean="0"/>
              <a:t>g(x</a:t>
            </a:r>
            <a:r>
              <a:rPr lang="en-US" baseline="-25000" dirty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)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 0,1,2,… ,that </a:t>
            </a:r>
            <a:r>
              <a:rPr lang="en-US" dirty="0"/>
              <a:t>is, x</a:t>
            </a:r>
            <a:r>
              <a:rPr lang="en-US" baseline="-25000" dirty="0"/>
              <a:t>1</a:t>
            </a:r>
            <a:r>
              <a:rPr lang="en-US" dirty="0"/>
              <a:t> = g(x</a:t>
            </a:r>
            <a:r>
              <a:rPr lang="en-US" baseline="-25000" dirty="0"/>
              <a:t>o</a:t>
            </a:r>
            <a:r>
              <a:rPr lang="en-US" dirty="0"/>
              <a:t>), x</a:t>
            </a:r>
            <a:r>
              <a:rPr lang="en-US" baseline="-25000" dirty="0"/>
              <a:t>2</a:t>
            </a:r>
            <a:r>
              <a:rPr lang="en-US" dirty="0"/>
              <a:t> = g(x</a:t>
            </a:r>
            <a:r>
              <a:rPr lang="en-US" baseline="-25000" dirty="0"/>
              <a:t>1</a:t>
            </a:r>
            <a:r>
              <a:rPr lang="en-US" dirty="0"/>
              <a:t>) and so 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Fixed point method</a:t>
            </a:r>
          </a:p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3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Topic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of Fixed Point Iteration Method</a:t>
            </a:r>
          </a:p>
        </p:txBody>
      </p:sp>
    </p:spTree>
    <p:extLst>
      <p:ext uri="{BB962C8B-B14F-4D97-AF65-F5344CB8AC3E}">
        <p14:creationId xmlns:p14="http://schemas.microsoft.com/office/powerpoint/2010/main" val="211818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365125"/>
            <a:ext cx="10814304" cy="132556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Algorithm of </a:t>
            </a:r>
            <a:r>
              <a:rPr lang="en-US" sz="2800" dirty="0" smtClean="0"/>
              <a:t>fixed </a:t>
            </a:r>
            <a:r>
              <a:rPr lang="en-US" sz="2800" dirty="0"/>
              <a:t>p</a:t>
            </a:r>
            <a:r>
              <a:rPr lang="en-US" sz="2800" dirty="0" smtClean="0"/>
              <a:t>oint </a:t>
            </a:r>
            <a:r>
              <a:rPr lang="en-US" sz="2800" dirty="0"/>
              <a:t>iteration method </a:t>
            </a:r>
            <a:r>
              <a:rPr lang="en-US" sz="2800" dirty="0" smtClean="0"/>
              <a:t>to find the </a:t>
            </a:r>
            <a:r>
              <a:rPr lang="en-US" sz="2800" dirty="0"/>
              <a:t>root of f </a:t>
            </a:r>
            <a:r>
              <a:rPr lang="en-US" sz="2800" dirty="0" smtClean="0"/>
              <a:t>(x) = </a:t>
            </a:r>
            <a:r>
              <a:rPr lang="en-US" sz="2800" dirty="0"/>
              <a:t>0 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15" y="1529862"/>
            <a:ext cx="9803423" cy="4457700"/>
          </a:xfrm>
        </p:spPr>
        <p:txBody>
          <a:bodyPr/>
          <a:lstStyle/>
          <a:p>
            <a:r>
              <a:rPr lang="en-US" b="1" dirty="0"/>
              <a:t>Input: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function f(x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interval [a, b] where the root lies </a:t>
            </a:r>
            <a:r>
              <a:rPr lang="en-US" dirty="0" smtClean="0"/>
              <a:t>in ,which </a:t>
            </a:r>
            <a:r>
              <a:rPr lang="en-US" dirty="0"/>
              <a:t>f(a) &lt; 0 </a:t>
            </a:r>
            <a:r>
              <a:rPr lang="en-US" dirty="0" smtClean="0"/>
              <a:t>and        f(b)&gt;0.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absolute error (eps</a:t>
            </a:r>
            <a:r>
              <a:rPr lang="en-US" dirty="0" smtClean="0"/>
              <a:t>).</a:t>
            </a:r>
          </a:p>
          <a:p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-The </a:t>
            </a:r>
            <a:r>
              <a:rPr lang="en-US" dirty="0"/>
              <a:t>root (x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The </a:t>
            </a:r>
            <a:r>
              <a:rPr lang="en-US" dirty="0"/>
              <a:t>value of f(x)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Numbers </a:t>
            </a:r>
            <a:r>
              <a:rPr lang="en-US" dirty="0"/>
              <a:t>of iterations (n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84026" y="6356349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Fixed point method</a:t>
            </a:r>
          </a:p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6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28/10/2023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Fixed point method</a:t>
            </a:r>
          </a:p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495886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1-Choose </a:t>
            </a:r>
            <a:r>
              <a:rPr lang="en-US" sz="3600" dirty="0"/>
              <a:t>the initial value x</a:t>
            </a:r>
            <a:r>
              <a:rPr lang="en-US" sz="3600" baseline="-25000" dirty="0"/>
              <a:t>o</a:t>
            </a:r>
            <a:r>
              <a:rPr lang="en-US" sz="3600" dirty="0"/>
              <a:t> for the iterative method. One way to choose x</a:t>
            </a:r>
            <a:r>
              <a:rPr lang="en-US" sz="3600" baseline="-25000" dirty="0"/>
              <a:t>o</a:t>
            </a:r>
            <a:r>
              <a:rPr lang="en-US" sz="3600" dirty="0"/>
              <a:t> </a:t>
            </a:r>
            <a:r>
              <a:rPr lang="en-US" sz="3600" dirty="0" smtClean="0"/>
              <a:t>is, </a:t>
            </a:r>
            <a:r>
              <a:rPr lang="en-US" sz="3600" dirty="0"/>
              <a:t>take x</a:t>
            </a:r>
            <a:r>
              <a:rPr lang="en-US" sz="3600" baseline="-25000" dirty="0"/>
              <a:t>o</a:t>
            </a:r>
            <a:r>
              <a:rPr lang="en-US" sz="3600" dirty="0"/>
              <a:t> as the average of a and b</a:t>
            </a:r>
            <a:r>
              <a:rPr lang="en-US" sz="3600" dirty="0" smtClean="0"/>
              <a:t>.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2- </a:t>
            </a:r>
            <a:r>
              <a:rPr lang="en-US" sz="3600" dirty="0"/>
              <a:t>Express the given equation, in the form x = g(x) such that |g’(x)| &lt; 1 at x = x</a:t>
            </a:r>
            <a:r>
              <a:rPr lang="en-US" sz="3600" baseline="-25000" dirty="0"/>
              <a:t>o</a:t>
            </a:r>
            <a:r>
              <a:rPr lang="en-US" sz="3600" dirty="0"/>
              <a:t>. If there more than one possibility of g(x), choose the g(x) which has the minimum value of g’(x) at x = 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o</a:t>
            </a:r>
            <a:br>
              <a:rPr lang="en-US" sz="3600" baseline="-25000" dirty="0" smtClean="0"/>
            </a:br>
            <a:r>
              <a:rPr lang="en-US" sz="3600" baseline="-25000" dirty="0" smtClean="0"/>
              <a:t/>
            </a:r>
            <a:br>
              <a:rPr lang="en-US" sz="3600" baseline="-25000" dirty="0" smtClean="0"/>
            </a:br>
            <a:r>
              <a:rPr lang="en-US" sz="3600" dirty="0"/>
              <a:t>3</a:t>
            </a:r>
            <a:r>
              <a:rPr lang="en-US" sz="3600" dirty="0" smtClean="0"/>
              <a:t>- Use </a:t>
            </a:r>
            <a:r>
              <a:rPr lang="en-US" sz="3600" dirty="0"/>
              <a:t>an initial guess of the </a:t>
            </a:r>
            <a:r>
              <a:rPr lang="en-US" sz="3600" dirty="0" smtClean="0"/>
              <a:t>root </a:t>
            </a:r>
            <a:r>
              <a:rPr lang="en-US" sz="3600" dirty="0"/>
              <a:t>x</a:t>
            </a:r>
            <a:r>
              <a:rPr lang="en-US" sz="3600" baseline="-25000" dirty="0"/>
              <a:t>i</a:t>
            </a:r>
            <a:r>
              <a:rPr lang="en-US" sz="3600" dirty="0" smtClean="0"/>
              <a:t> to </a:t>
            </a:r>
            <a:r>
              <a:rPr lang="en-US" sz="3600" dirty="0"/>
              <a:t>estimate the new value of the </a:t>
            </a:r>
            <a:r>
              <a:rPr lang="en-US" sz="3600" dirty="0" smtClean="0"/>
              <a:t>root </a:t>
            </a:r>
            <a:r>
              <a:rPr lang="en-US" sz="3600" dirty="0"/>
              <a:t>x</a:t>
            </a:r>
            <a:r>
              <a:rPr lang="en-US" sz="3600" baseline="-25000" dirty="0"/>
              <a:t>i </a:t>
            </a:r>
            <a:r>
              <a:rPr lang="en-US" sz="3600" baseline="-25000" dirty="0" smtClean="0"/>
              <a:t>+ 1</a:t>
            </a:r>
            <a:r>
              <a:rPr lang="en-US" sz="3600" dirty="0" smtClean="0"/>
              <a:t>using </a:t>
            </a:r>
            <a:r>
              <a:rPr lang="en-US" sz="3600" dirty="0"/>
              <a:t>the formula</a:t>
            </a:r>
            <a:r>
              <a:rPr lang="en-US" sz="3600" dirty="0" smtClean="0"/>
              <a:t>: x</a:t>
            </a:r>
            <a:r>
              <a:rPr lang="en-US" sz="3600" baseline="-25000" dirty="0" smtClean="0"/>
              <a:t>i+1</a:t>
            </a:r>
            <a:r>
              <a:rPr lang="en-US" sz="3600" dirty="0"/>
              <a:t> = g(x</a:t>
            </a:r>
            <a:r>
              <a:rPr lang="en-US" sz="3600" baseline="-25000" dirty="0"/>
              <a:t>i </a:t>
            </a:r>
            <a:r>
              <a:rPr lang="en-US" sz="3600" dirty="0" smtClean="0"/>
              <a:t>) 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4- Go to step </a:t>
            </a:r>
            <a:r>
              <a:rPr lang="en-US" sz="3600" dirty="0" smtClean="0"/>
              <a:t>3 </a:t>
            </a:r>
            <a:r>
              <a:rPr lang="en-US" sz="3600" dirty="0"/>
              <a:t>until </a:t>
            </a:r>
            <a:r>
              <a:rPr lang="en-US" sz="3600" dirty="0" smtClean="0"/>
              <a:t>|</a:t>
            </a:r>
            <a:r>
              <a:rPr lang="en-US" sz="3600" dirty="0"/>
              <a:t> 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i+1 </a:t>
            </a:r>
            <a:r>
              <a:rPr lang="en-US" sz="3600" dirty="0" smtClean="0"/>
              <a:t>- </a:t>
            </a:r>
            <a:r>
              <a:rPr lang="en-US" sz="3600" dirty="0"/>
              <a:t>x</a:t>
            </a:r>
            <a:r>
              <a:rPr lang="en-US" sz="3600" baseline="-25000" dirty="0"/>
              <a:t>i</a:t>
            </a:r>
            <a:r>
              <a:rPr lang="en-US" sz="3600" dirty="0"/>
              <a:t>|&lt;= </a:t>
            </a:r>
            <a:r>
              <a:rPr lang="en-US" sz="3600" dirty="0" smtClean="0"/>
              <a:t> and/or |</a:t>
            </a:r>
            <a:r>
              <a:rPr lang="en-US" sz="3600" dirty="0"/>
              <a:t> </a:t>
            </a:r>
            <a:r>
              <a:rPr lang="en-US" sz="3600" dirty="0" smtClean="0"/>
              <a:t>g(x</a:t>
            </a:r>
            <a:r>
              <a:rPr lang="en-US" sz="3600" baseline="-25000" dirty="0" smtClean="0"/>
              <a:t>i+1 </a:t>
            </a:r>
            <a:r>
              <a:rPr lang="en-US" sz="3600" dirty="0"/>
              <a:t>) </a:t>
            </a:r>
            <a:r>
              <a:rPr lang="en-US" sz="3600" dirty="0" smtClean="0"/>
              <a:t>|&lt;=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780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Topic </a:t>
            </a:r>
            <a:r>
              <a:rPr lang="en-US" dirty="0" smtClean="0">
                <a:solidFill>
                  <a:srgbClr val="FFFFFF"/>
                </a:solidFill>
              </a:rPr>
              <a:t>Three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 point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165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{86CC98F1-DEDF-4EA2-A818-2AED9327FC8B}tf78504181_win32</Template>
  <TotalTime>148</TotalTime>
  <Words>428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Wingdings</vt:lpstr>
      <vt:lpstr>ShapesVTI</vt:lpstr>
      <vt:lpstr>Dalia Abdallah</vt:lpstr>
      <vt:lpstr>Agenda</vt:lpstr>
      <vt:lpstr>Introduction</vt:lpstr>
      <vt:lpstr>Topic one</vt:lpstr>
      <vt:lpstr>Fixed Point Iteration Method : </vt:lpstr>
      <vt:lpstr>Topic Two</vt:lpstr>
      <vt:lpstr>Algorithm of fixed point iteration method to find the root of f (x) = 0 :</vt:lpstr>
      <vt:lpstr>1-Choose the initial value xo for the iterative method. One way to choose xo is, take xo as the average of a and b.   2- Express the given equation, in the form x = g(x) such that |g’(x)| &lt; 1 at x = xo. If there more than one possibility of g(x), choose the g(x) which has the minimum value of g’(x) at x = xo  3- Use an initial guess of the root xi to estimate the new value of the root xi + 1using the formula: xi+1 = g(xi ) .  4- Go to step 3 until | xi+1 - xi|&lt;=  and/or | g(xi+1 ) |&lt;=</vt:lpstr>
      <vt:lpstr>Topic Three</vt:lpstr>
      <vt:lpstr>Example:</vt:lpstr>
      <vt:lpstr>   - we note that the value of f(x)~=0, and the value of eps reached to 10^-4 - the values of x are converging.</vt:lpstr>
      <vt:lpstr>Topic Four</vt:lpstr>
      <vt:lpstr>Advantages and Disadvantages of Fixed point method: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Shapes</dc:title>
  <dc:creator>محمد احمد السيد السيد</dc:creator>
  <cp:lastModifiedBy>RABONY</cp:lastModifiedBy>
  <cp:revision>13</cp:revision>
  <dcterms:created xsi:type="dcterms:W3CDTF">2023-10-24T06:49:25Z</dcterms:created>
  <dcterms:modified xsi:type="dcterms:W3CDTF">2023-10-28T20:16:31Z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