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8" r:id="rId4"/>
  </p:sldMasterIdLst>
  <p:notesMasterIdLst>
    <p:notesMasterId r:id="rId91"/>
  </p:notesMasterIdLst>
  <p:sldIdLst>
    <p:sldId id="3861" r:id="rId5"/>
    <p:sldId id="3863" r:id="rId6"/>
    <p:sldId id="3857" r:id="rId7"/>
    <p:sldId id="3859" r:id="rId8"/>
    <p:sldId id="3860" r:id="rId9"/>
    <p:sldId id="3836" r:id="rId10"/>
    <p:sldId id="3835" r:id="rId11"/>
    <p:sldId id="3837" r:id="rId12"/>
    <p:sldId id="3838" r:id="rId13"/>
    <p:sldId id="3839" r:id="rId14"/>
    <p:sldId id="3840" r:id="rId15"/>
    <p:sldId id="3889" r:id="rId16"/>
    <p:sldId id="3891" r:id="rId17"/>
    <p:sldId id="3892" r:id="rId18"/>
    <p:sldId id="3848" r:id="rId19"/>
    <p:sldId id="3893" r:id="rId20"/>
    <p:sldId id="3846" r:id="rId21"/>
    <p:sldId id="3894" r:id="rId22"/>
    <p:sldId id="3887" r:id="rId23"/>
    <p:sldId id="3875" r:id="rId24"/>
    <p:sldId id="3876" r:id="rId25"/>
    <p:sldId id="3877" r:id="rId26"/>
    <p:sldId id="3878" r:id="rId27"/>
    <p:sldId id="3879" r:id="rId28"/>
    <p:sldId id="3880" r:id="rId29"/>
    <p:sldId id="3881" r:id="rId30"/>
    <p:sldId id="3882" r:id="rId31"/>
    <p:sldId id="3883" r:id="rId32"/>
    <p:sldId id="3884" r:id="rId33"/>
    <p:sldId id="3885" r:id="rId34"/>
    <p:sldId id="3874" r:id="rId35"/>
    <p:sldId id="3827" r:id="rId36"/>
    <p:sldId id="3828" r:id="rId37"/>
    <p:sldId id="3864" r:id="rId38"/>
    <p:sldId id="3865" r:id="rId39"/>
    <p:sldId id="3866" r:id="rId40"/>
    <p:sldId id="3867" r:id="rId41"/>
    <p:sldId id="3868" r:id="rId42"/>
    <p:sldId id="3869" r:id="rId43"/>
    <p:sldId id="3870" r:id="rId44"/>
    <p:sldId id="3871" r:id="rId45"/>
    <p:sldId id="3872" r:id="rId46"/>
    <p:sldId id="3856" r:id="rId47"/>
    <p:sldId id="3862" r:id="rId48"/>
    <p:sldId id="3895" r:id="rId49"/>
    <p:sldId id="3896" r:id="rId50"/>
    <p:sldId id="3841" r:id="rId51"/>
    <p:sldId id="3842" r:id="rId52"/>
    <p:sldId id="3843" r:id="rId53"/>
    <p:sldId id="3844" r:id="rId54"/>
    <p:sldId id="3845" r:id="rId55"/>
    <p:sldId id="3847" r:id="rId56"/>
    <p:sldId id="3851" r:id="rId57"/>
    <p:sldId id="3852" r:id="rId58"/>
    <p:sldId id="3849" r:id="rId59"/>
    <p:sldId id="3853" r:id="rId60"/>
    <p:sldId id="3854" r:id="rId61"/>
    <p:sldId id="3898" r:id="rId62"/>
    <p:sldId id="3899" r:id="rId63"/>
    <p:sldId id="3900" r:id="rId64"/>
    <p:sldId id="3901" r:id="rId65"/>
    <p:sldId id="3902" r:id="rId66"/>
    <p:sldId id="3903" r:id="rId67"/>
    <p:sldId id="3904" r:id="rId68"/>
    <p:sldId id="3905" r:id="rId69"/>
    <p:sldId id="3906" r:id="rId70"/>
    <p:sldId id="3907" r:id="rId71"/>
    <p:sldId id="3908" r:id="rId72"/>
    <p:sldId id="3909" r:id="rId73"/>
    <p:sldId id="3910" r:id="rId74"/>
    <p:sldId id="3911" r:id="rId75"/>
    <p:sldId id="3920" r:id="rId76"/>
    <p:sldId id="3914" r:id="rId77"/>
    <p:sldId id="3915" r:id="rId78"/>
    <p:sldId id="3916" r:id="rId79"/>
    <p:sldId id="3917" r:id="rId80"/>
    <p:sldId id="3918" r:id="rId81"/>
    <p:sldId id="3919" r:id="rId82"/>
    <p:sldId id="3921" r:id="rId83"/>
    <p:sldId id="3922" r:id="rId84"/>
    <p:sldId id="3923" r:id="rId85"/>
    <p:sldId id="3924" r:id="rId86"/>
    <p:sldId id="3926" r:id="rId87"/>
    <p:sldId id="3927" r:id="rId88"/>
    <p:sldId id="3928" r:id="rId89"/>
    <p:sldId id="3929" r:id="rId9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200" userDrawn="1">
          <p15:clr>
            <a:srgbClr val="A4A3A4"/>
          </p15:clr>
        </p15:guide>
        <p15:guide id="2" orient="horz" pos="3408" userDrawn="1">
          <p15:clr>
            <a:srgbClr val="A4A3A4"/>
          </p15:clr>
        </p15:guide>
        <p15:guide id="3" pos="6936" userDrawn="1">
          <p15:clr>
            <a:srgbClr val="A4A3A4"/>
          </p15:clr>
        </p15:guide>
        <p15:guide id="4" pos="7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6" d="100"/>
          <a:sy n="86" d="100"/>
        </p:scale>
        <p:origin x="318" y="96"/>
      </p:cViewPr>
      <p:guideLst>
        <p:guide orient="horz" pos="1200"/>
        <p:guide orient="horz" pos="3408"/>
        <p:guide pos="6936"/>
        <p:guide pos="74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ableStyles" Target="tableStyle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notesMaster" Target="notesMasters/notesMaster1.xml"/><Relationship Id="rId9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presProps" Target="presProp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7BA811-8917-4F1D-B22F-E96045BFA4E0}" type="datetimeFigureOut">
              <a:rPr lang="en-US" smtClean="0"/>
              <a:t>10/30/2023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C6A29-4676-420C-BBE3-ACC2B80F64D4}" type="slidenum">
              <a:rPr lang="en-US" smtClean="0"/>
              <a:t>‹#›</a:t>
            </a:fld>
            <a:endParaRPr lang="en-US" dirty="0"/>
          </a:p>
        </p:txBody>
      </p:sp>
    </p:spTree>
    <p:extLst>
      <p:ext uri="{BB962C8B-B14F-4D97-AF65-F5344CB8AC3E}">
        <p14:creationId xmlns:p14="http://schemas.microsoft.com/office/powerpoint/2010/main" val="3804597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Freeform 13">
            <a:extLst>
              <a:ext uri="{FF2B5EF4-FFF2-40B4-BE49-F238E27FC236}">
                <a16:creationId xmlns:a16="http://schemas.microsoft.com/office/drawing/2014/main" id="{FCE00AC6-1AA1-42D9-83DD-4C308C3F9322}"/>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cxnSp>
        <p:nvCxnSpPr>
          <p:cNvPr id="12" name="Straight Connector 11">
            <a:extLst>
              <a:ext uri="{FF2B5EF4-FFF2-40B4-BE49-F238E27FC236}">
                <a16:creationId xmlns:a16="http://schemas.microsoft.com/office/drawing/2014/main" id="{5319A315-F756-49EC-8181-0EC3F0A37B09}"/>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560F3E26-F530-48F5-983F-9DCFF41D4F39}"/>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5C97701E-DAF9-4174-AA91-DA203CD27D6A}"/>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Oval 17">
            <a:extLst>
              <a:ext uri="{FF2B5EF4-FFF2-40B4-BE49-F238E27FC236}">
                <a16:creationId xmlns:a16="http://schemas.microsoft.com/office/drawing/2014/main" id="{4F765374-1A4B-41DC-9E75-A95A6C655328}"/>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7618DB8E-B14E-42E2-B454-6F4F36A8A9D9}"/>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Arc 21">
            <a:extLst>
              <a:ext uri="{FF2B5EF4-FFF2-40B4-BE49-F238E27FC236}">
                <a16:creationId xmlns:a16="http://schemas.microsoft.com/office/drawing/2014/main" id="{97666F55-03F1-4D18-9653-0F360E127A7E}"/>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5093208" y="2743200"/>
            <a:ext cx="6592824" cy="2386584"/>
          </a:xfrm>
        </p:spPr>
        <p:txBody>
          <a:bodyPr anchor="b"/>
          <a:lstStyle>
            <a:lvl1pPr algn="r">
              <a:defRPr sz="60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5093208" y="5221224"/>
            <a:ext cx="6592824" cy="996696"/>
          </a:xfrm>
        </p:spPr>
        <p:txBody>
          <a:bodyPr/>
          <a:lstStyle>
            <a:lvl1pPr marL="0" indent="0" algn="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010415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445312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445312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Text Placeholder 4">
            <a:extLst>
              <a:ext uri="{FF2B5EF4-FFF2-40B4-BE49-F238E27FC236}">
                <a16:creationId xmlns:a16="http://schemas.microsoft.com/office/drawing/2014/main" id="{ACF5677B-E56F-4452-ADDC-DA0E20A955EC}"/>
              </a:ext>
            </a:extLst>
          </p:cNvPr>
          <p:cNvSpPr>
            <a:spLocks noGrp="1"/>
          </p:cNvSpPr>
          <p:nvPr>
            <p:ph type="body" sz="quarter" idx="13"/>
          </p:nvPr>
        </p:nvSpPr>
        <p:spPr>
          <a:xfrm>
            <a:off x="8065008" y="1681163"/>
            <a:ext cx="32918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a:extLst>
              <a:ext uri="{FF2B5EF4-FFF2-40B4-BE49-F238E27FC236}">
                <a16:creationId xmlns:a16="http://schemas.microsoft.com/office/drawing/2014/main" id="{865D9C09-AB3B-40EB-B1DA-9C6D72343451}"/>
              </a:ext>
            </a:extLst>
          </p:cNvPr>
          <p:cNvSpPr>
            <a:spLocks noGrp="1"/>
          </p:cNvSpPr>
          <p:nvPr>
            <p:ph sz="quarter" idx="14"/>
          </p:nvPr>
        </p:nvSpPr>
        <p:spPr>
          <a:xfrm>
            <a:off x="8065008" y="2505075"/>
            <a:ext cx="3291840" cy="368458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7273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2 medium pictures">
    <p:spTree>
      <p:nvGrpSpPr>
        <p:cNvPr id="1" name=""/>
        <p:cNvGrpSpPr/>
        <p:nvPr/>
      </p:nvGrpSpPr>
      <p:grpSpPr>
        <a:xfrm>
          <a:off x="0" y="0"/>
          <a:ext cx="0" cy="0"/>
          <a:chOff x="0" y="0"/>
          <a:chExt cx="0" cy="0"/>
        </a:xfrm>
      </p:grpSpPr>
      <p:sp>
        <p:nvSpPr>
          <p:cNvPr id="20" name="Picture Placeholder 19">
            <a:extLst>
              <a:ext uri="{FF2B5EF4-FFF2-40B4-BE49-F238E27FC236}">
                <a16:creationId xmlns:a16="http://schemas.microsoft.com/office/drawing/2014/main" id="{FAA9DFF3-1B49-48A9-BF8A-57DD7D07CFAF}"/>
              </a:ext>
            </a:extLst>
          </p:cNvPr>
          <p:cNvSpPr>
            <a:spLocks noGrp="1"/>
          </p:cNvSpPr>
          <p:nvPr>
            <p:ph type="pic" sz="quarter" idx="14"/>
          </p:nvPr>
        </p:nvSpPr>
        <p:spPr>
          <a:xfrm>
            <a:off x="7901259" y="2727729"/>
            <a:ext cx="4290740" cy="4130271"/>
          </a:xfrm>
          <a:custGeom>
            <a:avLst/>
            <a:gdLst>
              <a:gd name="connsiteX0" fmla="*/ 2503809 w 4290740"/>
              <a:gd name="connsiteY0" fmla="*/ 0 h 4130271"/>
              <a:gd name="connsiteX1" fmla="*/ 4198398 w 4290740"/>
              <a:gd name="connsiteY1" fmla="*/ 660580 h 4130271"/>
              <a:gd name="connsiteX2" fmla="*/ 4290740 w 4290740"/>
              <a:gd name="connsiteY2" fmla="*/ 751285 h 4130271"/>
              <a:gd name="connsiteX3" fmla="*/ 4290740 w 4290740"/>
              <a:gd name="connsiteY3" fmla="*/ 4130271 h 4130271"/>
              <a:gd name="connsiteX4" fmla="*/ 604508 w 4290740"/>
              <a:gd name="connsiteY4" fmla="*/ 4130271 h 4130271"/>
              <a:gd name="connsiteX5" fmla="*/ 461940 w 4290740"/>
              <a:gd name="connsiteY5" fmla="*/ 3953232 h 4130271"/>
              <a:gd name="connsiteX6" fmla="*/ 0 w 4290740"/>
              <a:gd name="connsiteY6" fmla="*/ 2503809 h 4130271"/>
              <a:gd name="connsiteX7" fmla="*/ 2503809 w 4290740"/>
              <a:gd name="connsiteY7" fmla="*/ 0 h 4130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90740" h="4130271">
                <a:moveTo>
                  <a:pt x="2503809" y="0"/>
                </a:moveTo>
                <a:cubicBezTo>
                  <a:pt x="3157405" y="0"/>
                  <a:pt x="3752509" y="250434"/>
                  <a:pt x="4198398" y="660580"/>
                </a:cubicBezTo>
                <a:lnTo>
                  <a:pt x="4290740" y="751285"/>
                </a:lnTo>
                <a:lnTo>
                  <a:pt x="4290740" y="4130271"/>
                </a:lnTo>
                <a:lnTo>
                  <a:pt x="604508" y="4130271"/>
                </a:lnTo>
                <a:lnTo>
                  <a:pt x="461940" y="3953232"/>
                </a:lnTo>
                <a:cubicBezTo>
                  <a:pt x="171051" y="3544183"/>
                  <a:pt x="0" y="3043971"/>
                  <a:pt x="0" y="2503809"/>
                </a:cubicBezTo>
                <a:cubicBezTo>
                  <a:pt x="0" y="1120992"/>
                  <a:pt x="1120992" y="0"/>
                  <a:pt x="250380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5CFEFC13-B998-4A6F-A7ED-411E266D288C}"/>
              </a:ext>
            </a:extLst>
          </p:cNvPr>
          <p:cNvSpPr>
            <a:spLocks noGrp="1"/>
          </p:cNvSpPr>
          <p:nvPr>
            <p:ph type="pic" sz="quarter" idx="13"/>
          </p:nvPr>
        </p:nvSpPr>
        <p:spPr>
          <a:xfrm>
            <a:off x="6261609" y="0"/>
            <a:ext cx="3519311" cy="3007909"/>
          </a:xfrm>
          <a:custGeom>
            <a:avLst/>
            <a:gdLst>
              <a:gd name="connsiteX0" fmla="*/ 519779 w 3519311"/>
              <a:gd name="connsiteY0" fmla="*/ 0 h 3007909"/>
              <a:gd name="connsiteX1" fmla="*/ 2999531 w 3519311"/>
              <a:gd name="connsiteY1" fmla="*/ 0 h 3007909"/>
              <a:gd name="connsiteX2" fmla="*/ 3003920 w 3519311"/>
              <a:gd name="connsiteY2" fmla="*/ 3989 h 3007909"/>
              <a:gd name="connsiteX3" fmla="*/ 3519311 w 3519311"/>
              <a:gd name="connsiteY3" fmla="*/ 1248253 h 3007909"/>
              <a:gd name="connsiteX4" fmla="*/ 1759655 w 3519311"/>
              <a:gd name="connsiteY4" fmla="*/ 3007909 h 3007909"/>
              <a:gd name="connsiteX5" fmla="*/ 9084 w 3519311"/>
              <a:gd name="connsiteY5" fmla="*/ 1428168 h 3007909"/>
              <a:gd name="connsiteX6" fmla="*/ 0 w 3519311"/>
              <a:gd name="connsiteY6" fmla="*/ 1248273 h 3007909"/>
              <a:gd name="connsiteX7" fmla="*/ 0 w 3519311"/>
              <a:gd name="connsiteY7" fmla="*/ 1248233 h 3007909"/>
              <a:gd name="connsiteX8" fmla="*/ 9084 w 3519311"/>
              <a:gd name="connsiteY8" fmla="*/ 1068339 h 3007909"/>
              <a:gd name="connsiteX9" fmla="*/ 515391 w 3519311"/>
              <a:gd name="connsiteY9" fmla="*/ 3989 h 3007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19311" h="3007909">
                <a:moveTo>
                  <a:pt x="519779" y="0"/>
                </a:moveTo>
                <a:lnTo>
                  <a:pt x="2999531" y="0"/>
                </a:lnTo>
                <a:lnTo>
                  <a:pt x="3003920" y="3989"/>
                </a:lnTo>
                <a:cubicBezTo>
                  <a:pt x="3322355" y="322424"/>
                  <a:pt x="3519311" y="762338"/>
                  <a:pt x="3519311" y="1248253"/>
                </a:cubicBezTo>
                <a:cubicBezTo>
                  <a:pt x="3519311" y="2220084"/>
                  <a:pt x="2731486" y="3007909"/>
                  <a:pt x="1759655" y="3007909"/>
                </a:cubicBezTo>
                <a:cubicBezTo>
                  <a:pt x="848565" y="3007909"/>
                  <a:pt x="99196" y="2315485"/>
                  <a:pt x="9084" y="1428168"/>
                </a:cubicBezTo>
                <a:lnTo>
                  <a:pt x="0" y="1248273"/>
                </a:lnTo>
                <a:lnTo>
                  <a:pt x="0" y="1248233"/>
                </a:lnTo>
                <a:lnTo>
                  <a:pt x="9084" y="1068339"/>
                </a:lnTo>
                <a:cubicBezTo>
                  <a:pt x="51137" y="654258"/>
                  <a:pt x="236761" y="282620"/>
                  <a:pt x="515391" y="3989"/>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10" name="Oval 9">
            <a:extLst>
              <a:ext uri="{FF2B5EF4-FFF2-40B4-BE49-F238E27FC236}">
                <a16:creationId xmlns:a16="http://schemas.microsoft.com/office/drawing/2014/main" id="{B7BFFB5A-A05C-4B0C-905C-5884361304B2}"/>
              </a:ext>
            </a:extLst>
          </p:cNvPr>
          <p:cNvSpPr/>
          <p:nvPr userDrawn="1"/>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9F33AC6C-4807-4785-AE9F-84BFEEDA9F7E}"/>
              </a:ext>
            </a:extLst>
          </p:cNvPr>
          <p:cNvSpPr/>
          <p:nvPr userDrawn="1"/>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841248" y="365760"/>
            <a:ext cx="5120640" cy="132588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41248" y="1828800"/>
            <a:ext cx="5093208" cy="4352544"/>
          </a:xfrm>
        </p:spPr>
        <p:txBody>
          <a:bodyPr/>
          <a:lstStyle>
            <a:lvl1pPr marL="0" indent="0">
              <a:buNone/>
              <a:defRPr sz="2400"/>
            </a:lvl1pPr>
            <a:lvl2pPr marL="228600">
              <a:defRPr/>
            </a:lvl2pPr>
            <a:lvl3pPr marL="457200">
              <a:defRPr/>
            </a:lvl3pPr>
            <a:lvl4pPr marL="685800">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14131786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642EAF0-DE94-4F90-82E3-6F316AA8353A}"/>
              </a:ext>
            </a:extLst>
          </p:cNvPr>
          <p:cNvSpPr/>
          <p:nvPr userDrawn="1"/>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D22D7888-22FA-4AA1-9BA4-CC61D6643D47}"/>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Freeform: Shape 13">
            <a:extLst>
              <a:ext uri="{FF2B5EF4-FFF2-40B4-BE49-F238E27FC236}">
                <a16:creationId xmlns:a16="http://schemas.microsoft.com/office/drawing/2014/main" id="{EBB6E464-8999-4773-A1F2-E6CAA990E572}"/>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Freeform: Shape 15">
            <a:extLst>
              <a:ext uri="{FF2B5EF4-FFF2-40B4-BE49-F238E27FC236}">
                <a16:creationId xmlns:a16="http://schemas.microsoft.com/office/drawing/2014/main" id="{CE9CE183-B21E-41EB-A082-DF9C3AD659D5}"/>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 name="Freeform: Shape 17">
            <a:extLst>
              <a:ext uri="{FF2B5EF4-FFF2-40B4-BE49-F238E27FC236}">
                <a16:creationId xmlns:a16="http://schemas.microsoft.com/office/drawing/2014/main" id="{1EA14BE8-FDD0-4434-9C3E-BFF78C22D9E3}"/>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0" name="Freeform: Shape 19">
            <a:extLst>
              <a:ext uri="{FF2B5EF4-FFF2-40B4-BE49-F238E27FC236}">
                <a16:creationId xmlns:a16="http://schemas.microsoft.com/office/drawing/2014/main" id="{5C76330B-4C5E-463F-921A-D91F1F1F6049}"/>
              </a:ext>
            </a:extLst>
          </p:cNvPr>
          <p:cNvSpPr/>
          <p:nvPr userDrawn="1"/>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2" name="Freeform: Shape 21">
            <a:extLst>
              <a:ext uri="{FF2B5EF4-FFF2-40B4-BE49-F238E27FC236}">
                <a16:creationId xmlns:a16="http://schemas.microsoft.com/office/drawing/2014/main" id="{E494E364-7EA8-4D92-915D-75D1A3A67C07}"/>
              </a:ext>
            </a:extLst>
          </p:cNvPr>
          <p:cNvSpPr/>
          <p:nvPr userDrawn="1"/>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a:xfrm>
            <a:off x="1389888" y="1234440"/>
            <a:ext cx="3236976" cy="4069080"/>
          </a:xfrm>
        </p:spPr>
        <p:txBody>
          <a:bodyPr/>
          <a:lstStyle>
            <a:lvl1pPr algn="ctr">
              <a:defRPr>
                <a:solidFill>
                  <a:schemeClr val="bg1"/>
                </a:solidFill>
              </a:defRPr>
            </a:lvl1p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a:xfrm>
            <a:off x="1682496" y="6356350"/>
            <a:ext cx="1545336" cy="365125"/>
          </a:xfrm>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a:xfrm>
            <a:off x="6099048" y="6356350"/>
            <a:ext cx="4114800" cy="365125"/>
          </a:xfrm>
        </p:spPr>
        <p:txBody>
          <a:bodyPr/>
          <a:lstStyle>
            <a:lvl1pPr algn="l">
              <a:defRPr>
                <a:latin typeface="+mn-lt"/>
              </a:defRPr>
            </a:lvl1pPr>
          </a:lstStyle>
          <a:p>
            <a:pPr algn="l">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a:xfrm>
            <a:off x="10506456" y="6356350"/>
            <a:ext cx="850392" cy="365125"/>
          </a:xfrm>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6665976" y="2551176"/>
            <a:ext cx="4709160" cy="1755648"/>
          </a:xfrm>
        </p:spPr>
        <p:txBody>
          <a:bodyPr/>
          <a:lstStyle>
            <a:lvl1pPr marL="0" indent="0">
              <a:buNone/>
              <a:defRPr sz="2400"/>
            </a:lvl1pPr>
            <a:lvl2pPr marL="228600">
              <a:defRPr sz="1800"/>
            </a:lvl2pPr>
            <a:lvl3pPr marL="457200">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2677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4648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C9A1C714-6A0E-456D-A2E2-6288C0EA077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5405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186281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140125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FA665D7-34D0-4262-B345-9B1A1BA8DA17}"/>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Arc 11">
            <a:extLst>
              <a:ext uri="{FF2B5EF4-FFF2-40B4-BE49-F238E27FC236}">
                <a16:creationId xmlns:a16="http://schemas.microsoft.com/office/drawing/2014/main" id="{39ECC553-79E5-4B14-89C9-4DAD2B1021B1}"/>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55797934-7E2B-4F94-89C4-0279413FF821}"/>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1170432" y="1399032"/>
            <a:ext cx="3236976" cy="4069080"/>
          </a:xfrm>
        </p:spPr>
        <p:txBody>
          <a:bodyPr/>
          <a:lstStyle>
            <a:lvl1pPr algn="ct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788152" y="1527048"/>
            <a:ext cx="5111496" cy="3931920"/>
          </a:xfrm>
        </p:spPr>
        <p:txBody>
          <a:bodyPr anchor="ctr"/>
          <a:lstStyle>
            <a:lvl1pPr marL="0" indent="0">
              <a:buNone/>
              <a:defRPr/>
            </a:lvl1pPr>
            <a:lvl2pPr marL="228600">
              <a:defRPr/>
            </a:lvl2pPr>
            <a:lvl3pPr marL="457200">
              <a:defRPr/>
            </a:lvl3pPr>
            <a:lvl4pPr>
              <a:buNone/>
              <a:defRPr/>
            </a:lvl4pPr>
          </a:lstStyle>
          <a:p>
            <a:pPr lvl="0"/>
            <a:r>
              <a:rPr lang="en-US"/>
              <a:t>Click to edit Master text styles</a:t>
            </a:r>
          </a:p>
          <a:p>
            <a:pPr lvl="1"/>
            <a:r>
              <a:rPr lang="en-US"/>
              <a:t>Second level</a:t>
            </a:r>
          </a:p>
          <a:p>
            <a:pPr lvl="2"/>
            <a:r>
              <a:rPr lang="en-US"/>
              <a:t>Third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81394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small pictures">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5A614E3F-4FB2-4152-A59C-941C908D7B05}"/>
              </a:ext>
            </a:extLst>
          </p:cNvPr>
          <p:cNvSpPr>
            <a:spLocks noGrp="1"/>
          </p:cNvSpPr>
          <p:nvPr>
            <p:ph type="pic" sz="quarter" idx="13"/>
          </p:nvPr>
        </p:nvSpPr>
        <p:spPr>
          <a:xfrm>
            <a:off x="7200479" y="1150210"/>
            <a:ext cx="2207046" cy="2204178"/>
          </a:xfrm>
          <a:custGeom>
            <a:avLst/>
            <a:gdLst>
              <a:gd name="connsiteX0" fmla="*/ 1098749 w 2207046"/>
              <a:gd name="connsiteY0" fmla="*/ 0 h 2204178"/>
              <a:gd name="connsiteX1" fmla="*/ 2201707 w 2207046"/>
              <a:gd name="connsiteY1" fmla="*/ 995326 h 2204178"/>
              <a:gd name="connsiteX2" fmla="*/ 2207046 w 2207046"/>
              <a:gd name="connsiteY2" fmla="*/ 1101058 h 2204178"/>
              <a:gd name="connsiteX3" fmla="*/ 2207046 w 2207046"/>
              <a:gd name="connsiteY3" fmla="*/ 1116306 h 2204178"/>
              <a:gd name="connsiteX4" fmla="*/ 2201707 w 2207046"/>
              <a:gd name="connsiteY4" fmla="*/ 1222039 h 2204178"/>
              <a:gd name="connsiteX5" fmla="*/ 1322187 w 2207046"/>
              <a:gd name="connsiteY5" fmla="*/ 2194840 h 2204178"/>
              <a:gd name="connsiteX6" fmla="*/ 1260999 w 2207046"/>
              <a:gd name="connsiteY6" fmla="*/ 2204178 h 2204178"/>
              <a:gd name="connsiteX7" fmla="*/ 936500 w 2207046"/>
              <a:gd name="connsiteY7" fmla="*/ 2204178 h 2204178"/>
              <a:gd name="connsiteX8" fmla="*/ 875311 w 2207046"/>
              <a:gd name="connsiteY8" fmla="*/ 2194840 h 2204178"/>
              <a:gd name="connsiteX9" fmla="*/ 12592 w 2207046"/>
              <a:gd name="connsiteY9" fmla="*/ 1332120 h 2204178"/>
              <a:gd name="connsiteX10" fmla="*/ 0 w 2207046"/>
              <a:gd name="connsiteY10" fmla="*/ 1249617 h 2204178"/>
              <a:gd name="connsiteX11" fmla="*/ 0 w 2207046"/>
              <a:gd name="connsiteY11" fmla="*/ 967747 h 2204178"/>
              <a:gd name="connsiteX12" fmla="*/ 12592 w 2207046"/>
              <a:gd name="connsiteY12" fmla="*/ 885244 h 2204178"/>
              <a:gd name="connsiteX13" fmla="*/ 1098749 w 2207046"/>
              <a:gd name="connsiteY13" fmla="*/ 0 h 2204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07046" h="2204178">
                <a:moveTo>
                  <a:pt x="1098749" y="0"/>
                </a:moveTo>
                <a:cubicBezTo>
                  <a:pt x="1672788" y="0"/>
                  <a:pt x="2144931" y="436266"/>
                  <a:pt x="2201707" y="995326"/>
                </a:cubicBezTo>
                <a:lnTo>
                  <a:pt x="2207046" y="1101058"/>
                </a:lnTo>
                <a:lnTo>
                  <a:pt x="2207046" y="1116306"/>
                </a:lnTo>
                <a:lnTo>
                  <a:pt x="2201707" y="1222039"/>
                </a:lnTo>
                <a:cubicBezTo>
                  <a:pt x="2152501" y="1706557"/>
                  <a:pt x="1791308" y="2098844"/>
                  <a:pt x="1322187" y="2194840"/>
                </a:cubicBezTo>
                <a:lnTo>
                  <a:pt x="1260999" y="2204178"/>
                </a:lnTo>
                <a:lnTo>
                  <a:pt x="936500" y="2204178"/>
                </a:lnTo>
                <a:lnTo>
                  <a:pt x="875311" y="2194840"/>
                </a:lnTo>
                <a:cubicBezTo>
                  <a:pt x="442276" y="2106228"/>
                  <a:pt x="101204" y="1765156"/>
                  <a:pt x="12592" y="1332120"/>
                </a:cubicBezTo>
                <a:lnTo>
                  <a:pt x="0" y="1249617"/>
                </a:lnTo>
                <a:lnTo>
                  <a:pt x="0" y="967747"/>
                </a:lnTo>
                <a:lnTo>
                  <a:pt x="12592" y="885244"/>
                </a:lnTo>
                <a:cubicBezTo>
                  <a:pt x="115972" y="380036"/>
                  <a:pt x="562980" y="0"/>
                  <a:pt x="1098749"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1" name="Picture Placeholder 20">
            <a:extLst>
              <a:ext uri="{FF2B5EF4-FFF2-40B4-BE49-F238E27FC236}">
                <a16:creationId xmlns:a16="http://schemas.microsoft.com/office/drawing/2014/main" id="{8A1F486A-F545-4642-B1CB-5356704413D3}"/>
              </a:ext>
            </a:extLst>
          </p:cNvPr>
          <p:cNvSpPr>
            <a:spLocks noGrp="1"/>
          </p:cNvSpPr>
          <p:nvPr>
            <p:ph type="pic" sz="quarter" idx="14"/>
          </p:nvPr>
        </p:nvSpPr>
        <p:spPr>
          <a:xfrm>
            <a:off x="8444632" y="2579683"/>
            <a:ext cx="3096807" cy="3096807"/>
          </a:xfrm>
          <a:custGeom>
            <a:avLst/>
            <a:gdLst>
              <a:gd name="connsiteX0" fmla="*/ 1548404 w 3096807"/>
              <a:gd name="connsiteY0" fmla="*/ 0 h 3096807"/>
              <a:gd name="connsiteX1" fmla="*/ 3096807 w 3096807"/>
              <a:gd name="connsiteY1" fmla="*/ 1548404 h 3096807"/>
              <a:gd name="connsiteX2" fmla="*/ 1548404 w 3096807"/>
              <a:gd name="connsiteY2" fmla="*/ 3096807 h 3096807"/>
              <a:gd name="connsiteX3" fmla="*/ 0 w 3096807"/>
              <a:gd name="connsiteY3" fmla="*/ 1548404 h 3096807"/>
              <a:gd name="connsiteX4" fmla="*/ 1548404 w 3096807"/>
              <a:gd name="connsiteY4" fmla="*/ 0 h 3096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6807" h="3096807">
                <a:moveTo>
                  <a:pt x="1548404" y="0"/>
                </a:moveTo>
                <a:cubicBezTo>
                  <a:pt x="2403564" y="0"/>
                  <a:pt x="3096807" y="693243"/>
                  <a:pt x="3096807" y="1548404"/>
                </a:cubicBezTo>
                <a:cubicBezTo>
                  <a:pt x="3096807" y="2403564"/>
                  <a:pt x="2403564" y="3096807"/>
                  <a:pt x="1548404" y="3096807"/>
                </a:cubicBezTo>
                <a:cubicBezTo>
                  <a:pt x="693243" y="3096807"/>
                  <a:pt x="0" y="2403564"/>
                  <a:pt x="0" y="1548404"/>
                </a:cubicBezTo>
                <a:cubicBezTo>
                  <a:pt x="0" y="693243"/>
                  <a:pt x="693243" y="0"/>
                  <a:pt x="1548404" y="0"/>
                </a:cubicBezTo>
                <a:close/>
              </a:path>
            </a:pathLst>
          </a:custGeom>
        </p:spPr>
        <p:txBody>
          <a:bodyPr wrap="square" anchor="ctr">
            <a:noAutofit/>
          </a:bodyPr>
          <a:lstStyle>
            <a:lvl1pPr algn="ctr">
              <a:buNone/>
              <a:defRPr sz="1800"/>
            </a:lvl1pPr>
          </a:lstStyle>
          <a:p>
            <a:r>
              <a:rPr lang="en-US"/>
              <a:t>Click icon to add picture</a:t>
            </a:r>
            <a:endParaRPr lang="en-US" dirty="0"/>
          </a:p>
        </p:txBody>
      </p:sp>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4"/>
            <a:ext cx="5806440" cy="132588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539496" y="1825625"/>
            <a:ext cx="5806440" cy="4352544"/>
          </a:xfrm>
        </p:spPr>
        <p:txBody>
          <a:bodyPr>
            <a:normAutofit/>
          </a:bodyPr>
          <a:lstStyle>
            <a:lvl1pPr marL="0" indent="0">
              <a:lnSpc>
                <a:spcPct val="110000"/>
              </a:lnSpc>
              <a:buNone/>
              <a:defRPr sz="2400"/>
            </a:lvl1pPr>
            <a:lvl2pPr marL="228600">
              <a:lnSpc>
                <a:spcPct val="110000"/>
              </a:lnSpc>
              <a:defRPr sz="2000"/>
            </a:lvl2pPr>
            <a:lvl3pPr marL="457200">
              <a:lnSpc>
                <a:spcPct val="110000"/>
              </a:lnSpc>
              <a:defRPr sz="1800"/>
            </a:lvl3pPr>
            <a:lvl4pPr marL="685800">
              <a:lnSpc>
                <a:spcPct val="110000"/>
              </a:lnSpc>
              <a:defRPr sz="1600"/>
            </a:lvl4pPr>
            <a:lvl5pPr>
              <a:lnSpc>
                <a:spcPct val="110000"/>
              </a:lnSpc>
              <a:defRPr/>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Oval 9">
            <a:extLst>
              <a:ext uri="{FF2B5EF4-FFF2-40B4-BE49-F238E27FC236}">
                <a16:creationId xmlns:a16="http://schemas.microsoft.com/office/drawing/2014/main" id="{E8E71C73-7BAD-4838-88C1-42E045A9D179}"/>
              </a:ext>
            </a:extLst>
          </p:cNvPr>
          <p:cNvSpPr/>
          <p:nvPr userDrawn="1"/>
        </p:nvSpPr>
        <p:spPr>
          <a:xfrm>
            <a:off x="10249620" y="1555068"/>
            <a:ext cx="819303" cy="79707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44560922-5803-412D-880B-065E75DCBC0A}"/>
              </a:ext>
            </a:extLst>
          </p:cNvPr>
          <p:cNvSpPr/>
          <p:nvPr userDrawn="1"/>
        </p:nvSpPr>
        <p:spPr>
          <a:xfrm>
            <a:off x="7590089" y="4034393"/>
            <a:ext cx="876704" cy="876704"/>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0839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200EACD1-D216-4037-8AFF-80CF273586DF}"/>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F941DE04-3FEA-4A57-B200-F9F6A765C792}"/>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A565C7B4-4152-4548-A771-EB148A028FDB}"/>
              </a:ext>
            </a:extLst>
          </p:cNvPr>
          <p:cNvSpPr/>
          <p:nvPr userDrawn="1"/>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3319272" y="1380744"/>
            <a:ext cx="5559552" cy="2514600"/>
          </a:xfrm>
        </p:spPr>
        <p:txBody>
          <a:bodyPr anchor="b"/>
          <a:lstStyle>
            <a:lvl1pPr algn="ctr">
              <a:defRPr sz="60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319272" y="4078224"/>
            <a:ext cx="5559552" cy="1536192"/>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785573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a:xfrm>
            <a:off x="539496" y="3651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1179576" y="1911096"/>
            <a:ext cx="98298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50812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Content Placeholder 2">
            <a:extLst>
              <a:ext uri="{FF2B5EF4-FFF2-40B4-BE49-F238E27FC236}">
                <a16:creationId xmlns:a16="http://schemas.microsoft.com/office/drawing/2014/main" id="{4753B078-30BA-4AB9-A020-EE8D9404B69E}"/>
              </a:ext>
            </a:extLst>
          </p:cNvPr>
          <p:cNvSpPr>
            <a:spLocks noGrp="1"/>
          </p:cNvSpPr>
          <p:nvPr>
            <p:ph idx="1"/>
          </p:nvPr>
        </p:nvSpPr>
        <p:spPr>
          <a:xfrm>
            <a:off x="838200" y="1911096"/>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98923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slide with picture">
    <p:bg>
      <p:bgPr>
        <a:solidFill>
          <a:schemeClr val="tx1"/>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63E3FD7E-C80A-4707-A8E9-4134DF91F3FF}"/>
              </a:ext>
            </a:extLst>
          </p:cNvPr>
          <p:cNvSpPr>
            <a:spLocks noGrp="1"/>
          </p:cNvSpPr>
          <p:nvPr>
            <p:ph type="pic" sz="quarter" idx="10"/>
          </p:nvPr>
        </p:nvSpPr>
        <p:spPr>
          <a:xfrm>
            <a:off x="0" y="1"/>
            <a:ext cx="12192000" cy="6858000"/>
          </a:xfrm>
        </p:spPr>
        <p:txBody>
          <a:bodyPr/>
          <a:lstStyle>
            <a:lvl1pPr>
              <a:buNone/>
              <a:defRPr>
                <a:solidFill>
                  <a:schemeClr val="bg1"/>
                </a:solidFill>
              </a:defRPr>
            </a:lvl1pPr>
          </a:lstStyle>
          <a:p>
            <a:r>
              <a:rPr lang="en-US"/>
              <a:t>Click icon to add picture</a:t>
            </a:r>
            <a:endParaRPr lang="en-US" dirty="0"/>
          </a:p>
        </p:txBody>
      </p:sp>
      <p:sp>
        <p:nvSpPr>
          <p:cNvPr id="10" name="Title 9">
            <a:extLst>
              <a:ext uri="{FF2B5EF4-FFF2-40B4-BE49-F238E27FC236}">
                <a16:creationId xmlns:a16="http://schemas.microsoft.com/office/drawing/2014/main" id="{10EC23F5-CD2E-4207-A4E6-73BDFF74D868}"/>
              </a:ext>
            </a:extLst>
          </p:cNvPr>
          <p:cNvSpPr>
            <a:spLocks noGrp="1"/>
          </p:cNvSpPr>
          <p:nvPr>
            <p:ph type="title"/>
          </p:nvPr>
        </p:nvSpPr>
        <p:spPr>
          <a:xfrm>
            <a:off x="3111500" y="370600"/>
            <a:ext cx="5923842" cy="5923842"/>
          </a:xfrm>
          <a:custGeom>
            <a:avLst/>
            <a:gdLst>
              <a:gd name="connsiteX0" fmla="*/ 2961921 w 5923842"/>
              <a:gd name="connsiteY0" fmla="*/ 0 h 5923842"/>
              <a:gd name="connsiteX1" fmla="*/ 5923842 w 5923842"/>
              <a:gd name="connsiteY1" fmla="*/ 2961921 h 5923842"/>
              <a:gd name="connsiteX2" fmla="*/ 2961921 w 5923842"/>
              <a:gd name="connsiteY2" fmla="*/ 5923842 h 5923842"/>
              <a:gd name="connsiteX3" fmla="*/ 0 w 5923842"/>
              <a:gd name="connsiteY3" fmla="*/ 2961921 h 5923842"/>
              <a:gd name="connsiteX4" fmla="*/ 2961921 w 5923842"/>
              <a:gd name="connsiteY4" fmla="*/ 0 h 59238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23842" h="5923842">
                <a:moveTo>
                  <a:pt x="2961921" y="0"/>
                </a:moveTo>
                <a:cubicBezTo>
                  <a:pt x="4597745" y="0"/>
                  <a:pt x="5923842" y="1326097"/>
                  <a:pt x="5923842" y="2961921"/>
                </a:cubicBezTo>
                <a:cubicBezTo>
                  <a:pt x="5923842" y="4597745"/>
                  <a:pt x="4597745" y="5923842"/>
                  <a:pt x="2961921" y="5923842"/>
                </a:cubicBezTo>
                <a:cubicBezTo>
                  <a:pt x="1326097" y="5923842"/>
                  <a:pt x="0" y="4597745"/>
                  <a:pt x="0" y="2961921"/>
                </a:cubicBezTo>
                <a:cubicBezTo>
                  <a:pt x="0" y="1326097"/>
                  <a:pt x="1326097" y="0"/>
                  <a:pt x="2961921" y="0"/>
                </a:cubicBezTo>
                <a:close/>
              </a:path>
            </a:pathLst>
          </a:custGeom>
          <a:solidFill>
            <a:schemeClr val="bg1">
              <a:alpha val="95000"/>
            </a:schemeClr>
          </a:solidFill>
        </p:spPr>
        <p:txBody>
          <a:bodyPr wrap="square" lIns="457200" rIns="457200" bIns="2331720" anchor="b" anchorCtr="0">
            <a:noAutofit/>
          </a:bodyPr>
          <a:lstStyle>
            <a:lvl1pPr algn="ctr">
              <a:defRPr sz="4000">
                <a:solidFill>
                  <a:schemeClr val="tx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3575304" y="4379976"/>
            <a:ext cx="5038344" cy="713232"/>
          </a:xfrm>
        </p:spPr>
        <p:txBody>
          <a:bodyPr/>
          <a:lstStyle>
            <a:lvl1pPr marL="0" indent="0" algn="ctr">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1" name="Date Placeholder 10">
            <a:extLst>
              <a:ext uri="{FF2B5EF4-FFF2-40B4-BE49-F238E27FC236}">
                <a16:creationId xmlns:a16="http://schemas.microsoft.com/office/drawing/2014/main" id="{6B76FE53-FB67-4871-8485-71BAAFD7D1BF}"/>
              </a:ext>
            </a:extLst>
          </p:cNvPr>
          <p:cNvSpPr>
            <a:spLocks noGrp="1"/>
          </p:cNvSpPr>
          <p:nvPr>
            <p:ph type="dt" sz="half" idx="11"/>
          </p:nvPr>
        </p:nvSpPr>
        <p:spPr/>
        <p:txBody>
          <a:bodyPr/>
          <a:lstStyle>
            <a:lvl1pPr>
              <a:defRPr>
                <a:solidFill>
                  <a:schemeClr val="bg1"/>
                </a:solidFill>
                <a:latin typeface="+mn-lt"/>
              </a:defRPr>
            </a:lvl1pPr>
          </a:lstStyle>
          <a:p>
            <a:pPr>
              <a:defRPr/>
            </a:pPr>
            <a:r>
              <a:rPr lang="en-US" dirty="0"/>
              <a:t>9/3/20XX</a:t>
            </a:r>
          </a:p>
        </p:txBody>
      </p:sp>
      <p:sp>
        <p:nvSpPr>
          <p:cNvPr id="12" name="Footer Placeholder 11">
            <a:extLst>
              <a:ext uri="{FF2B5EF4-FFF2-40B4-BE49-F238E27FC236}">
                <a16:creationId xmlns:a16="http://schemas.microsoft.com/office/drawing/2014/main" id="{AD26FED4-1CE2-444B-A77E-EB3CB505AF19}"/>
              </a:ext>
            </a:extLst>
          </p:cNvPr>
          <p:cNvSpPr>
            <a:spLocks noGrp="1"/>
          </p:cNvSpPr>
          <p:nvPr>
            <p:ph type="ftr" sz="quarter" idx="12"/>
          </p:nvPr>
        </p:nvSpPr>
        <p:spPr/>
        <p:txBody>
          <a:bodyPr/>
          <a:lstStyle>
            <a:lvl1pPr>
              <a:defRPr>
                <a:solidFill>
                  <a:schemeClr val="bg1"/>
                </a:solidFill>
                <a:latin typeface="+mn-lt"/>
              </a:defRPr>
            </a:lvl1pPr>
          </a:lstStyle>
          <a:p>
            <a:pPr>
              <a:defRPr/>
            </a:pPr>
            <a:r>
              <a:rPr lang="en-US" dirty="0"/>
              <a:t>Presentation Title</a:t>
            </a:r>
          </a:p>
        </p:txBody>
      </p:sp>
      <p:sp>
        <p:nvSpPr>
          <p:cNvPr id="13" name="Slide Number Placeholder 12">
            <a:extLst>
              <a:ext uri="{FF2B5EF4-FFF2-40B4-BE49-F238E27FC236}">
                <a16:creationId xmlns:a16="http://schemas.microsoft.com/office/drawing/2014/main" id="{28FD25AA-10CC-48D8-9577-257871107B9A}"/>
              </a:ext>
            </a:extLst>
          </p:cNvPr>
          <p:cNvSpPr>
            <a:spLocks noGrp="1"/>
          </p:cNvSpPr>
          <p:nvPr>
            <p:ph type="sldNum" sz="quarter" idx="13"/>
          </p:nvPr>
        </p:nvSpPr>
        <p:spPr/>
        <p:txBody>
          <a:bodyPr/>
          <a:lstStyle>
            <a:lvl1pPr>
              <a:defRPr>
                <a:solidFill>
                  <a:schemeClr val="bg1"/>
                </a:solidFill>
                <a:latin typeface="+mn-lt"/>
              </a:defRPr>
            </a:lvl1pPr>
          </a:lstStyle>
          <a:p>
            <a:pPr>
              <a:defRPr/>
            </a:pPr>
            <a:fld id="{D76B855D-E9CC-4FF8-AD85-6CDC7B89A0DE}" type="slidenum">
              <a:rPr lang="en-US" smtClean="0"/>
              <a:pPr>
                <a:defRPr/>
              </a:pPr>
              <a:t>‹#›</a:t>
            </a:fld>
            <a:endParaRPr lang="en-US" dirty="0"/>
          </a:p>
        </p:txBody>
      </p:sp>
    </p:spTree>
    <p:extLst>
      <p:ext uri="{BB962C8B-B14F-4D97-AF65-F5344CB8AC3E}">
        <p14:creationId xmlns:p14="http://schemas.microsoft.com/office/powerpoint/2010/main" val="2203281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6906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8" y="2505075"/>
            <a:ext cx="5157787"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0" y="2505075"/>
            <a:ext cx="5183188" cy="3684588"/>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lvl1pPr>
              <a:defRPr>
                <a:latin typeface="+mn-lt"/>
              </a:defRPr>
            </a:lvl1pPr>
          </a:lstStyle>
          <a:p>
            <a:pPr>
              <a:defRPr/>
            </a:pPr>
            <a:r>
              <a:rPr lang="en-US" dirty="0">
                <a:solidFill>
                  <a:prstClr val="black">
                    <a:tint val="75000"/>
                  </a:prstClr>
                </a:solidFill>
              </a:rPr>
              <a:t>9/3/20XX</a:t>
            </a:r>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lvl1pPr>
              <a:defRPr>
                <a:latin typeface="+mn-lt"/>
              </a:defRPr>
            </a:lvl1pPr>
          </a:lstStyle>
          <a:p>
            <a:pPr>
              <a:defRPr/>
            </a:pPr>
            <a:r>
              <a:rPr lang="en-US" dirty="0">
                <a:solidFill>
                  <a:prstClr val="black">
                    <a:tint val="75000"/>
                  </a:prstClr>
                </a:solidFill>
              </a:rPr>
              <a:t>Presentation Title</a:t>
            </a:r>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lvl1pPr>
              <a:defRPr>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59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pPr>
              <a:defRPr/>
            </a:pPr>
            <a:fld id="{D76B855D-E9CC-4FF8-AD85-6CDC7B89A0DE}" type="slidenum">
              <a:rPr lang="en-US" smtClean="0">
                <a:solidFill>
                  <a:prstClr val="black">
                    <a:tint val="75000"/>
                  </a:prstClr>
                </a:solidFill>
              </a:rPr>
              <a:pPr>
                <a:defRPr/>
              </a:pPr>
              <a:t>‹#›</a:t>
            </a:fld>
            <a:endParaRPr lang="en-US" dirty="0">
              <a:solidFill>
                <a:prstClr val="black">
                  <a:tint val="75000"/>
                </a:prstClr>
              </a:solidFill>
            </a:endParaRPr>
          </a:p>
        </p:txBody>
      </p:sp>
    </p:spTree>
    <p:extLst>
      <p:ext uri="{BB962C8B-B14F-4D97-AF65-F5344CB8AC3E}">
        <p14:creationId xmlns:p14="http://schemas.microsoft.com/office/powerpoint/2010/main" val="3067668650"/>
      </p:ext>
    </p:extLst>
  </p:cSld>
  <p:clrMap bg1="lt1" tx1="dk1" bg2="lt2" tx2="dk2" accent1="accent1" accent2="accent2" accent3="accent3" accent4="accent4" accent5="accent5" accent6="accent6" hlink="hlink" folHlink="folHlink"/>
  <p:sldLayoutIdLst>
    <p:sldLayoutId id="2147483780" r:id="rId1"/>
    <p:sldLayoutId id="2147483781" r:id="rId2"/>
    <p:sldLayoutId id="2147483782" r:id="rId3"/>
    <p:sldLayoutId id="2147483771" r:id="rId4"/>
    <p:sldLayoutId id="2147483770" r:id="rId5"/>
    <p:sldLayoutId id="2147483774" r:id="rId6"/>
    <p:sldLayoutId id="2147483783" r:id="rId7"/>
    <p:sldLayoutId id="2147483772" r:id="rId8"/>
    <p:sldLayoutId id="2147483773" r:id="rId9"/>
    <p:sldLayoutId id="2147483785" r:id="rId10"/>
    <p:sldLayoutId id="2147483786" r:id="rId11"/>
    <p:sldLayoutId id="2147483787" r:id="rId12"/>
    <p:sldLayoutId id="2147483775" r:id="rId13"/>
    <p:sldLayoutId id="2147483788" r:id="rId14"/>
    <p:sldLayoutId id="2147483776" r:id="rId15"/>
    <p:sldLayoutId id="2147483777" r:id="rId16"/>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CD0C-C7F5-4DD2-A5A3-2E1B82E3844D}"/>
              </a:ext>
            </a:extLst>
          </p:cNvPr>
          <p:cNvSpPr>
            <a:spLocks noGrp="1"/>
          </p:cNvSpPr>
          <p:nvPr>
            <p:ph type="ctrTitle"/>
          </p:nvPr>
        </p:nvSpPr>
        <p:spPr>
          <a:xfrm>
            <a:off x="4702629" y="3429000"/>
            <a:ext cx="7039387" cy="2386584"/>
          </a:xfrm>
        </p:spPr>
        <p:txBody>
          <a:bodyPr>
            <a:normAutofit/>
          </a:bodyPr>
          <a:lstStyle/>
          <a:p>
            <a:r>
              <a:rPr lang="en-US" sz="4800" dirty="0">
                <a:latin typeface="-apple-system"/>
              </a:rPr>
              <a:t>Numerical Methods</a:t>
            </a:r>
            <a:br>
              <a:rPr lang="en-US" sz="4800" dirty="0">
                <a:latin typeface="-apple-system"/>
              </a:rPr>
            </a:br>
            <a:r>
              <a:rPr lang="en-US" sz="4800" dirty="0">
                <a:latin typeface="-apple-system"/>
              </a:rPr>
              <a:t>(Root Finding Algorithms)</a:t>
            </a:r>
          </a:p>
        </p:txBody>
      </p:sp>
    </p:spTree>
    <p:extLst>
      <p:ext uri="{BB962C8B-B14F-4D97-AF65-F5344CB8AC3E}">
        <p14:creationId xmlns:p14="http://schemas.microsoft.com/office/powerpoint/2010/main" val="99598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E536D-24E5-077A-92AA-B13F8B5F3D8D}"/>
              </a:ext>
            </a:extLst>
          </p:cNvPr>
          <p:cNvSpPr>
            <a:spLocks noGrp="1"/>
          </p:cNvSpPr>
          <p:nvPr>
            <p:ph type="title"/>
          </p:nvPr>
        </p:nvSpPr>
        <p:spPr/>
        <p:txBody>
          <a:bodyPr/>
          <a:lstStyle/>
          <a:p>
            <a:r>
              <a:rPr lang="en-US" dirty="0">
                <a:latin typeface="-apple-system"/>
              </a:rPr>
              <a:t>Advantages</a:t>
            </a:r>
          </a:p>
        </p:txBody>
      </p:sp>
      <p:sp>
        <p:nvSpPr>
          <p:cNvPr id="3" name="Date Placeholder 2">
            <a:extLst>
              <a:ext uri="{FF2B5EF4-FFF2-40B4-BE49-F238E27FC236}">
                <a16:creationId xmlns:a16="http://schemas.microsoft.com/office/drawing/2014/main" id="{06028E2F-E190-D20B-D034-55BE462438C0}"/>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D9707CE-47B5-FC01-AE0E-AEF87623753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28EC0333-D723-35C3-5690-36091EE97D0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EADD495-9008-17CD-2755-4C6010FB5B90}"/>
              </a:ext>
            </a:extLst>
          </p:cNvPr>
          <p:cNvSpPr>
            <a:spLocks noGrp="1"/>
          </p:cNvSpPr>
          <p:nvPr>
            <p:ph idx="1"/>
          </p:nvPr>
        </p:nvSpPr>
        <p:spPr>
          <a:xfrm>
            <a:off x="838200" y="1690688"/>
            <a:ext cx="10515600" cy="4144016"/>
          </a:xfrm>
        </p:spPr>
        <p:txBody>
          <a:bodyPr anchor="ctr">
            <a:normAutofit/>
          </a:bodyPr>
          <a:lstStyle/>
          <a:p>
            <a:pPr>
              <a:lnSpc>
                <a:spcPct val="100000"/>
              </a:lnSpc>
            </a:pPr>
            <a:r>
              <a:rPr lang="en-US" dirty="0">
                <a:latin typeface="-apple-system"/>
              </a:rPr>
              <a:t>Versatility: The secant method is versatile and applicable to a wide range of functions.</a:t>
            </a:r>
            <a:endParaRPr lang="en-US" b="0" i="0" dirty="0">
              <a:solidFill>
                <a:srgbClr val="1C1917"/>
              </a:solidFill>
              <a:effectLst/>
              <a:latin typeface="-apple-system"/>
            </a:endParaRPr>
          </a:p>
          <a:p>
            <a:pPr algn="l">
              <a:lnSpc>
                <a:spcPct val="100000"/>
              </a:lnSpc>
              <a:buFont typeface="Arial" panose="020B0604020202020204" pitchFamily="34" charset="0"/>
              <a:buChar char="•"/>
            </a:pPr>
            <a:r>
              <a:rPr lang="en-US" b="0" i="0" dirty="0">
                <a:solidFill>
                  <a:srgbClr val="1C1917"/>
                </a:solidFill>
                <a:effectLst/>
                <a:latin typeface="-apple-system"/>
              </a:rPr>
              <a:t>Generally converges faster than the bisection method</a:t>
            </a:r>
            <a:endParaRPr lang="en-US" dirty="0">
              <a:latin typeface="-apple-system"/>
            </a:endParaRPr>
          </a:p>
          <a:p>
            <a:pPr>
              <a:lnSpc>
                <a:spcPct val="100000"/>
              </a:lnSpc>
            </a:pPr>
            <a:r>
              <a:rPr lang="en-US" dirty="0">
                <a:latin typeface="-apple-system"/>
              </a:rPr>
              <a:t>Requires two guesses that don’t need to bracket the root.</a:t>
            </a:r>
          </a:p>
          <a:p>
            <a:pPr>
              <a:lnSpc>
                <a:spcPct val="100000"/>
              </a:lnSpc>
            </a:pPr>
            <a:r>
              <a:rPr lang="en-US" dirty="0">
                <a:latin typeface="-apple-system"/>
              </a:rPr>
              <a:t>No Derivative Required: Unlike some other numerical methods, the secant method does not require the computation of derivatives which makes it better as in some cases derivative become very hard to find.</a:t>
            </a:r>
          </a:p>
        </p:txBody>
      </p:sp>
    </p:spTree>
    <p:extLst>
      <p:ext uri="{BB962C8B-B14F-4D97-AF65-F5344CB8AC3E}">
        <p14:creationId xmlns:p14="http://schemas.microsoft.com/office/powerpoint/2010/main" val="13952516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E267-D589-8867-7404-53AB109625B5}"/>
              </a:ext>
            </a:extLst>
          </p:cNvPr>
          <p:cNvSpPr>
            <a:spLocks noGrp="1"/>
          </p:cNvSpPr>
          <p:nvPr>
            <p:ph type="title"/>
          </p:nvPr>
        </p:nvSpPr>
        <p:spPr>
          <a:xfrm>
            <a:off x="838200" y="365125"/>
            <a:ext cx="10515600" cy="1229499"/>
          </a:xfrm>
        </p:spPr>
        <p:txBody>
          <a:bodyPr/>
          <a:lstStyle/>
          <a:p>
            <a:r>
              <a:rPr lang="en-US" dirty="0">
                <a:latin typeface="-apple-system"/>
              </a:rPr>
              <a:t>Disadvantages</a:t>
            </a:r>
          </a:p>
        </p:txBody>
      </p:sp>
      <p:sp>
        <p:nvSpPr>
          <p:cNvPr id="3" name="Date Placeholder 2">
            <a:extLst>
              <a:ext uri="{FF2B5EF4-FFF2-40B4-BE49-F238E27FC236}">
                <a16:creationId xmlns:a16="http://schemas.microsoft.com/office/drawing/2014/main" id="{6FD18F7F-2A7A-E6FF-DB89-94D4B102F7A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CB31014-5F01-2F01-1D51-BA05FDB85437}"/>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6CB45842-3438-0AC4-2A40-12EFDD046C1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11</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C7C3D88-1565-5542-E46F-F3E70A53FB72}"/>
              </a:ext>
            </a:extLst>
          </p:cNvPr>
          <p:cNvSpPr>
            <a:spLocks noGrp="1"/>
          </p:cNvSpPr>
          <p:nvPr>
            <p:ph idx="1"/>
          </p:nvPr>
        </p:nvSpPr>
        <p:spPr>
          <a:xfrm>
            <a:off x="600307" y="1594624"/>
            <a:ext cx="5495693" cy="4340441"/>
          </a:xfrm>
        </p:spPr>
        <p:txBody>
          <a:bodyPr anchor="ctr">
            <a:normAutofit/>
          </a:bodyPr>
          <a:lstStyle/>
          <a:p>
            <a:r>
              <a:rPr lang="en-US" sz="3200" dirty="0">
                <a:latin typeface="-apple-system"/>
              </a:rPr>
              <a:t>Convergence: Convergence may not be guaranteed for all functions or initial guesses.</a:t>
            </a:r>
          </a:p>
          <a:p>
            <a:r>
              <a:rPr lang="en-US" sz="3200" dirty="0">
                <a:latin typeface="-apple-system"/>
              </a:rPr>
              <a:t>Sensitivity to Initial Guesses: The choice of initial guesses can affect convergence speed and the possibility of convergence.</a:t>
            </a:r>
          </a:p>
          <a:p>
            <a:r>
              <a:rPr lang="en-US" sz="3200" dirty="0">
                <a:latin typeface="-apple-system"/>
              </a:rPr>
              <a:t>Division by zero</a:t>
            </a:r>
          </a:p>
        </p:txBody>
      </p:sp>
      <p:pic>
        <p:nvPicPr>
          <p:cNvPr id="16" name="Graphic 15">
            <a:extLst>
              <a:ext uri="{FF2B5EF4-FFF2-40B4-BE49-F238E27FC236}">
                <a16:creationId xmlns:a16="http://schemas.microsoft.com/office/drawing/2014/main" id="{E0D0FD94-6885-2607-87FF-5ECF2C7B91F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26391" y="2170789"/>
            <a:ext cx="5365302" cy="3188110"/>
          </a:xfrm>
          <a:prstGeom prst="rect">
            <a:avLst/>
          </a:prstGeom>
        </p:spPr>
      </p:pic>
    </p:spTree>
    <p:extLst>
      <p:ext uri="{BB962C8B-B14F-4D97-AF65-F5344CB8AC3E}">
        <p14:creationId xmlns:p14="http://schemas.microsoft.com/office/powerpoint/2010/main" val="30707202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5991-9DD8-1100-6E82-0EACBC884E64}"/>
              </a:ext>
            </a:extLst>
          </p:cNvPr>
          <p:cNvSpPr>
            <a:spLocks noGrp="1"/>
          </p:cNvSpPr>
          <p:nvPr>
            <p:ph type="title"/>
          </p:nvPr>
        </p:nvSpPr>
        <p:spPr>
          <a:xfrm>
            <a:off x="3316224" y="2171700"/>
            <a:ext cx="5559552" cy="2514600"/>
          </a:xfrm>
        </p:spPr>
        <p:txBody>
          <a:bodyPr anchor="ctr"/>
          <a:lstStyle/>
          <a:p>
            <a:r>
              <a:rPr lang="en-US" dirty="0"/>
              <a:t>Trisection Method</a:t>
            </a:r>
          </a:p>
        </p:txBody>
      </p:sp>
    </p:spTree>
    <p:extLst>
      <p:ext uri="{BB962C8B-B14F-4D97-AF65-F5344CB8AC3E}">
        <p14:creationId xmlns:p14="http://schemas.microsoft.com/office/powerpoint/2010/main" val="3194096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A578162-C4D7-2E8B-952C-5413CB062CAF}"/>
              </a:ext>
            </a:extLst>
          </p:cNvPr>
          <p:cNvSpPr>
            <a:spLocks noGrp="1"/>
          </p:cNvSpPr>
          <p:nvPr>
            <p:ph type="title"/>
          </p:nvPr>
        </p:nvSpPr>
        <p:spPr/>
        <p:txBody>
          <a:bodyPr/>
          <a:lstStyle/>
          <a:p>
            <a:r>
              <a:rPr lang="en-US" dirty="0"/>
              <a:t>Definition </a:t>
            </a:r>
          </a:p>
        </p:txBody>
      </p:sp>
      <p:sp>
        <p:nvSpPr>
          <p:cNvPr id="5" name="Content Placeholder 4">
            <a:extLst>
              <a:ext uri="{FF2B5EF4-FFF2-40B4-BE49-F238E27FC236}">
                <a16:creationId xmlns:a16="http://schemas.microsoft.com/office/drawing/2014/main" id="{46BD8FAE-2A41-24AD-6478-FB4049C3514F}"/>
              </a:ext>
            </a:extLst>
          </p:cNvPr>
          <p:cNvSpPr>
            <a:spLocks noGrp="1"/>
          </p:cNvSpPr>
          <p:nvPr>
            <p:ph idx="1"/>
          </p:nvPr>
        </p:nvSpPr>
        <p:spPr/>
        <p:txBody>
          <a:bodyPr/>
          <a:lstStyle/>
          <a:p>
            <a:r>
              <a:rPr lang="en-US" b="0" i="0" dirty="0">
                <a:effectLst/>
                <a:latin typeface="Söhne"/>
              </a:rPr>
              <a:t>The trisection method is an iterative numerical technique used to approximate the root of a mathematical function. Similar to the bisection method, the trisection method divides the interval into three subintervals instead of two, making it potentially faster in converging towards the root</a:t>
            </a:r>
            <a:endParaRPr lang="en-US" dirty="0"/>
          </a:p>
        </p:txBody>
      </p:sp>
    </p:spTree>
    <p:extLst>
      <p:ext uri="{BB962C8B-B14F-4D97-AF65-F5344CB8AC3E}">
        <p14:creationId xmlns:p14="http://schemas.microsoft.com/office/powerpoint/2010/main" val="13741974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C67F-A40A-5A02-DD8F-A674A820E0D3}"/>
              </a:ext>
            </a:extLst>
          </p:cNvPr>
          <p:cNvSpPr>
            <a:spLocks noGrp="1"/>
          </p:cNvSpPr>
          <p:nvPr>
            <p:ph type="title"/>
          </p:nvPr>
        </p:nvSpPr>
        <p:spPr/>
        <p:txBody>
          <a:bodyPr/>
          <a:lstStyle/>
          <a:p>
            <a:r>
              <a:rPr lang="en-US" dirty="0"/>
              <a:t>Steps : </a:t>
            </a:r>
          </a:p>
        </p:txBody>
      </p:sp>
      <p:sp>
        <p:nvSpPr>
          <p:cNvPr id="3" name="Content Placeholder 2">
            <a:extLst>
              <a:ext uri="{FF2B5EF4-FFF2-40B4-BE49-F238E27FC236}">
                <a16:creationId xmlns:a16="http://schemas.microsoft.com/office/drawing/2014/main" id="{B1CD83B9-734B-E6DE-C891-0498B2914CB8}"/>
              </a:ext>
            </a:extLst>
          </p:cNvPr>
          <p:cNvSpPr>
            <a:spLocks noGrp="1"/>
          </p:cNvSpPr>
          <p:nvPr>
            <p:ph idx="1"/>
          </p:nvPr>
        </p:nvSpPr>
        <p:spPr/>
        <p:txBody>
          <a:bodyPr>
            <a:normAutofit fontScale="62500" lnSpcReduction="20000"/>
          </a:bodyPr>
          <a:lstStyle/>
          <a:p>
            <a:pPr marL="0" indent="0" algn="l">
              <a:buNone/>
            </a:pPr>
            <a:r>
              <a:rPr lang="en-US" b="1" i="0" dirty="0">
                <a:solidFill>
                  <a:srgbClr val="374151"/>
                </a:solidFill>
                <a:effectLst/>
                <a:latin typeface="Söhne"/>
              </a:rPr>
              <a:t>1 . Initialization: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Choose an initial interval [a, b] where the root of the function lies.</a:t>
            </a:r>
          </a:p>
          <a:p>
            <a:pPr algn="l">
              <a:buFont typeface="Arial" panose="020B0604020202020204" pitchFamily="34" charset="0"/>
              <a:buChar char="•"/>
            </a:pPr>
            <a:r>
              <a:rPr lang="en-US" b="0" i="0" dirty="0">
                <a:solidFill>
                  <a:srgbClr val="374151"/>
                </a:solidFill>
                <a:effectLst/>
                <a:latin typeface="Söhne"/>
              </a:rPr>
              <a:t>Set a tolerance level (epsilon) to determine the desired accuracy of the result.</a:t>
            </a:r>
          </a:p>
          <a:p>
            <a:pPr algn="l"/>
            <a:r>
              <a:rPr lang="en-US" b="0" i="0" dirty="0">
                <a:solidFill>
                  <a:srgbClr val="374151"/>
                </a:solidFill>
                <a:effectLst/>
                <a:latin typeface="Söhne"/>
              </a:rPr>
              <a:t>Initialize a counter (n) to keep track of the number of iterations.</a:t>
            </a:r>
            <a:r>
              <a:rPr lang="en-US" b="1" i="0" dirty="0">
                <a:solidFill>
                  <a:srgbClr val="374151"/>
                </a:solidFill>
                <a:effectLst/>
                <a:latin typeface="Söhne"/>
              </a:rPr>
              <a:t> </a:t>
            </a:r>
          </a:p>
          <a:p>
            <a:pPr marL="0" indent="0" algn="l">
              <a:buNone/>
            </a:pPr>
            <a:r>
              <a:rPr lang="en-US" b="1" i="0" dirty="0">
                <a:solidFill>
                  <a:srgbClr val="374151"/>
                </a:solidFill>
                <a:effectLst/>
                <a:latin typeface="Söhne"/>
              </a:rPr>
              <a:t>2 . Iteration:</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Divide the interval [a, b] into three subintervals: [a, (a + b) / 3], [(a + b) / 3, 2 * (a + b) / 3], and [2 * (a + b) / 3, b].</a:t>
            </a:r>
          </a:p>
          <a:p>
            <a:pPr algn="l">
              <a:buFont typeface="Arial" panose="020B0604020202020204" pitchFamily="34" charset="0"/>
              <a:buChar char="•"/>
            </a:pPr>
            <a:r>
              <a:rPr lang="en-US" b="0" i="0" dirty="0">
                <a:solidFill>
                  <a:srgbClr val="374151"/>
                </a:solidFill>
                <a:effectLst/>
                <a:latin typeface="Söhne"/>
              </a:rPr>
              <a:t>Evaluate the function at the two trisection points: f((a + b) / 3) and f(2 * (a + b) / 3).</a:t>
            </a:r>
          </a:p>
          <a:p>
            <a:pPr algn="l">
              <a:buFont typeface="Arial" panose="020B0604020202020204" pitchFamily="34" charset="0"/>
              <a:buChar char="•"/>
            </a:pPr>
            <a:r>
              <a:rPr lang="en-US" b="0" i="0" dirty="0">
                <a:solidFill>
                  <a:srgbClr val="374151"/>
                </a:solidFill>
                <a:effectLst/>
                <a:latin typeface="Söhne"/>
              </a:rPr>
              <a:t>Determine the subinterval with a sign change (i.e., one trisection point has a different sign than the other).</a:t>
            </a:r>
          </a:p>
          <a:p>
            <a:pPr algn="l">
              <a:buFont typeface="Arial" panose="020B0604020202020204" pitchFamily="34" charset="0"/>
              <a:buChar char="•"/>
            </a:pPr>
            <a:r>
              <a:rPr lang="en-US" b="0" i="0" dirty="0">
                <a:solidFill>
                  <a:srgbClr val="374151"/>
                </a:solidFill>
                <a:effectLst/>
                <a:latin typeface="Söhne"/>
              </a:rPr>
              <a:t>Update the interval: Set a or b to the corresponding trisection point based on the sign change.</a:t>
            </a:r>
          </a:p>
          <a:p>
            <a:pPr algn="l">
              <a:buFont typeface="Arial" panose="020B0604020202020204" pitchFamily="34" charset="0"/>
              <a:buChar char="•"/>
            </a:pPr>
            <a:r>
              <a:rPr lang="en-US" b="0" i="0" dirty="0">
                <a:solidFill>
                  <a:srgbClr val="374151"/>
                </a:solidFill>
                <a:effectLst/>
                <a:latin typeface="Söhne"/>
              </a:rPr>
              <a:t>Increment the iteration counter (n).</a:t>
            </a:r>
          </a:p>
          <a:p>
            <a:pPr algn="l">
              <a:buFont typeface="Arial" panose="020B0604020202020204" pitchFamily="34" charset="0"/>
              <a:buChar char="•"/>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112F1C46-40F5-ABAD-4DE3-D7E272E698E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6B50D53-2C09-36D6-A2BE-2E4DA1D87C8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460EF7-E93E-C6BF-A85F-F3CB99F45AA9}"/>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14</a:t>
            </a:fld>
            <a:endParaRPr lang="en-US" dirty="0">
              <a:solidFill>
                <a:prstClr val="black">
                  <a:tint val="75000"/>
                </a:prstClr>
              </a:solidFill>
            </a:endParaRPr>
          </a:p>
        </p:txBody>
      </p:sp>
    </p:spTree>
    <p:extLst>
      <p:ext uri="{BB962C8B-B14F-4D97-AF65-F5344CB8AC3E}">
        <p14:creationId xmlns:p14="http://schemas.microsoft.com/office/powerpoint/2010/main" val="368310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0E8A0-9986-F704-5D61-F3DA1FB8072F}"/>
              </a:ext>
            </a:extLst>
          </p:cNvPr>
          <p:cNvSpPr>
            <a:spLocks noGrp="1"/>
          </p:cNvSpPr>
          <p:nvPr>
            <p:ph type="title"/>
          </p:nvPr>
        </p:nvSpPr>
        <p:spPr/>
        <p:txBody>
          <a:bodyPr/>
          <a:lstStyle/>
          <a:p>
            <a:r>
              <a:rPr lang="en-US" dirty="0"/>
              <a:t>Example : </a:t>
            </a:r>
          </a:p>
        </p:txBody>
      </p:sp>
      <p:sp>
        <p:nvSpPr>
          <p:cNvPr id="3" name="Content Placeholder 2">
            <a:extLst>
              <a:ext uri="{FF2B5EF4-FFF2-40B4-BE49-F238E27FC236}">
                <a16:creationId xmlns:a16="http://schemas.microsoft.com/office/drawing/2014/main" id="{3B4CE421-F667-9D2E-D45A-3285786187D6}"/>
              </a:ext>
            </a:extLst>
          </p:cNvPr>
          <p:cNvSpPr>
            <a:spLocks noGrp="1"/>
          </p:cNvSpPr>
          <p:nvPr>
            <p:ph idx="1"/>
          </p:nvPr>
        </p:nvSpPr>
        <p:spPr/>
        <p:txBody>
          <a:bodyPr/>
          <a:lstStyle/>
          <a:p>
            <a:pPr algn="l"/>
            <a:r>
              <a:rPr lang="en-US" b="1" i="0" dirty="0">
                <a:effectLst/>
                <a:latin typeface="Söhne"/>
              </a:rPr>
              <a:t>Function:</a:t>
            </a:r>
            <a:endParaRPr lang="en-US" b="0" i="0" dirty="0">
              <a:effectLst/>
              <a:latin typeface="Söhne"/>
            </a:endParaRPr>
          </a:p>
          <a:p>
            <a:pPr algn="l"/>
            <a:r>
              <a:rPr lang="en-US" b="0" i="1" dirty="0">
                <a:solidFill>
                  <a:srgbClr val="374151"/>
                </a:solidFill>
                <a:effectLst/>
                <a:latin typeface="KaTeX_Math"/>
              </a:rPr>
              <a:t>f</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a:t>
            </a:r>
            <a:r>
              <a:rPr lang="en-US" b="0" i="1" dirty="0">
                <a:solidFill>
                  <a:srgbClr val="374151"/>
                </a:solidFill>
                <a:effectLst/>
                <a:latin typeface="KaTeX_Math"/>
              </a:rPr>
              <a:t>x^</a:t>
            </a:r>
            <a:r>
              <a:rPr lang="en-US" b="0" i="0" dirty="0">
                <a:solidFill>
                  <a:srgbClr val="374151"/>
                </a:solidFill>
                <a:effectLst/>
                <a:latin typeface="KaTeX_Main"/>
              </a:rPr>
              <a:t>3−6</a:t>
            </a:r>
            <a:r>
              <a:rPr lang="en-US" b="0" i="1" dirty="0">
                <a:solidFill>
                  <a:srgbClr val="374151"/>
                </a:solidFill>
                <a:effectLst/>
                <a:latin typeface="KaTeX_Math"/>
              </a:rPr>
              <a:t>x^</a:t>
            </a:r>
            <a:r>
              <a:rPr lang="en-US" b="0" i="0" dirty="0">
                <a:solidFill>
                  <a:srgbClr val="374151"/>
                </a:solidFill>
                <a:effectLst/>
                <a:latin typeface="KaTeX_Main"/>
              </a:rPr>
              <a:t>2+11</a:t>
            </a:r>
            <a:r>
              <a:rPr lang="en-US" b="0" i="1" dirty="0">
                <a:solidFill>
                  <a:srgbClr val="374151"/>
                </a:solidFill>
                <a:effectLst/>
                <a:latin typeface="KaTeX_Math"/>
              </a:rPr>
              <a:t>x</a:t>
            </a:r>
            <a:r>
              <a:rPr lang="en-US" b="0" i="0" dirty="0">
                <a:solidFill>
                  <a:srgbClr val="374151"/>
                </a:solidFill>
                <a:effectLst/>
                <a:latin typeface="KaTeX_Main"/>
              </a:rPr>
              <a:t>−6</a:t>
            </a:r>
            <a:endParaRPr lang="en-US" b="0" i="0" dirty="0">
              <a:solidFill>
                <a:srgbClr val="374151"/>
              </a:solidFill>
              <a:effectLst/>
              <a:latin typeface="Söhne"/>
            </a:endParaRPr>
          </a:p>
          <a:p>
            <a:pPr algn="l"/>
            <a:r>
              <a:rPr lang="en-US" b="1" i="0" dirty="0">
                <a:effectLst/>
                <a:latin typeface="Söhne"/>
              </a:rPr>
              <a:t>Initial Interval:</a:t>
            </a:r>
            <a:endParaRPr lang="en-US" b="0" i="0" dirty="0">
              <a:effectLst/>
              <a:latin typeface="Söhne"/>
            </a:endParaRPr>
          </a:p>
          <a:p>
            <a:pPr algn="l"/>
            <a:r>
              <a:rPr lang="en-US" b="0" i="0" dirty="0">
                <a:solidFill>
                  <a:srgbClr val="374151"/>
                </a:solidFill>
                <a:effectLst/>
                <a:latin typeface="KaTeX_Main"/>
              </a:rPr>
              <a:t>[</a:t>
            </a:r>
            <a:r>
              <a:rPr lang="en-US" b="0" i="1" dirty="0" err="1">
                <a:solidFill>
                  <a:srgbClr val="374151"/>
                </a:solidFill>
                <a:effectLst/>
                <a:latin typeface="KaTeX_Math"/>
              </a:rPr>
              <a:t>a</a:t>
            </a:r>
            <a:r>
              <a:rPr lang="en-US" b="0" i="0" dirty="0" err="1">
                <a:solidFill>
                  <a:srgbClr val="374151"/>
                </a:solidFill>
                <a:effectLst/>
                <a:latin typeface="KaTeX_Main"/>
              </a:rPr>
              <a:t>,</a:t>
            </a:r>
            <a:r>
              <a:rPr lang="en-US" b="0" i="1" dirty="0" err="1">
                <a:solidFill>
                  <a:srgbClr val="374151"/>
                </a:solidFill>
                <a:effectLst/>
                <a:latin typeface="KaTeX_Math"/>
              </a:rPr>
              <a:t>b</a:t>
            </a:r>
            <a:r>
              <a:rPr lang="en-US" b="0" i="0" dirty="0">
                <a:solidFill>
                  <a:srgbClr val="374151"/>
                </a:solidFill>
                <a:effectLst/>
                <a:latin typeface="KaTeX_Main"/>
              </a:rPr>
              <a:t>]=[1,3]</a:t>
            </a:r>
            <a:endParaRPr lang="en-US" b="0" i="0" dirty="0">
              <a:solidFill>
                <a:srgbClr val="374151"/>
              </a:solidFill>
              <a:effectLst/>
              <a:latin typeface="Söhne"/>
            </a:endParaRPr>
          </a:p>
          <a:p>
            <a:pPr algn="l"/>
            <a:r>
              <a:rPr lang="en-US" b="1" i="0" dirty="0">
                <a:effectLst/>
                <a:latin typeface="Söhne"/>
              </a:rPr>
              <a:t>Tolerance:</a:t>
            </a:r>
            <a:endParaRPr lang="en-US" b="0" i="0" dirty="0">
              <a:effectLst/>
              <a:latin typeface="Söhne"/>
            </a:endParaRPr>
          </a:p>
          <a:p>
            <a:pPr algn="l"/>
            <a:r>
              <a:rPr lang="el-GR" b="0" i="1" dirty="0">
                <a:solidFill>
                  <a:srgbClr val="374151"/>
                </a:solidFill>
                <a:effectLst/>
                <a:latin typeface="KaTeX_Math"/>
              </a:rPr>
              <a:t>ϵ</a:t>
            </a:r>
            <a:r>
              <a:rPr lang="el-GR" b="0" i="0" dirty="0">
                <a:solidFill>
                  <a:srgbClr val="374151"/>
                </a:solidFill>
                <a:effectLst/>
                <a:latin typeface="KaTeX_Main"/>
              </a:rPr>
              <a:t>=10</a:t>
            </a:r>
            <a:r>
              <a:rPr lang="en-US" b="0" i="0" dirty="0">
                <a:solidFill>
                  <a:srgbClr val="374151"/>
                </a:solidFill>
                <a:effectLst/>
                <a:latin typeface="KaTeX_Main"/>
              </a:rPr>
              <a:t>^</a:t>
            </a:r>
            <a:r>
              <a:rPr lang="el-GR" b="0" i="0" dirty="0">
                <a:solidFill>
                  <a:srgbClr val="374151"/>
                </a:solidFill>
                <a:effectLst/>
                <a:latin typeface="KaTeX_Main"/>
              </a:rPr>
              <a:t>−6</a:t>
            </a:r>
            <a:endParaRPr lang="el-GR"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7BBD51A0-0FA6-0691-E05B-F571257AA29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6852248-1DE4-7089-B17D-B5652A461EF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17EEAB7-C512-0A03-C4E5-94BD512A483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15</a:t>
            </a:fld>
            <a:endParaRPr lang="en-US" dirty="0">
              <a:solidFill>
                <a:prstClr val="black">
                  <a:tint val="75000"/>
                </a:prstClr>
              </a:solidFill>
            </a:endParaRPr>
          </a:p>
        </p:txBody>
      </p:sp>
    </p:spTree>
    <p:extLst>
      <p:ext uri="{BB962C8B-B14F-4D97-AF65-F5344CB8AC3E}">
        <p14:creationId xmlns:p14="http://schemas.microsoft.com/office/powerpoint/2010/main" val="3062591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511C-3C73-3BB8-7FEF-127962FCE197}"/>
              </a:ext>
            </a:extLst>
          </p:cNvPr>
          <p:cNvSpPr>
            <a:spLocks noGrp="1"/>
          </p:cNvSpPr>
          <p:nvPr>
            <p:ph type="title"/>
          </p:nvPr>
        </p:nvSpPr>
        <p:spPr/>
        <p:txBody>
          <a:bodyPr/>
          <a:lstStyle/>
          <a:p>
            <a:r>
              <a:rPr lang="en-US" b="1" i="0" dirty="0">
                <a:solidFill>
                  <a:srgbClr val="374151"/>
                </a:solidFill>
                <a:effectLst/>
                <a:latin typeface="Söhne"/>
              </a:rPr>
              <a:t>Iterations :</a:t>
            </a:r>
            <a:endParaRPr lang="en-US" dirty="0"/>
          </a:p>
        </p:txBody>
      </p:sp>
      <p:sp>
        <p:nvSpPr>
          <p:cNvPr id="3" name="Content Placeholder 2">
            <a:extLst>
              <a:ext uri="{FF2B5EF4-FFF2-40B4-BE49-F238E27FC236}">
                <a16:creationId xmlns:a16="http://schemas.microsoft.com/office/drawing/2014/main" id="{3B472B01-CAE2-957D-E7F0-5A793EB3D5BF}"/>
              </a:ext>
            </a:extLst>
          </p:cNvPr>
          <p:cNvSpPr>
            <a:spLocks noGrp="1"/>
          </p:cNvSpPr>
          <p:nvPr>
            <p:ph idx="1"/>
          </p:nvPr>
        </p:nvSpPr>
        <p:spPr/>
        <p:txBody>
          <a:bodyPr>
            <a:normAutofit fontScale="77500" lnSpcReduction="20000"/>
          </a:bodyPr>
          <a:lstStyle/>
          <a:p>
            <a:pPr algn="l">
              <a:buFont typeface="+mj-lt"/>
              <a:buAutoNum type="arabicPeriod"/>
            </a:pPr>
            <a:r>
              <a:rPr lang="en-US" b="1" i="0" dirty="0">
                <a:solidFill>
                  <a:srgbClr val="374151"/>
                </a:solidFill>
                <a:effectLst/>
                <a:latin typeface="Söhne"/>
              </a:rPr>
              <a:t>Iteration 1:</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[1,2]</a:t>
            </a:r>
            <a:r>
              <a:rPr lang="en-US" b="0" i="0" dirty="0">
                <a:solidFill>
                  <a:srgbClr val="374151"/>
                </a:solidFill>
                <a:effectLst/>
                <a:latin typeface="Söhne"/>
              </a:rPr>
              <a:t>, </a:t>
            </a:r>
            <a:r>
              <a:rPr lang="en-US" b="0" i="0" dirty="0">
                <a:solidFill>
                  <a:srgbClr val="374151"/>
                </a:solidFill>
                <a:effectLst/>
                <a:latin typeface="KaTeX_Main"/>
              </a:rPr>
              <a:t>[2,2.6667]</a:t>
            </a:r>
            <a:r>
              <a:rPr lang="en-US" b="0" i="0" dirty="0">
                <a:solidFill>
                  <a:srgbClr val="374151"/>
                </a:solidFill>
                <a:effectLst/>
                <a:latin typeface="Söhne"/>
              </a:rPr>
              <a:t>, </a:t>
            </a:r>
            <a:r>
              <a:rPr lang="en-US" b="0" i="0" dirty="0">
                <a:solidFill>
                  <a:srgbClr val="374151"/>
                </a:solidFill>
                <a:effectLst/>
                <a:latin typeface="KaTeX_Main"/>
              </a:rPr>
              <a:t>[2.6667,3]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(1)</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and </a:t>
            </a:r>
            <a:r>
              <a:rPr lang="en-US" dirty="0">
                <a:solidFill>
                  <a:srgbClr val="374151"/>
                </a:solidFill>
                <a:latin typeface="KaTeX_Main"/>
              </a:rPr>
              <a:t> </a:t>
            </a:r>
            <a:r>
              <a:rPr lang="en-US" b="0" i="1" dirty="0">
                <a:solidFill>
                  <a:srgbClr val="374151"/>
                </a:solidFill>
                <a:effectLst/>
                <a:latin typeface="KaTeX_Math"/>
              </a:rPr>
              <a:t>f</a:t>
            </a:r>
            <a:r>
              <a:rPr lang="en-US" b="0" i="0" dirty="0">
                <a:solidFill>
                  <a:srgbClr val="374151"/>
                </a:solidFill>
                <a:effectLst/>
                <a:latin typeface="KaTeX_Main"/>
              </a:rPr>
              <a:t>(2.6667)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[2,2.6667]</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[2,2.2222]</a:t>
            </a:r>
            <a:r>
              <a:rPr lang="en-US" b="0" i="0" dirty="0">
                <a:solidFill>
                  <a:srgbClr val="374151"/>
                </a:solidFill>
                <a:effectLst/>
                <a:latin typeface="Söhne"/>
              </a:rPr>
              <a:t>, </a:t>
            </a:r>
            <a:r>
              <a:rPr lang="en-US" b="0" i="0" dirty="0">
                <a:solidFill>
                  <a:srgbClr val="374151"/>
                </a:solidFill>
                <a:effectLst/>
                <a:latin typeface="KaTeX_Main"/>
              </a:rPr>
              <a:t>[2.2222,2.4444]</a:t>
            </a:r>
            <a:r>
              <a:rPr lang="en-US" b="0" i="0" dirty="0">
                <a:solidFill>
                  <a:srgbClr val="374151"/>
                </a:solidFill>
                <a:effectLst/>
                <a:latin typeface="Söhne"/>
              </a:rPr>
              <a:t>, </a:t>
            </a:r>
            <a:r>
              <a:rPr lang="en-US" b="0" i="0" dirty="0">
                <a:solidFill>
                  <a:srgbClr val="374151"/>
                </a:solidFill>
                <a:effectLst/>
                <a:latin typeface="KaTeX_Main"/>
              </a:rPr>
              <a:t>[2.4444,2.6667]</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(2.2222)</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(2.4444)</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[2,2.2222]</a:t>
            </a:r>
            <a:endParaRPr lang="en-US" b="0" i="0" dirty="0">
              <a:solidFill>
                <a:srgbClr val="374151"/>
              </a:solidFill>
              <a:effectLst/>
              <a:latin typeface="Söhne"/>
            </a:endParaRPr>
          </a:p>
          <a:p>
            <a:pPr algn="l">
              <a:buFont typeface="+mj-lt"/>
              <a:buAutoNum type="arabicPeriod"/>
            </a:pPr>
            <a:r>
              <a:rPr lang="en-US" b="1" i="0" dirty="0">
                <a:solidFill>
                  <a:srgbClr val="374151"/>
                </a:solidFill>
                <a:effectLst/>
                <a:latin typeface="Söhne"/>
              </a:rPr>
              <a:t>Iteration 3:</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Subintervals: </a:t>
            </a:r>
            <a:r>
              <a:rPr lang="en-US" b="0" i="0" dirty="0">
                <a:solidFill>
                  <a:srgbClr val="374151"/>
                </a:solidFill>
                <a:effectLst/>
                <a:latin typeface="KaTeX_Main"/>
              </a:rPr>
              <a:t>[2,2.0741]</a:t>
            </a:r>
            <a:r>
              <a:rPr lang="en-US" b="0" i="0" dirty="0">
                <a:solidFill>
                  <a:srgbClr val="374151"/>
                </a:solidFill>
                <a:effectLst/>
                <a:latin typeface="Söhne"/>
              </a:rPr>
              <a:t>,</a:t>
            </a:r>
            <a:r>
              <a:rPr lang="en-US" b="0" i="0" dirty="0">
                <a:solidFill>
                  <a:srgbClr val="374151"/>
                </a:solidFill>
                <a:effectLst/>
                <a:latin typeface="KaTeX_Main"/>
              </a:rPr>
              <a:t>[2.0741,2.1482]</a:t>
            </a:r>
            <a:r>
              <a:rPr lang="en-US" b="0" i="0" dirty="0">
                <a:solidFill>
                  <a:srgbClr val="374151"/>
                </a:solidFill>
                <a:effectLst/>
                <a:latin typeface="Söhne"/>
              </a:rPr>
              <a:t>, </a:t>
            </a:r>
            <a:r>
              <a:rPr lang="en-US" b="0" i="0" dirty="0">
                <a:solidFill>
                  <a:srgbClr val="374151"/>
                </a:solidFill>
                <a:effectLst/>
                <a:latin typeface="KaTeX_Main"/>
              </a:rPr>
              <a:t>[2.1482,2.2222]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Evaluate </a:t>
            </a:r>
            <a:r>
              <a:rPr lang="en-US" b="0" i="1" dirty="0">
                <a:solidFill>
                  <a:srgbClr val="374151"/>
                </a:solidFill>
                <a:effectLst/>
                <a:latin typeface="KaTeX_Math"/>
              </a:rPr>
              <a:t>f</a:t>
            </a:r>
            <a:r>
              <a:rPr lang="en-US" b="0" i="0" dirty="0">
                <a:solidFill>
                  <a:srgbClr val="374151"/>
                </a:solidFill>
                <a:effectLst/>
                <a:latin typeface="KaTeX_Main"/>
              </a:rPr>
              <a:t>(2)</a:t>
            </a:r>
            <a:r>
              <a:rPr lang="en-US" b="0" i="0" dirty="0">
                <a:solidFill>
                  <a:srgbClr val="374151"/>
                </a:solidFill>
                <a:effectLst/>
                <a:latin typeface="Söhne"/>
              </a:rPr>
              <a:t>, </a:t>
            </a:r>
            <a:r>
              <a:rPr lang="en-US" b="0" i="1" dirty="0">
                <a:solidFill>
                  <a:srgbClr val="374151"/>
                </a:solidFill>
                <a:effectLst/>
                <a:latin typeface="KaTeX_Math"/>
              </a:rPr>
              <a:t>f</a:t>
            </a:r>
            <a:r>
              <a:rPr lang="en-US" b="0" i="0" dirty="0">
                <a:solidFill>
                  <a:srgbClr val="374151"/>
                </a:solidFill>
                <a:effectLst/>
                <a:latin typeface="KaTeX_Main"/>
              </a:rPr>
              <a:t>(2.0741)</a:t>
            </a:r>
            <a:r>
              <a:rPr lang="en-US" b="0" i="0" dirty="0">
                <a:solidFill>
                  <a:srgbClr val="374151"/>
                </a:solidFill>
                <a:effectLst/>
                <a:latin typeface="Söhne"/>
              </a:rPr>
              <a:t>, and </a:t>
            </a:r>
            <a:r>
              <a:rPr lang="en-US" b="0" i="1" dirty="0">
                <a:solidFill>
                  <a:srgbClr val="374151"/>
                </a:solidFill>
                <a:effectLst/>
                <a:latin typeface="KaTeX_Math"/>
              </a:rPr>
              <a:t>f</a:t>
            </a:r>
            <a:r>
              <a:rPr lang="en-US" b="0" i="0" dirty="0">
                <a:solidFill>
                  <a:srgbClr val="374151"/>
                </a:solidFill>
                <a:effectLst/>
                <a:latin typeface="KaTeX_Main"/>
              </a:rPr>
              <a:t>(2.1482)</a:t>
            </a:r>
            <a:endParaRPr lang="en-US" b="0" i="0" dirty="0">
              <a:solidFill>
                <a:srgbClr val="374151"/>
              </a:solidFill>
              <a:effectLst/>
              <a:latin typeface="Söhne"/>
            </a:endParaRPr>
          </a:p>
          <a:p>
            <a:pPr marL="742950" lvl="1" indent="-285750" algn="l">
              <a:buFont typeface="+mj-lt"/>
              <a:buAutoNum type="arabicPeriod"/>
            </a:pPr>
            <a:r>
              <a:rPr lang="en-US" b="0" i="0" dirty="0">
                <a:solidFill>
                  <a:srgbClr val="374151"/>
                </a:solidFill>
                <a:effectLst/>
                <a:latin typeface="Söhne"/>
              </a:rPr>
              <a:t>Choose the subinterval with a sign change: </a:t>
            </a:r>
            <a:r>
              <a:rPr lang="en-US" b="0" i="0" dirty="0">
                <a:solidFill>
                  <a:srgbClr val="374151"/>
                </a:solidFill>
                <a:effectLst/>
                <a:latin typeface="KaTeX_Main"/>
              </a:rPr>
              <a:t>[2,2.0741]</a:t>
            </a:r>
          </a:p>
          <a:p>
            <a:pPr marL="457200" lvl="1" indent="0" algn="l">
              <a:buNone/>
            </a:pPr>
            <a:r>
              <a:rPr lang="en-US" b="1" i="0" dirty="0">
                <a:solidFill>
                  <a:srgbClr val="374151"/>
                </a:solidFill>
                <a:effectLst/>
                <a:latin typeface="Söhne"/>
              </a:rPr>
              <a:t>….Continue iterations until the interval width is smaller than the tolerance (</a:t>
            </a:r>
            <a:r>
              <a:rPr lang="en-US" b="1" i="0" dirty="0">
                <a:solidFill>
                  <a:srgbClr val="374151"/>
                </a:solidFill>
                <a:effectLst/>
                <a:latin typeface="KaTeX_Main"/>
              </a:rPr>
              <a:t>∣</a:t>
            </a:r>
            <a:r>
              <a:rPr lang="en-US" b="1" i="1" dirty="0">
                <a:solidFill>
                  <a:srgbClr val="374151"/>
                </a:solidFill>
                <a:effectLst/>
                <a:latin typeface="KaTeX_Math"/>
              </a:rPr>
              <a:t>a</a:t>
            </a:r>
            <a:r>
              <a:rPr lang="en-US" b="1" i="0" dirty="0">
                <a:solidFill>
                  <a:srgbClr val="374151"/>
                </a:solidFill>
                <a:effectLst/>
                <a:latin typeface="KaTeX_Main"/>
              </a:rPr>
              <a:t>−</a:t>
            </a:r>
            <a:r>
              <a:rPr lang="en-US" b="1" i="1" dirty="0">
                <a:solidFill>
                  <a:srgbClr val="374151"/>
                </a:solidFill>
                <a:effectLst/>
                <a:latin typeface="KaTeX_Math"/>
              </a:rPr>
              <a:t>b</a:t>
            </a:r>
            <a:r>
              <a:rPr lang="en-US" b="1" i="0" dirty="0">
                <a:solidFill>
                  <a:srgbClr val="374151"/>
                </a:solidFill>
                <a:effectLst/>
                <a:latin typeface="KaTeX_Main"/>
              </a:rPr>
              <a:t>∣&lt;</a:t>
            </a:r>
            <a:r>
              <a:rPr lang="en-US" b="1" i="1" dirty="0">
                <a:solidFill>
                  <a:srgbClr val="374151"/>
                </a:solidFill>
                <a:effectLst/>
                <a:latin typeface="KaTeX_Math"/>
              </a:rPr>
              <a:t>ϵ</a:t>
            </a:r>
            <a:r>
              <a:rPr lang="en-US" b="1" i="0" dirty="0">
                <a:solidFill>
                  <a:srgbClr val="374151"/>
                </a:solidFill>
                <a:effectLst/>
                <a:latin typeface="Söhne"/>
              </a:rPr>
              <a:t>).</a:t>
            </a:r>
            <a:endParaRPr lang="en-US" b="1" i="0" dirty="0">
              <a:solidFill>
                <a:srgbClr val="374151"/>
              </a:solidFill>
              <a:effectLst/>
              <a:latin typeface="KaTeX_Main"/>
            </a:endParaRPr>
          </a:p>
          <a:p>
            <a:pPr marL="742950" lvl="1" indent="-285750" algn="l">
              <a:buFont typeface="+mj-lt"/>
              <a:buAutoNum type="arabicPeriod"/>
            </a:pPr>
            <a:endParaRPr lang="en-US" b="0" i="0" dirty="0">
              <a:solidFill>
                <a:srgbClr val="374151"/>
              </a:solidFill>
              <a:effectLst/>
              <a:latin typeface="Söhne"/>
            </a:endParaRPr>
          </a:p>
          <a:p>
            <a:endParaRPr lang="en-US" dirty="0"/>
          </a:p>
        </p:txBody>
      </p:sp>
      <p:sp>
        <p:nvSpPr>
          <p:cNvPr id="4" name="Date Placeholder 3">
            <a:extLst>
              <a:ext uri="{FF2B5EF4-FFF2-40B4-BE49-F238E27FC236}">
                <a16:creationId xmlns:a16="http://schemas.microsoft.com/office/drawing/2014/main" id="{BD1472D0-1761-0C18-EDB0-4CEEDC405C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B06115CD-1B43-6680-B124-8E3CC728409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445C5D0-5459-E666-4D45-C6D40D31DEE8}"/>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16</a:t>
            </a:fld>
            <a:endParaRPr lang="en-US" dirty="0">
              <a:solidFill>
                <a:prstClr val="black">
                  <a:tint val="75000"/>
                </a:prstClr>
              </a:solidFill>
            </a:endParaRPr>
          </a:p>
        </p:txBody>
      </p:sp>
    </p:spTree>
    <p:extLst>
      <p:ext uri="{BB962C8B-B14F-4D97-AF65-F5344CB8AC3E}">
        <p14:creationId xmlns:p14="http://schemas.microsoft.com/office/powerpoint/2010/main" val="306599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27584-2E9E-D9AE-A98C-B221599F9FE4}"/>
              </a:ext>
            </a:extLst>
          </p:cNvPr>
          <p:cNvSpPr>
            <a:spLocks noGrp="1"/>
          </p:cNvSpPr>
          <p:nvPr>
            <p:ph type="title"/>
          </p:nvPr>
        </p:nvSpPr>
        <p:spPr/>
        <p:txBody>
          <a:bodyPr/>
          <a:lstStyle/>
          <a:p>
            <a:r>
              <a:rPr lang="en-US" dirty="0"/>
              <a:t>When end ? </a:t>
            </a:r>
          </a:p>
        </p:txBody>
      </p:sp>
      <p:sp>
        <p:nvSpPr>
          <p:cNvPr id="3" name="Content Placeholder 2">
            <a:extLst>
              <a:ext uri="{FF2B5EF4-FFF2-40B4-BE49-F238E27FC236}">
                <a16:creationId xmlns:a16="http://schemas.microsoft.com/office/drawing/2014/main" id="{DE2A3F4B-CA41-F856-8531-DE5FEA676EB9}"/>
              </a:ext>
            </a:extLst>
          </p:cNvPr>
          <p:cNvSpPr>
            <a:spLocks noGrp="1"/>
          </p:cNvSpPr>
          <p:nvPr>
            <p:ph idx="1"/>
          </p:nvPr>
        </p:nvSpPr>
        <p:spPr/>
        <p:txBody>
          <a:bodyPr/>
          <a:lstStyle/>
          <a:p>
            <a:pPr algn="l">
              <a:buFont typeface="Arial" panose="020B0604020202020204" pitchFamily="34" charset="0"/>
              <a:buChar char="•"/>
            </a:pPr>
            <a:r>
              <a:rPr lang="en-US" b="0" i="0" dirty="0">
                <a:solidFill>
                  <a:srgbClr val="374151"/>
                </a:solidFill>
                <a:effectLst/>
                <a:latin typeface="Söhne"/>
              </a:rPr>
              <a:t>Repeat the iteration until the absolute difference between a and b is smaller than the tolerance level (|a - b| &lt; epsilon) or until a maximum number of iterations is reached.</a:t>
            </a:r>
          </a:p>
          <a:p>
            <a:pPr algn="l">
              <a:buFont typeface="Arial" panose="020B0604020202020204" pitchFamily="34" charset="0"/>
              <a:buChar char="•"/>
            </a:pPr>
            <a:r>
              <a:rPr lang="en-US" b="0" i="0" dirty="0">
                <a:solidFill>
                  <a:srgbClr val="374151"/>
                </a:solidFill>
                <a:effectLst/>
                <a:latin typeface="Söhne"/>
              </a:rPr>
              <a:t>The midpoint of the final interval [a, b] can be considered as an approximate root of the function.</a:t>
            </a:r>
          </a:p>
          <a:p>
            <a:pPr marL="0" indent="0">
              <a:buNone/>
            </a:pPr>
            <a:endParaRPr lang="en-US" dirty="0"/>
          </a:p>
        </p:txBody>
      </p:sp>
      <p:sp>
        <p:nvSpPr>
          <p:cNvPr id="4" name="Date Placeholder 3">
            <a:extLst>
              <a:ext uri="{FF2B5EF4-FFF2-40B4-BE49-F238E27FC236}">
                <a16:creationId xmlns:a16="http://schemas.microsoft.com/office/drawing/2014/main" id="{1EBB5E10-5D6B-F9AD-C74E-5CB5423E20B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1515AD4-E254-3734-DDBB-FE1839551E9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CC724BC-1681-54A1-CDE2-24D4490A27B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17</a:t>
            </a:fld>
            <a:endParaRPr lang="en-US" dirty="0">
              <a:solidFill>
                <a:prstClr val="black">
                  <a:tint val="75000"/>
                </a:prstClr>
              </a:solidFill>
            </a:endParaRPr>
          </a:p>
        </p:txBody>
      </p:sp>
    </p:spTree>
    <p:extLst>
      <p:ext uri="{BB962C8B-B14F-4D97-AF65-F5344CB8AC3E}">
        <p14:creationId xmlns:p14="http://schemas.microsoft.com/office/powerpoint/2010/main" val="17727364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C08039-241C-E781-5D25-18A6095F9ADE}"/>
              </a:ext>
            </a:extLst>
          </p:cNvPr>
          <p:cNvSpPr>
            <a:spLocks noGrp="1"/>
          </p:cNvSpPr>
          <p:nvPr>
            <p:ph type="title"/>
          </p:nvPr>
        </p:nvSpPr>
        <p:spPr/>
        <p:txBody>
          <a:bodyPr>
            <a:normAutofit/>
          </a:bodyPr>
          <a:lstStyle/>
          <a:p>
            <a:r>
              <a:rPr lang="en-US" b="1" i="0" dirty="0">
                <a:effectLst/>
                <a:latin typeface="Söhne"/>
              </a:rPr>
              <a:t>Advantages and Disadvantages:</a:t>
            </a:r>
            <a:endParaRPr lang="en-US" dirty="0"/>
          </a:p>
        </p:txBody>
      </p:sp>
      <p:sp>
        <p:nvSpPr>
          <p:cNvPr id="8" name="Content Placeholder 7">
            <a:extLst>
              <a:ext uri="{FF2B5EF4-FFF2-40B4-BE49-F238E27FC236}">
                <a16:creationId xmlns:a16="http://schemas.microsoft.com/office/drawing/2014/main" id="{434F6A7E-F920-08EF-F49E-3A6704226019}"/>
              </a:ext>
            </a:extLst>
          </p:cNvPr>
          <p:cNvSpPr>
            <a:spLocks noGrp="1"/>
          </p:cNvSpPr>
          <p:nvPr>
            <p:ph sz="half" idx="1"/>
          </p:nvPr>
        </p:nvSpPr>
        <p:spPr/>
        <p:txBody>
          <a:bodyPr/>
          <a:lstStyle/>
          <a:p>
            <a:pPr marL="0" indent="0" algn="l">
              <a:buNone/>
            </a:pPr>
            <a:r>
              <a:rPr lang="en-US" b="1" i="0" dirty="0">
                <a:solidFill>
                  <a:srgbClr val="374151"/>
                </a:solidFill>
                <a:effectLst/>
                <a:latin typeface="Söhne"/>
              </a:rPr>
              <a:t>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Potentially faster convergence compared to the bisection method because it divides the interval into three parts.</a:t>
            </a:r>
          </a:p>
          <a:p>
            <a:pPr algn="l">
              <a:buFont typeface="Arial" panose="020B0604020202020204" pitchFamily="34" charset="0"/>
              <a:buChar char="•"/>
            </a:pPr>
            <a:r>
              <a:rPr lang="en-US" b="0" i="0" dirty="0">
                <a:solidFill>
                  <a:srgbClr val="374151"/>
                </a:solidFill>
                <a:effectLst/>
                <a:latin typeface="Söhne"/>
              </a:rPr>
              <a:t>Useful for functions with complex behavior where a single interval might not capture the root effectively.</a:t>
            </a:r>
          </a:p>
          <a:p>
            <a:endParaRPr lang="en-US" dirty="0"/>
          </a:p>
        </p:txBody>
      </p:sp>
      <p:sp>
        <p:nvSpPr>
          <p:cNvPr id="9" name="Content Placeholder 8">
            <a:extLst>
              <a:ext uri="{FF2B5EF4-FFF2-40B4-BE49-F238E27FC236}">
                <a16:creationId xmlns:a16="http://schemas.microsoft.com/office/drawing/2014/main" id="{E545E340-3FAA-BE10-8E16-3D1BE6E34946}"/>
              </a:ext>
            </a:extLst>
          </p:cNvPr>
          <p:cNvSpPr>
            <a:spLocks noGrp="1"/>
          </p:cNvSpPr>
          <p:nvPr>
            <p:ph sz="half" idx="2"/>
          </p:nvPr>
        </p:nvSpPr>
        <p:spPr/>
        <p:txBody>
          <a:bodyPr/>
          <a:lstStyle/>
          <a:p>
            <a:pPr marL="0" indent="0" algn="l">
              <a:buNone/>
            </a:pPr>
            <a:r>
              <a:rPr lang="en-US" b="1" i="0" dirty="0">
                <a:solidFill>
                  <a:srgbClr val="374151"/>
                </a:solidFill>
                <a:effectLst/>
                <a:latin typeface="Söhne"/>
              </a:rPr>
              <a:t>Disadvantages: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Requires more function evaluations per iteration compared to the bisection method.</a:t>
            </a:r>
          </a:p>
          <a:p>
            <a:pPr algn="l">
              <a:buFont typeface="Arial" panose="020B0604020202020204" pitchFamily="34" charset="0"/>
              <a:buChar char="•"/>
            </a:pPr>
            <a:r>
              <a:rPr lang="en-US" b="0" i="0" dirty="0">
                <a:solidFill>
                  <a:srgbClr val="374151"/>
                </a:solidFill>
                <a:effectLst/>
                <a:latin typeface="Söhne"/>
              </a:rPr>
              <a:t>Not always more accurate than the bisection method, especially if the function's behavior doesn't favor the trisection approach.</a:t>
            </a:r>
          </a:p>
          <a:p>
            <a:endParaRPr lang="en-US" dirty="0"/>
          </a:p>
        </p:txBody>
      </p:sp>
      <p:sp>
        <p:nvSpPr>
          <p:cNvPr id="4" name="Date Placeholder 3">
            <a:extLst>
              <a:ext uri="{FF2B5EF4-FFF2-40B4-BE49-F238E27FC236}">
                <a16:creationId xmlns:a16="http://schemas.microsoft.com/office/drawing/2014/main" id="{170E51B2-2555-9860-CA8B-493D7EF0FBA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AD23508A-E4C1-668E-CF7B-F8633721B8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C492A26-68A3-485C-1F2D-28F275149AC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18</a:t>
            </a:fld>
            <a:endParaRPr lang="en-US" dirty="0">
              <a:solidFill>
                <a:prstClr val="black">
                  <a:tint val="75000"/>
                </a:prstClr>
              </a:solidFill>
            </a:endParaRPr>
          </a:p>
        </p:txBody>
      </p:sp>
    </p:spTree>
    <p:extLst>
      <p:ext uri="{BB962C8B-B14F-4D97-AF65-F5344CB8AC3E}">
        <p14:creationId xmlns:p14="http://schemas.microsoft.com/office/powerpoint/2010/main" val="2059131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F964-FD7C-F62F-8E45-9AF216B400D8}"/>
              </a:ext>
            </a:extLst>
          </p:cNvPr>
          <p:cNvSpPr>
            <a:spLocks noGrp="1"/>
          </p:cNvSpPr>
          <p:nvPr>
            <p:ph type="title"/>
          </p:nvPr>
        </p:nvSpPr>
        <p:spPr>
          <a:xfrm>
            <a:off x="3410712" y="2171700"/>
            <a:ext cx="5370576" cy="2514600"/>
          </a:xfrm>
        </p:spPr>
        <p:txBody>
          <a:bodyPr anchor="ctr"/>
          <a:lstStyle/>
          <a:p>
            <a:r>
              <a:rPr lang="en-US" dirty="0"/>
              <a:t>Hybrid Algorithm 1</a:t>
            </a:r>
          </a:p>
        </p:txBody>
      </p:sp>
    </p:spTree>
    <p:extLst>
      <p:ext uri="{BB962C8B-B14F-4D97-AF65-F5344CB8AC3E}">
        <p14:creationId xmlns:p14="http://schemas.microsoft.com/office/powerpoint/2010/main" val="21900979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AF50C-A3D5-624F-AA7A-FA2442C7409D}"/>
              </a:ext>
            </a:extLst>
          </p:cNvPr>
          <p:cNvSpPr>
            <a:spLocks noGrp="1"/>
          </p:cNvSpPr>
          <p:nvPr>
            <p:ph type="title"/>
          </p:nvPr>
        </p:nvSpPr>
        <p:spPr/>
        <p:txBody>
          <a:bodyPr/>
          <a:lstStyle/>
          <a:p>
            <a:r>
              <a:rPr lang="en-US" dirty="0">
                <a:latin typeface="-apple-system"/>
              </a:rPr>
              <a:t>Team Members</a:t>
            </a:r>
          </a:p>
        </p:txBody>
      </p:sp>
      <p:sp>
        <p:nvSpPr>
          <p:cNvPr id="3" name="Content Placeholder 2">
            <a:extLst>
              <a:ext uri="{FF2B5EF4-FFF2-40B4-BE49-F238E27FC236}">
                <a16:creationId xmlns:a16="http://schemas.microsoft.com/office/drawing/2014/main" id="{F426160E-326A-0E60-3757-54706E718AAC}"/>
              </a:ext>
            </a:extLst>
          </p:cNvPr>
          <p:cNvSpPr>
            <a:spLocks noGrp="1"/>
          </p:cNvSpPr>
          <p:nvPr>
            <p:ph idx="1"/>
          </p:nvPr>
        </p:nvSpPr>
        <p:spPr/>
        <p:txBody>
          <a:bodyPr>
            <a:normAutofit/>
          </a:bodyPr>
          <a:lstStyle/>
          <a:p>
            <a:pPr marL="514350" indent="-514350">
              <a:buAutoNum type="arabicPeriod"/>
            </a:pPr>
            <a:r>
              <a:rPr lang="en-US" sz="3200" dirty="0">
                <a:latin typeface="-apple-system"/>
              </a:rPr>
              <a:t>Mohamed Emary</a:t>
            </a:r>
          </a:p>
          <a:p>
            <a:pPr marL="514350" indent="-514350">
              <a:buAutoNum type="arabicPeriod"/>
            </a:pPr>
            <a:r>
              <a:rPr lang="en-US" sz="3200" dirty="0">
                <a:latin typeface="-apple-system"/>
              </a:rPr>
              <a:t>Mohamed Abdelfattah</a:t>
            </a:r>
          </a:p>
          <a:p>
            <a:pPr marL="514350" indent="-514350">
              <a:buAutoNum type="arabicPeriod"/>
            </a:pPr>
            <a:r>
              <a:rPr lang="en-US" sz="3200" dirty="0">
                <a:latin typeface="-apple-system"/>
              </a:rPr>
              <a:t>Abdelfattah Zakaria</a:t>
            </a:r>
          </a:p>
          <a:p>
            <a:pPr marL="514350" indent="-514350">
              <a:buAutoNum type="arabicPeriod"/>
            </a:pPr>
            <a:r>
              <a:rPr lang="en-US" sz="3200" dirty="0">
                <a:latin typeface="-apple-system"/>
              </a:rPr>
              <a:t>Sara Reda</a:t>
            </a:r>
          </a:p>
          <a:p>
            <a:pPr marL="514350" indent="-514350">
              <a:buAutoNum type="arabicPeriod"/>
            </a:pPr>
            <a:r>
              <a:rPr lang="en-US" sz="3200" dirty="0">
                <a:latin typeface="-apple-system"/>
              </a:rPr>
              <a:t>Dalia Abdallah</a:t>
            </a:r>
          </a:p>
          <a:p>
            <a:pPr marL="514350" indent="-514350">
              <a:buAutoNum type="arabicPeriod"/>
            </a:pPr>
            <a:r>
              <a:rPr lang="en-US" sz="3200" dirty="0" err="1">
                <a:latin typeface="-apple-system"/>
              </a:rPr>
              <a:t>Shrouk</a:t>
            </a:r>
            <a:r>
              <a:rPr lang="en-US" sz="3200" dirty="0">
                <a:latin typeface="-apple-system"/>
              </a:rPr>
              <a:t> </a:t>
            </a:r>
            <a:r>
              <a:rPr lang="en-US" sz="3200" dirty="0" err="1">
                <a:latin typeface="-apple-system"/>
              </a:rPr>
              <a:t>Elsayed</a:t>
            </a:r>
            <a:endParaRPr lang="en-US" sz="3200" dirty="0">
              <a:latin typeface="-apple-system"/>
            </a:endParaRPr>
          </a:p>
        </p:txBody>
      </p:sp>
      <p:sp>
        <p:nvSpPr>
          <p:cNvPr id="4" name="Date Placeholder 3">
            <a:extLst>
              <a:ext uri="{FF2B5EF4-FFF2-40B4-BE49-F238E27FC236}">
                <a16:creationId xmlns:a16="http://schemas.microsoft.com/office/drawing/2014/main" id="{98EEBDF4-9A15-C11C-450A-B51C3B88BCAE}"/>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1E67E7DF-CA83-D2FF-A541-8227CA60EAFD}"/>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3690DC28-D23A-3EA1-050C-ED1F915D699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a:t>
            </a:fld>
            <a:endParaRPr lang="en-US" dirty="0">
              <a:solidFill>
                <a:prstClr val="black">
                  <a:tint val="75000"/>
                </a:prstClr>
              </a:solidFill>
            </a:endParaRPr>
          </a:p>
        </p:txBody>
      </p:sp>
    </p:spTree>
    <p:extLst>
      <p:ext uri="{BB962C8B-B14F-4D97-AF65-F5344CB8AC3E}">
        <p14:creationId xmlns:p14="http://schemas.microsoft.com/office/powerpoint/2010/main" val="28497782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a:t>What is Hybrid Algorithm</a:t>
            </a:r>
            <a:br>
              <a:rPr lang="en-US" b="1" dirty="0"/>
            </a:br>
            <a:endParaRPr lang="en-US" dirty="0"/>
          </a:p>
        </p:txBody>
      </p:sp>
      <p:sp>
        <p:nvSpPr>
          <p:cNvPr id="5" name="Content Placeholder 4"/>
          <p:cNvSpPr>
            <a:spLocks noGrp="1"/>
          </p:cNvSpPr>
          <p:nvPr>
            <p:ph idx="1"/>
          </p:nvPr>
        </p:nvSpPr>
        <p:spPr/>
        <p:txBody>
          <a:bodyPr>
            <a:normAutofit fontScale="92500" lnSpcReduction="10000"/>
          </a:bodyPr>
          <a:lstStyle/>
          <a:p>
            <a:r>
              <a:rPr lang="en-US" b="1" dirty="0"/>
              <a:t>Hybrid Algorithm typically refers to a combination of different numerical techniques or methods to solve a particular problem. Hybrid algorithms are designed to leverage the strengths of multiple methods, enhancing the overall efficiency and accuracy of the solution. Hybrid Algorithm 1 (HA1) is a specific instance of such an approach, where two or more numerical methods are combined in a unique way to solve a given problem.</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20</a:t>
            </a:fld>
            <a:endParaRPr lang="en-US" dirty="0">
              <a:solidFill>
                <a:prstClr val="black">
                  <a:tint val="75000"/>
                </a:prstClr>
              </a:solidFill>
            </a:endParaRPr>
          </a:p>
        </p:txBody>
      </p:sp>
    </p:spTree>
    <p:extLst>
      <p:ext uri="{BB962C8B-B14F-4D97-AF65-F5344CB8AC3E}">
        <p14:creationId xmlns:p14="http://schemas.microsoft.com/office/powerpoint/2010/main" val="37707180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42187" cy="1325880"/>
          </a:xfrm>
        </p:spPr>
        <p:txBody>
          <a:bodyPr/>
          <a:lstStyle/>
          <a:p>
            <a:r>
              <a:rPr lang="en-US" b="1" dirty="0"/>
              <a:t>The exact details of Hybrid Algorithm 1</a:t>
            </a:r>
            <a:endParaRPr lang="en-US" dirty="0"/>
          </a:p>
        </p:txBody>
      </p:sp>
      <p:sp>
        <p:nvSpPr>
          <p:cNvPr id="5" name="Content Placeholder 4"/>
          <p:cNvSpPr>
            <a:spLocks noGrp="1"/>
          </p:cNvSpPr>
          <p:nvPr>
            <p:ph idx="1"/>
          </p:nvPr>
        </p:nvSpPr>
        <p:spPr/>
        <p:txBody>
          <a:bodyPr>
            <a:normAutofit fontScale="70000" lnSpcReduction="20000"/>
          </a:bodyPr>
          <a:lstStyle/>
          <a:p>
            <a:r>
              <a:rPr lang="en-US" b="1" dirty="0"/>
              <a:t>can vary based on the specific problem it is applied to. However, the general idea behind any hybrid algorithm is to use different methods at different stages of the computation or to combine their results in a way that takes advantage of their individual strengths.</a:t>
            </a:r>
            <a:r>
              <a:rPr lang="en-US" b="1" dirty="0">
                <a:solidFill>
                  <a:srgbClr val="FF0000"/>
                </a:solidFill>
              </a:rPr>
              <a:t> For example, </a:t>
            </a:r>
            <a:r>
              <a:rPr lang="en-US" b="1" dirty="0"/>
              <a:t>consider a problem of solving a complex mathematical equation or system of equations. Hybrid Algorithm 1 might involve an initial approximation using a simple and fast method, such as the bisection method or the secant method. Once an approximate solution is obtained, a more accurate but computationally intensive method like Newton-</a:t>
            </a:r>
            <a:r>
              <a:rPr lang="en-US" b="1" dirty="0" err="1"/>
              <a:t>Raphson</a:t>
            </a:r>
            <a:r>
              <a:rPr lang="en-US" b="1" dirty="0"/>
              <a:t> method or the method of conjugate gradients might be applied to refine the solution further.</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21</a:t>
            </a:fld>
            <a:endParaRPr lang="en-US" dirty="0">
              <a:solidFill>
                <a:prstClr val="black">
                  <a:tint val="75000"/>
                </a:prstClr>
              </a:solidFill>
            </a:endParaRPr>
          </a:p>
        </p:txBody>
      </p:sp>
    </p:spTree>
    <p:extLst>
      <p:ext uri="{BB962C8B-B14F-4D97-AF65-F5344CB8AC3E}">
        <p14:creationId xmlns:p14="http://schemas.microsoft.com/office/powerpoint/2010/main" val="34315577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10973993" cy="1325880"/>
          </a:xfrm>
        </p:spPr>
        <p:txBody>
          <a:bodyPr/>
          <a:lstStyle/>
          <a:p>
            <a:r>
              <a:rPr lang="en-US" b="1" dirty="0"/>
              <a:t>The Nature of Hybrid Algorithm 1</a:t>
            </a:r>
            <a:endParaRPr lang="en-US" dirty="0"/>
          </a:p>
        </p:txBody>
      </p:sp>
      <p:sp>
        <p:nvSpPr>
          <p:cNvPr id="5" name="Content Placeholder 4"/>
          <p:cNvSpPr>
            <a:spLocks noGrp="1"/>
          </p:cNvSpPr>
          <p:nvPr>
            <p:ph idx="1"/>
          </p:nvPr>
        </p:nvSpPr>
        <p:spPr/>
        <p:txBody>
          <a:bodyPr>
            <a:normAutofit fontScale="77500" lnSpcReduction="20000"/>
          </a:bodyPr>
          <a:lstStyle/>
          <a:p>
            <a:r>
              <a:rPr lang="en-US" b="1" dirty="0"/>
              <a:t>The hybrid nature of this approach lies in the strategic use of different methods: simpler methods for initial approximation and more complex methods for fine-tuning the solution. This combination allows for faster convergence and improved accuracy compared to using any single method alone.</a:t>
            </a:r>
            <a:endParaRPr lang="en-US" dirty="0"/>
          </a:p>
          <a:p>
            <a:r>
              <a:rPr lang="en-US" b="1" dirty="0"/>
              <a:t>It's important to note that the success of a hybrid algorithm depends on the careful selection of methods and the logic used to switch between them during the computation. The goal is to strike a balance between computational efficiency and solution accuracy, making hybrid algorithms a valuable tool in numerical analysis and scientific computing.</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22</a:t>
            </a:fld>
            <a:endParaRPr lang="en-US" dirty="0">
              <a:solidFill>
                <a:prstClr val="black">
                  <a:tint val="75000"/>
                </a:prstClr>
              </a:solidFill>
            </a:endParaRPr>
          </a:p>
        </p:txBody>
      </p:sp>
    </p:spTree>
    <p:extLst>
      <p:ext uri="{BB962C8B-B14F-4D97-AF65-F5344CB8AC3E}">
        <p14:creationId xmlns:p14="http://schemas.microsoft.com/office/powerpoint/2010/main" val="756574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50424" cy="1325880"/>
          </a:xfrm>
        </p:spPr>
        <p:txBody>
          <a:bodyPr>
            <a:normAutofit/>
          </a:bodyPr>
          <a:lstStyle/>
          <a:p>
            <a:r>
              <a:rPr lang="en-US" b="1" dirty="0"/>
              <a:t>How does Hybrid Algorithm work?</a:t>
            </a:r>
            <a:br>
              <a:rPr lang="en-US" dirty="0"/>
            </a:br>
            <a:endParaRPr lang="en-US" dirty="0"/>
          </a:p>
        </p:txBody>
      </p:sp>
      <p:sp>
        <p:nvSpPr>
          <p:cNvPr id="5" name="Content Placeholder 4"/>
          <p:cNvSpPr>
            <a:spLocks noGrp="1"/>
          </p:cNvSpPr>
          <p:nvPr>
            <p:ph idx="1"/>
          </p:nvPr>
        </p:nvSpPr>
        <p:spPr/>
        <p:txBody>
          <a:bodyPr>
            <a:normAutofit fontScale="92500"/>
          </a:bodyPr>
          <a:lstStyle/>
          <a:p>
            <a:r>
              <a:rPr lang="en-US" b="1" dirty="0"/>
              <a:t>Hybrid algorithms work by combining the strengths of different numerical methods to solve a given problem. The general idea is to use multiple methods strategically at different stages of the computation, taking advantage of their individual strengths to improve the overall efficiency, accuracy, and convergence of the solution. Here's a step-by-step explanation of how a typical hybrid algorithm might work:</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23</a:t>
            </a:fld>
            <a:endParaRPr lang="en-US" dirty="0">
              <a:solidFill>
                <a:prstClr val="black">
                  <a:tint val="75000"/>
                </a:prstClr>
              </a:solidFill>
            </a:endParaRPr>
          </a:p>
        </p:txBody>
      </p:sp>
    </p:spTree>
    <p:extLst>
      <p:ext uri="{BB962C8B-B14F-4D97-AF65-F5344CB8AC3E}">
        <p14:creationId xmlns:p14="http://schemas.microsoft.com/office/powerpoint/2010/main" val="208880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1: Initialization</a:t>
            </a:r>
            <a:br>
              <a:rPr lang="en-US" dirty="0"/>
            </a:br>
            <a:endParaRPr lang="en-US" dirty="0"/>
          </a:p>
        </p:txBody>
      </p:sp>
      <p:sp>
        <p:nvSpPr>
          <p:cNvPr id="5" name="Content Placeholder 4"/>
          <p:cNvSpPr>
            <a:spLocks noGrp="1"/>
          </p:cNvSpPr>
          <p:nvPr>
            <p:ph idx="1"/>
          </p:nvPr>
        </p:nvSpPr>
        <p:spPr/>
        <p:txBody>
          <a:bodyPr/>
          <a:lstStyle/>
          <a:p>
            <a:r>
              <a:rPr lang="en-US" b="1" dirty="0"/>
              <a:t>The hybrid algorithm starts by initializing the problem, setting up the initial conditions, and selecting appropriate initial guesses or approximations for the solution. This step is crucial as it provides the starting point for the computation.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24</a:t>
            </a:fld>
            <a:endParaRPr lang="en-US" dirty="0">
              <a:solidFill>
                <a:prstClr val="black">
                  <a:tint val="75000"/>
                </a:prstClr>
              </a:solidFill>
            </a:endParaRPr>
          </a:p>
        </p:txBody>
      </p:sp>
    </p:spTree>
    <p:extLst>
      <p:ext uri="{BB962C8B-B14F-4D97-AF65-F5344CB8AC3E}">
        <p14:creationId xmlns:p14="http://schemas.microsoft.com/office/powerpoint/2010/main" val="1415444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10298132" cy="1325880"/>
          </a:xfrm>
        </p:spPr>
        <p:txBody>
          <a:bodyPr/>
          <a:lstStyle/>
          <a:p>
            <a:r>
              <a:rPr lang="en-US" b="1" dirty="0"/>
              <a:t>Step 2: Application of Initial Method(s)</a:t>
            </a:r>
            <a:endParaRPr lang="en-US" dirty="0"/>
          </a:p>
        </p:txBody>
      </p:sp>
      <p:sp>
        <p:nvSpPr>
          <p:cNvPr id="5" name="Content Placeholder 4"/>
          <p:cNvSpPr>
            <a:spLocks noGrp="1"/>
          </p:cNvSpPr>
          <p:nvPr>
            <p:ph idx="1"/>
          </p:nvPr>
        </p:nvSpPr>
        <p:spPr/>
        <p:txBody>
          <a:bodyPr>
            <a:normAutofit fontScale="92500"/>
          </a:bodyPr>
          <a:lstStyle/>
          <a:p>
            <a:r>
              <a:rPr lang="en-US" b="1" dirty="0"/>
              <a:t>The algorithm applies one or more simple and fast numerical methods in the initial stages of the computation. These methods are chosen for their speed and ease of implementation. Examples include the bisection method, secant method, or even simpler techniques like linear interpolation. These methods provide rough approximations to the solution and help in narrowing down the search space.</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25</a:t>
            </a:fld>
            <a:endParaRPr lang="en-US" dirty="0">
              <a:solidFill>
                <a:prstClr val="black">
                  <a:tint val="75000"/>
                </a:prstClr>
              </a:solidFill>
            </a:endParaRPr>
          </a:p>
        </p:txBody>
      </p:sp>
    </p:spTree>
    <p:extLst>
      <p:ext uri="{BB962C8B-B14F-4D97-AF65-F5344CB8AC3E}">
        <p14:creationId xmlns:p14="http://schemas.microsoft.com/office/powerpoint/2010/main" val="1545597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9789248" cy="1325880"/>
          </a:xfrm>
        </p:spPr>
        <p:txBody>
          <a:bodyPr/>
          <a:lstStyle/>
          <a:p>
            <a:r>
              <a:rPr lang="en-US" b="1" dirty="0"/>
              <a:t>Step 3: Assessment of Approximation</a:t>
            </a:r>
            <a:endParaRPr lang="en-US" dirty="0"/>
          </a:p>
        </p:txBody>
      </p:sp>
      <p:sp>
        <p:nvSpPr>
          <p:cNvPr id="5" name="Content Placeholder 4"/>
          <p:cNvSpPr>
            <a:spLocks noGrp="1"/>
          </p:cNvSpPr>
          <p:nvPr>
            <p:ph idx="1"/>
          </p:nvPr>
        </p:nvSpPr>
        <p:spPr/>
        <p:txBody>
          <a:bodyPr/>
          <a:lstStyle/>
          <a:p>
            <a:r>
              <a:rPr lang="en-US" b="1" dirty="0"/>
              <a:t>After applying the initial methods, the algorithm assesses the quality of the obtained approximation. If the approximation is accurate enough or falls within a predefined tolerance level, the computation might terminate, and the obtained solution is considered satisfactory.</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26</a:t>
            </a:fld>
            <a:endParaRPr lang="en-US" dirty="0">
              <a:solidFill>
                <a:prstClr val="black">
                  <a:tint val="75000"/>
                </a:prstClr>
              </a:solidFill>
            </a:endParaRPr>
          </a:p>
        </p:txBody>
      </p:sp>
    </p:spTree>
    <p:extLst>
      <p:ext uri="{BB962C8B-B14F-4D97-AF65-F5344CB8AC3E}">
        <p14:creationId xmlns:p14="http://schemas.microsoft.com/office/powerpoint/2010/main" val="2314190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4: Refinement with Complex Methods</a:t>
            </a:r>
            <a:endParaRPr lang="en-US" dirty="0"/>
          </a:p>
        </p:txBody>
      </p:sp>
      <p:sp>
        <p:nvSpPr>
          <p:cNvPr id="5" name="Content Placeholder 4"/>
          <p:cNvSpPr>
            <a:spLocks noGrp="1"/>
          </p:cNvSpPr>
          <p:nvPr>
            <p:ph idx="1"/>
          </p:nvPr>
        </p:nvSpPr>
        <p:spPr/>
        <p:txBody>
          <a:bodyPr>
            <a:normAutofit fontScale="92500" lnSpcReduction="20000"/>
          </a:bodyPr>
          <a:lstStyle/>
          <a:p>
            <a:r>
              <a:rPr lang="en-US" b="1" dirty="0"/>
              <a:t>If the initial approximation does not meet the desired accuracy criteria, the algorithm switches to more complex and accurate numerical methods. These methods, such as Newton-</a:t>
            </a:r>
            <a:r>
              <a:rPr lang="en-US" b="1" dirty="0" err="1"/>
              <a:t>Raphson</a:t>
            </a:r>
            <a:r>
              <a:rPr lang="en-US" b="1" dirty="0"/>
              <a:t> method, conjugate gradient method, or others depending on the problem, are computationally more intensive but provide highly accurate solutions. The initial approximation serves as the starting point for these methods, allowing them to converge faster towards the true solution.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27</a:t>
            </a:fld>
            <a:endParaRPr lang="en-US" dirty="0">
              <a:solidFill>
                <a:prstClr val="black">
                  <a:tint val="75000"/>
                </a:prstClr>
              </a:solidFill>
            </a:endParaRPr>
          </a:p>
        </p:txBody>
      </p:sp>
    </p:spTree>
    <p:extLst>
      <p:ext uri="{BB962C8B-B14F-4D97-AF65-F5344CB8AC3E}">
        <p14:creationId xmlns:p14="http://schemas.microsoft.com/office/powerpoint/2010/main" val="1712627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5" y="365124"/>
            <a:ext cx="8039961" cy="1325880"/>
          </a:xfrm>
        </p:spPr>
        <p:txBody>
          <a:bodyPr>
            <a:normAutofit/>
          </a:bodyPr>
          <a:lstStyle/>
          <a:p>
            <a:r>
              <a:rPr lang="en-US" b="1" dirty="0"/>
              <a:t>Step 5: Iterative Improvement</a:t>
            </a:r>
            <a:br>
              <a:rPr lang="en-US" dirty="0"/>
            </a:br>
            <a:endParaRPr lang="en-US" dirty="0"/>
          </a:p>
        </p:txBody>
      </p:sp>
      <p:sp>
        <p:nvSpPr>
          <p:cNvPr id="5" name="Content Placeholder 4"/>
          <p:cNvSpPr>
            <a:spLocks noGrp="1"/>
          </p:cNvSpPr>
          <p:nvPr>
            <p:ph idx="1"/>
          </p:nvPr>
        </p:nvSpPr>
        <p:spPr/>
        <p:txBody>
          <a:bodyPr/>
          <a:lstStyle/>
          <a:p>
            <a:r>
              <a:rPr lang="en-US" b="1" dirty="0"/>
              <a:t>The complex numerical methods are applied iteratively, refining the solution in each iteration. The algorithm continuously evaluates the progress and checks if the solution has converged to the desired accuracy level. If the solution meets the convergence criteria, the algorithm terminates, and the refined solution is obtained.</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28</a:t>
            </a:fld>
            <a:endParaRPr lang="en-US" dirty="0">
              <a:solidFill>
                <a:prstClr val="black">
                  <a:tint val="75000"/>
                </a:prstClr>
              </a:solidFill>
            </a:endParaRPr>
          </a:p>
        </p:txBody>
      </p:sp>
    </p:spTree>
    <p:extLst>
      <p:ext uri="{BB962C8B-B14F-4D97-AF65-F5344CB8AC3E}">
        <p14:creationId xmlns:p14="http://schemas.microsoft.com/office/powerpoint/2010/main" val="166722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9496" y="365124"/>
            <a:ext cx="8143328" cy="1325880"/>
          </a:xfrm>
        </p:spPr>
        <p:txBody>
          <a:bodyPr>
            <a:normAutofit/>
          </a:bodyPr>
          <a:lstStyle/>
          <a:p>
            <a:r>
              <a:rPr lang="en-US" b="1" dirty="0"/>
              <a:t>Step 6: Post-Processing (Optional)</a:t>
            </a:r>
            <a:br>
              <a:rPr lang="en-US" dirty="0"/>
            </a:br>
            <a:endParaRPr lang="en-US" dirty="0"/>
          </a:p>
        </p:txBody>
      </p:sp>
      <p:sp>
        <p:nvSpPr>
          <p:cNvPr id="5" name="Content Placeholder 4"/>
          <p:cNvSpPr>
            <a:spLocks noGrp="1"/>
          </p:cNvSpPr>
          <p:nvPr>
            <p:ph idx="1"/>
          </p:nvPr>
        </p:nvSpPr>
        <p:spPr/>
        <p:txBody>
          <a:bodyPr/>
          <a:lstStyle/>
          <a:p>
            <a:r>
              <a:rPr lang="en-US" b="1" dirty="0"/>
              <a:t>Depending on the specific problem, post-processing steps might be applied to further enhance the solution or extract additional information from the results. Post-processing could involve error analysis, visualization, or other techniques relevant to the problem domain.</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29</a:t>
            </a:fld>
            <a:endParaRPr lang="en-US" dirty="0">
              <a:solidFill>
                <a:prstClr val="black">
                  <a:tint val="75000"/>
                </a:prstClr>
              </a:solidFill>
            </a:endParaRPr>
          </a:p>
        </p:txBody>
      </p:sp>
    </p:spTree>
    <p:extLst>
      <p:ext uri="{BB962C8B-B14F-4D97-AF65-F5344CB8AC3E}">
        <p14:creationId xmlns:p14="http://schemas.microsoft.com/office/powerpoint/2010/main" val="3852672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F3A4-9704-6054-4A19-50FDA943BEB5}"/>
              </a:ext>
            </a:extLst>
          </p:cNvPr>
          <p:cNvSpPr>
            <a:spLocks noGrp="1"/>
          </p:cNvSpPr>
          <p:nvPr>
            <p:ph type="title"/>
          </p:nvPr>
        </p:nvSpPr>
        <p:spPr/>
        <p:txBody>
          <a:bodyPr/>
          <a:lstStyle/>
          <a:p>
            <a:r>
              <a:rPr lang="en-US" dirty="0">
                <a:latin typeface="-apple-system"/>
              </a:rPr>
              <a:t>Agenda</a:t>
            </a:r>
          </a:p>
        </p:txBody>
      </p:sp>
      <p:sp>
        <p:nvSpPr>
          <p:cNvPr id="3" name="Content Placeholder 2">
            <a:extLst>
              <a:ext uri="{FF2B5EF4-FFF2-40B4-BE49-F238E27FC236}">
                <a16:creationId xmlns:a16="http://schemas.microsoft.com/office/drawing/2014/main" id="{635C66EB-9E7D-9132-2E4E-5549EC946D7F}"/>
              </a:ext>
            </a:extLst>
          </p:cNvPr>
          <p:cNvSpPr>
            <a:spLocks noGrp="1"/>
          </p:cNvSpPr>
          <p:nvPr>
            <p:ph idx="1"/>
          </p:nvPr>
        </p:nvSpPr>
        <p:spPr/>
        <p:txBody>
          <a:bodyPr/>
          <a:lstStyle/>
          <a:p>
            <a:pPr marL="514350" indent="-514350">
              <a:buAutoNum type="arabicPeriod"/>
            </a:pPr>
            <a:r>
              <a:rPr lang="en-US" dirty="0">
                <a:latin typeface="-apple-system"/>
              </a:rPr>
              <a:t>Secant Method</a:t>
            </a:r>
          </a:p>
          <a:p>
            <a:pPr marL="514350" indent="-514350">
              <a:buFont typeface="Arial" panose="020B0604020202020204" pitchFamily="34" charset="0"/>
              <a:buAutoNum type="arabicPeriod"/>
            </a:pPr>
            <a:r>
              <a:rPr lang="en-US" dirty="0">
                <a:latin typeface="-apple-system"/>
              </a:rPr>
              <a:t>Trisection</a:t>
            </a:r>
          </a:p>
          <a:p>
            <a:pPr marL="514350" indent="-514350">
              <a:buFont typeface="Arial" panose="020B0604020202020204" pitchFamily="34" charset="0"/>
              <a:buAutoNum type="arabicPeriod"/>
            </a:pPr>
            <a:r>
              <a:rPr lang="en-US" dirty="0">
                <a:latin typeface="-apple-system"/>
              </a:rPr>
              <a:t>Hybrid Algorithm 1</a:t>
            </a:r>
          </a:p>
          <a:p>
            <a:pPr marL="514350" indent="-514350">
              <a:buAutoNum type="arabicPeriod"/>
            </a:pPr>
            <a:r>
              <a:rPr lang="en-US" dirty="0">
                <a:latin typeface="-apple-system"/>
              </a:rPr>
              <a:t>Fixed Point</a:t>
            </a:r>
          </a:p>
          <a:p>
            <a:pPr marL="514350" indent="-514350">
              <a:buFont typeface="Arial" panose="020B0604020202020204" pitchFamily="34" charset="0"/>
              <a:buAutoNum type="arabicPeriod"/>
            </a:pPr>
            <a:r>
              <a:rPr lang="en-US" dirty="0">
                <a:latin typeface="-apple-system"/>
              </a:rPr>
              <a:t>False-Position</a:t>
            </a:r>
          </a:p>
        </p:txBody>
      </p:sp>
      <p:sp>
        <p:nvSpPr>
          <p:cNvPr id="4" name="Date Placeholder 3">
            <a:extLst>
              <a:ext uri="{FF2B5EF4-FFF2-40B4-BE49-F238E27FC236}">
                <a16:creationId xmlns:a16="http://schemas.microsoft.com/office/drawing/2014/main" id="{7577CE9F-46A8-C883-A370-9550640BCBB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DF9995-F502-A410-959B-728A908A666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8C63CD2-35B6-DE00-204B-1037F4E96C2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a:t>
            </a:fld>
            <a:endParaRPr lang="en-US" dirty="0">
              <a:solidFill>
                <a:prstClr val="black">
                  <a:tint val="75000"/>
                </a:prstClr>
              </a:solidFill>
            </a:endParaRPr>
          </a:p>
        </p:txBody>
      </p:sp>
    </p:spTree>
    <p:extLst>
      <p:ext uri="{BB962C8B-B14F-4D97-AF65-F5344CB8AC3E}">
        <p14:creationId xmlns:p14="http://schemas.microsoft.com/office/powerpoint/2010/main" val="28982191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Step 7: Termination</a:t>
            </a:r>
            <a:br>
              <a:rPr lang="en-US" dirty="0"/>
            </a:br>
            <a:endParaRPr lang="en-US" dirty="0"/>
          </a:p>
        </p:txBody>
      </p:sp>
      <p:sp>
        <p:nvSpPr>
          <p:cNvPr id="5" name="Content Placeholder 4"/>
          <p:cNvSpPr>
            <a:spLocks noGrp="1"/>
          </p:cNvSpPr>
          <p:nvPr>
            <p:ph idx="1"/>
          </p:nvPr>
        </p:nvSpPr>
        <p:spPr/>
        <p:txBody>
          <a:bodyPr>
            <a:normAutofit fontScale="85000" lnSpcReduction="20000"/>
          </a:bodyPr>
          <a:lstStyle/>
          <a:p>
            <a:r>
              <a:rPr lang="en-US" b="1" dirty="0"/>
              <a:t>The algorithm terminates when the solution meets the predefined accuracy requirements, or a maximum number of iterations are reached without achieving the desired accuracy.</a:t>
            </a:r>
            <a:endParaRPr lang="en-US" dirty="0"/>
          </a:p>
          <a:p>
            <a:r>
              <a:rPr lang="en-US" b="1" dirty="0"/>
              <a:t>The effectiveness of a hybrid algorithm lies in the intelligent selection and combination of methods, as well as the logic used to transition between them. This approach allows the algorithm to benefit from the simplicity of initial methods and the accuracy of complex methods, leading to efficient and precise solutions for a wide range of numerical problems.</a:t>
            </a:r>
            <a:endParaRPr lang="en-US" dirty="0"/>
          </a:p>
          <a:p>
            <a:endParaRPr lang="en-US" dirty="0"/>
          </a:p>
        </p:txBody>
      </p:sp>
      <p:sp>
        <p:nvSpPr>
          <p:cNvPr id="6" name="Date Placeholder 5"/>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7" name="Footer Placeholder 6"/>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8" name="Slide Number Placeholder 7"/>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30</a:t>
            </a:fld>
            <a:endParaRPr lang="en-US" dirty="0">
              <a:solidFill>
                <a:prstClr val="black">
                  <a:tint val="75000"/>
                </a:prstClr>
              </a:solidFill>
            </a:endParaRPr>
          </a:p>
        </p:txBody>
      </p:sp>
    </p:spTree>
    <p:extLst>
      <p:ext uri="{BB962C8B-B14F-4D97-AF65-F5344CB8AC3E}">
        <p14:creationId xmlns:p14="http://schemas.microsoft.com/office/powerpoint/2010/main" val="11715827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37E79-DA3D-D604-015E-369CD9EBE503}"/>
              </a:ext>
            </a:extLst>
          </p:cNvPr>
          <p:cNvSpPr>
            <a:spLocks noGrp="1"/>
          </p:cNvSpPr>
          <p:nvPr>
            <p:ph type="title"/>
          </p:nvPr>
        </p:nvSpPr>
        <p:spPr>
          <a:xfrm>
            <a:off x="3316224" y="2171700"/>
            <a:ext cx="5559552" cy="2514600"/>
          </a:xfrm>
        </p:spPr>
        <p:txBody>
          <a:bodyPr anchor="ctr"/>
          <a:lstStyle/>
          <a:p>
            <a:r>
              <a:rPr lang="en-US" dirty="0">
                <a:latin typeface="-apple-system"/>
              </a:rPr>
              <a:t>Fixed Point Method</a:t>
            </a:r>
          </a:p>
        </p:txBody>
      </p:sp>
    </p:spTree>
    <p:extLst>
      <p:ext uri="{BB962C8B-B14F-4D97-AF65-F5344CB8AC3E}">
        <p14:creationId xmlns:p14="http://schemas.microsoft.com/office/powerpoint/2010/main" val="2906033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a:xfrm>
            <a:off x="539496" y="720967"/>
            <a:ext cx="5806440" cy="1248509"/>
          </a:xfrm>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2329961"/>
            <a:ext cx="5659081" cy="3420207"/>
          </a:xfrm>
        </p:spPr>
        <p:txBody>
          <a:bodyPr>
            <a:normAutofit fontScale="85000" lnSpcReduction="20000"/>
          </a:bodyPr>
          <a:lstStyle/>
          <a:p>
            <a:r>
              <a:rPr lang="en-US" dirty="0"/>
              <a:t>The </a:t>
            </a:r>
            <a:r>
              <a:rPr lang="en-US" b="1" dirty="0"/>
              <a:t>fixed point iteration </a:t>
            </a:r>
            <a:r>
              <a:rPr lang="en-US" dirty="0"/>
              <a:t>method one of the </a:t>
            </a:r>
            <a:r>
              <a:rPr lang="en-US" b="1" dirty="0"/>
              <a:t>open methods</a:t>
            </a:r>
            <a:r>
              <a:rPr lang="en-US" dirty="0"/>
              <a:t> that use initial point to find the root of equation . It uses the concept of a fixed point in a repeated manner to compute the solution of non-linear equation. A </a:t>
            </a:r>
            <a:r>
              <a:rPr lang="en-US" b="1" dirty="0"/>
              <a:t>fixed point </a:t>
            </a:r>
            <a:r>
              <a:rPr lang="en-US" dirty="0"/>
              <a:t>is a point in the domain of a function g such that </a:t>
            </a:r>
            <a:r>
              <a:rPr lang="en-US" b="1" dirty="0"/>
              <a:t>g(x) = x</a:t>
            </a:r>
            <a:r>
              <a:rPr lang="en-US" dirty="0"/>
              <a:t>. In the fixed point iteration method, the given function f(x) = 0 is algebraically converted in the form of </a:t>
            </a:r>
            <a:r>
              <a:rPr lang="en-US" b="1" dirty="0"/>
              <a:t>g(x) = x</a:t>
            </a:r>
            <a:r>
              <a:rPr lang="en-US" dirty="0"/>
              <a:t>.</a:t>
            </a:r>
          </a:p>
          <a:p>
            <a:br>
              <a:rPr lang="en-US" dirty="0"/>
            </a:br>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prstClr val="black">
                    <a:tint val="75000"/>
                  </a:prstClr>
                </a:solidFill>
                <a:latin typeface="Calibri" panose="020F0502020204030204"/>
              </a:rPr>
              <a:t>28/10/2023</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Fixed point </a:t>
            </a:r>
            <a:r>
              <a:rPr lang="en-US" dirty="0">
                <a:solidFill>
                  <a:prstClr val="black">
                    <a:tint val="75000"/>
                  </a:prstClr>
                </a:solidFill>
                <a:latin typeface="Calibri" panose="020F0502020204030204"/>
              </a:rPr>
              <a:t>method</a:t>
            </a: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21937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lstStyle/>
          <a:p>
            <a:r>
              <a:rPr lang="en-US" dirty="0">
                <a:solidFill>
                  <a:srgbClr val="FFFFFF"/>
                </a:solidFill>
              </a:rPr>
              <a:t>Topic one</a:t>
            </a:r>
            <a:endParaRPr lang="en-US"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lstStyle/>
          <a:p>
            <a:r>
              <a:rPr lang="en-US" b="1" dirty="0"/>
              <a:t>Fixed Point Iteration Method</a:t>
            </a:r>
          </a:p>
          <a:p>
            <a:endParaRPr lang="en-US" dirty="0">
              <a:solidFill>
                <a:srgbClr val="FFFFFF"/>
              </a:solidFill>
            </a:endParaRPr>
          </a:p>
          <a:p>
            <a:endParaRPr lang="en-US" dirty="0"/>
          </a:p>
        </p:txBody>
      </p:sp>
    </p:spTree>
    <p:extLst>
      <p:ext uri="{BB962C8B-B14F-4D97-AF65-F5344CB8AC3E}">
        <p14:creationId xmlns:p14="http://schemas.microsoft.com/office/powerpoint/2010/main" val="4283594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2369" y="800100"/>
            <a:ext cx="10418885" cy="633046"/>
          </a:xfrm>
        </p:spPr>
        <p:txBody>
          <a:bodyPr>
            <a:normAutofit fontScale="90000"/>
          </a:bodyPr>
          <a:lstStyle/>
          <a:p>
            <a:r>
              <a:rPr lang="en-US" sz="4000" b="1" dirty="0"/>
              <a:t>Fixed Point Iteration Method :</a:t>
            </a:r>
            <a:br>
              <a:rPr lang="en-US" b="1" dirty="0"/>
            </a:br>
            <a:endParaRPr lang="en-US" dirty="0"/>
          </a:p>
        </p:txBody>
      </p:sp>
      <p:sp>
        <p:nvSpPr>
          <p:cNvPr id="3" name="Content Placeholder 2"/>
          <p:cNvSpPr>
            <a:spLocks noGrp="1"/>
          </p:cNvSpPr>
          <p:nvPr>
            <p:ph idx="1"/>
          </p:nvPr>
        </p:nvSpPr>
        <p:spPr>
          <a:xfrm>
            <a:off x="1179576" y="2110154"/>
            <a:ext cx="9309647" cy="2998177"/>
          </a:xfrm>
        </p:spPr>
        <p:txBody>
          <a:bodyPr>
            <a:normAutofit lnSpcReduction="10000"/>
          </a:bodyPr>
          <a:lstStyle/>
          <a:p>
            <a:r>
              <a:rPr lang="en-US" dirty="0"/>
              <a:t>Suppose we have an equation f(x) = 0, for which we have to find the solution. The equation can be expressed as </a:t>
            </a:r>
            <a:r>
              <a:rPr lang="en-US" b="1" dirty="0"/>
              <a:t>x = g(x). </a:t>
            </a:r>
            <a:r>
              <a:rPr lang="en-US" dirty="0"/>
              <a:t>Choose g(x) such that </a:t>
            </a:r>
            <a:r>
              <a:rPr lang="en-US" b="1" dirty="0"/>
              <a:t>|g’(x)| &lt; 1 </a:t>
            </a:r>
            <a:r>
              <a:rPr lang="en-US" dirty="0"/>
              <a:t>at </a:t>
            </a:r>
            <a:r>
              <a:rPr lang="en-US" b="1" dirty="0"/>
              <a:t>x = x</a:t>
            </a:r>
            <a:r>
              <a:rPr lang="en-US" b="1" baseline="-25000" dirty="0"/>
              <a:t>o </a:t>
            </a:r>
            <a:r>
              <a:rPr lang="en-US" dirty="0"/>
              <a:t>where x</a:t>
            </a:r>
            <a:r>
              <a:rPr lang="en-US" baseline="-25000" dirty="0"/>
              <a:t>o</a:t>
            </a:r>
            <a:r>
              <a:rPr lang="en-US" dirty="0"/>
              <a:t> is some initial guess called fixed point iterative scheme. Then the iterative method is applied by successive approximations given by x</a:t>
            </a:r>
            <a:r>
              <a:rPr lang="en-US" baseline="-25000" dirty="0"/>
              <a:t>i+1</a:t>
            </a:r>
            <a:r>
              <a:rPr lang="en-US" dirty="0"/>
              <a:t> = g(x</a:t>
            </a:r>
            <a:r>
              <a:rPr lang="en-US" baseline="-25000" dirty="0"/>
              <a:t>i </a:t>
            </a:r>
            <a:r>
              <a:rPr lang="en-US" dirty="0"/>
              <a:t>) </a:t>
            </a:r>
          </a:p>
          <a:p>
            <a:pPr marL="0" indent="0">
              <a:buNone/>
            </a:pPr>
            <a:r>
              <a:rPr lang="en-US" dirty="0"/>
              <a:t>  </a:t>
            </a:r>
            <a:r>
              <a:rPr lang="en-US" dirty="0" err="1"/>
              <a:t>i</a:t>
            </a:r>
            <a:r>
              <a:rPr lang="en-US" dirty="0"/>
              <a:t>= 0,1,2,… ,that is, x</a:t>
            </a:r>
            <a:r>
              <a:rPr lang="en-US" baseline="-25000" dirty="0"/>
              <a:t>1</a:t>
            </a:r>
            <a:r>
              <a:rPr lang="en-US" dirty="0"/>
              <a:t> = g(x</a:t>
            </a:r>
            <a:r>
              <a:rPr lang="en-US" baseline="-25000" dirty="0"/>
              <a:t>o</a:t>
            </a:r>
            <a:r>
              <a:rPr lang="en-US" dirty="0"/>
              <a:t>), x</a:t>
            </a:r>
            <a:r>
              <a:rPr lang="en-US" baseline="-25000" dirty="0"/>
              <a:t>2</a:t>
            </a:r>
            <a:r>
              <a:rPr lang="en-US" dirty="0"/>
              <a:t> = g(x</a:t>
            </a:r>
            <a:r>
              <a:rPr lang="en-US" baseline="-25000" dirty="0"/>
              <a:t>1</a:t>
            </a:r>
            <a:r>
              <a:rPr lang="en-US" dirty="0"/>
              <a:t>) and so on.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a:xfrm>
            <a:off x="4038600" y="6356350"/>
            <a:ext cx="4114800" cy="365125"/>
          </a:xfrm>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34</a:t>
            </a:fld>
            <a:endParaRPr lang="en-US" dirty="0">
              <a:solidFill>
                <a:prstClr val="black">
                  <a:tint val="75000"/>
                </a:prstClr>
              </a:solidFill>
            </a:endParaRPr>
          </a:p>
        </p:txBody>
      </p:sp>
    </p:spTree>
    <p:extLst>
      <p:ext uri="{BB962C8B-B14F-4D97-AF65-F5344CB8AC3E}">
        <p14:creationId xmlns:p14="http://schemas.microsoft.com/office/powerpoint/2010/main" val="8537317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Two</a:t>
            </a:r>
            <a:endParaRPr lang="en-US" dirty="0"/>
          </a:p>
        </p:txBody>
      </p:sp>
      <p:sp>
        <p:nvSpPr>
          <p:cNvPr id="3" name="Text Placeholder 2"/>
          <p:cNvSpPr>
            <a:spLocks noGrp="1"/>
          </p:cNvSpPr>
          <p:nvPr>
            <p:ph type="body" idx="1"/>
          </p:nvPr>
        </p:nvSpPr>
        <p:spPr/>
        <p:txBody>
          <a:bodyPr/>
          <a:lstStyle/>
          <a:p>
            <a:r>
              <a:rPr lang="en-US" dirty="0"/>
              <a:t>Algorithm of Fixed Point Iteration Method</a:t>
            </a:r>
          </a:p>
        </p:txBody>
      </p:sp>
    </p:spTree>
    <p:extLst>
      <p:ext uri="{BB962C8B-B14F-4D97-AF65-F5344CB8AC3E}">
        <p14:creationId xmlns:p14="http://schemas.microsoft.com/office/powerpoint/2010/main" val="21181809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65125"/>
            <a:ext cx="10814304" cy="1325563"/>
          </a:xfrm>
        </p:spPr>
        <p:txBody>
          <a:bodyPr>
            <a:normAutofit/>
          </a:bodyPr>
          <a:lstStyle/>
          <a:p>
            <a:pPr marL="457200" indent="-457200">
              <a:buFont typeface="Wingdings" panose="05000000000000000000" pitchFamily="2" charset="2"/>
              <a:buChar char="Ø"/>
            </a:pPr>
            <a:r>
              <a:rPr lang="en-US" sz="2800" dirty="0"/>
              <a:t>Algorithm of fixed point iteration method to find the root of f (x) = 0 :</a:t>
            </a:r>
          </a:p>
        </p:txBody>
      </p:sp>
      <p:sp>
        <p:nvSpPr>
          <p:cNvPr id="3" name="Content Placeholder 2"/>
          <p:cNvSpPr>
            <a:spLocks noGrp="1"/>
          </p:cNvSpPr>
          <p:nvPr>
            <p:ph idx="1"/>
          </p:nvPr>
        </p:nvSpPr>
        <p:spPr>
          <a:xfrm>
            <a:off x="1239715" y="1529862"/>
            <a:ext cx="9803423" cy="4457700"/>
          </a:xfrm>
        </p:spPr>
        <p:txBody>
          <a:bodyPr/>
          <a:lstStyle/>
          <a:p>
            <a:r>
              <a:rPr lang="en-US" b="1" dirty="0"/>
              <a:t>Input:</a:t>
            </a:r>
            <a:r>
              <a:rPr lang="en-US" dirty="0"/>
              <a:t> </a:t>
            </a:r>
          </a:p>
          <a:p>
            <a:pPr marL="0" indent="0">
              <a:buNone/>
            </a:pPr>
            <a:r>
              <a:rPr lang="en-US" dirty="0"/>
              <a:t>-The function f(x),</a:t>
            </a:r>
          </a:p>
          <a:p>
            <a:pPr marL="0" indent="0">
              <a:buNone/>
            </a:pPr>
            <a:r>
              <a:rPr lang="en-US" dirty="0"/>
              <a:t>-The interval [a, b] where the root lies in ,which f(a) &lt; 0 and        f(b)&gt;0.</a:t>
            </a:r>
          </a:p>
          <a:p>
            <a:pPr marL="0" indent="0">
              <a:buNone/>
            </a:pPr>
            <a:r>
              <a:rPr lang="en-US" dirty="0"/>
              <a:t>-The absolute error (eps).</a:t>
            </a:r>
          </a:p>
          <a:p>
            <a:r>
              <a:rPr lang="en-US" b="1" dirty="0"/>
              <a:t>Output:</a:t>
            </a:r>
          </a:p>
          <a:p>
            <a:pPr marL="0" indent="0">
              <a:buNone/>
            </a:pPr>
            <a:r>
              <a:rPr lang="en-US" dirty="0"/>
              <a:t>-The root (x),</a:t>
            </a:r>
          </a:p>
          <a:p>
            <a:pPr marL="0" indent="0">
              <a:buNone/>
            </a:pPr>
            <a:r>
              <a:rPr lang="en-US" dirty="0"/>
              <a:t>-The value of f(x) </a:t>
            </a:r>
          </a:p>
          <a:p>
            <a:pPr marL="0" indent="0">
              <a:buNone/>
            </a:pPr>
            <a:r>
              <a:rPr lang="en-US" dirty="0"/>
              <a:t>-Numbers of iterations (n)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a:xfrm>
            <a:off x="4084026" y="6356349"/>
            <a:ext cx="4114800" cy="365125"/>
          </a:xfrm>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36</a:t>
            </a:fld>
            <a:endParaRPr lang="en-US" dirty="0">
              <a:solidFill>
                <a:prstClr val="black">
                  <a:tint val="75000"/>
                </a:prstClr>
              </a:solidFill>
            </a:endParaRPr>
          </a:p>
        </p:txBody>
      </p:sp>
    </p:spTree>
    <p:extLst>
      <p:ext uri="{BB962C8B-B14F-4D97-AF65-F5344CB8AC3E}">
        <p14:creationId xmlns:p14="http://schemas.microsoft.com/office/powerpoint/2010/main" val="2603665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US" dirty="0">
                <a:solidFill>
                  <a:prstClr val="black">
                    <a:tint val="75000"/>
                  </a:prstClr>
                </a:solidFill>
              </a:rPr>
              <a:t>28/10/2023</a:t>
            </a:r>
          </a:p>
        </p:txBody>
      </p:sp>
      <p:sp>
        <p:nvSpPr>
          <p:cNvPr id="3" name="Footer Placeholder 2"/>
          <p:cNvSpPr>
            <a:spLocks noGrp="1"/>
          </p:cNvSpPr>
          <p:nvPr>
            <p:ph type="ftr" sz="quarter" idx="11"/>
          </p:nvPr>
        </p:nvSpPr>
        <p:spPr/>
        <p:txBody>
          <a:bodyPr/>
          <a:lstStyle/>
          <a:p>
            <a:pPr>
              <a:defRPr/>
            </a:pPr>
            <a:r>
              <a:rPr lang="en-US" dirty="0">
                <a:solidFill>
                  <a:prstClr val="black">
                    <a:tint val="75000"/>
                  </a:prstClr>
                </a:solidFill>
                <a:latin typeface="Calibri" panose="020F0502020204030204"/>
              </a:rPr>
              <a:t>Fixed point method</a:t>
            </a:r>
          </a:p>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37</a:t>
            </a:fld>
            <a:endParaRPr lang="en-US" dirty="0">
              <a:solidFill>
                <a:prstClr val="black">
                  <a:tint val="75000"/>
                </a:prstClr>
              </a:solidFill>
            </a:endParaRPr>
          </a:p>
        </p:txBody>
      </p:sp>
      <p:sp>
        <p:nvSpPr>
          <p:cNvPr id="5" name="Title 4"/>
          <p:cNvSpPr>
            <a:spLocks noGrp="1"/>
          </p:cNvSpPr>
          <p:nvPr>
            <p:ph type="title"/>
          </p:nvPr>
        </p:nvSpPr>
        <p:spPr>
          <a:xfrm>
            <a:off x="838200" y="571500"/>
            <a:ext cx="10515600" cy="4958861"/>
          </a:xfrm>
        </p:spPr>
        <p:txBody>
          <a:bodyPr>
            <a:normAutofit fontScale="90000"/>
          </a:bodyPr>
          <a:lstStyle/>
          <a:p>
            <a:r>
              <a:rPr lang="en-US" sz="3600" dirty="0"/>
              <a:t>1-Choose the initial value x</a:t>
            </a:r>
            <a:r>
              <a:rPr lang="en-US" sz="3600" baseline="-25000" dirty="0"/>
              <a:t>o</a:t>
            </a:r>
            <a:r>
              <a:rPr lang="en-US" sz="3600" dirty="0"/>
              <a:t> for the iterative method. One way to choose x</a:t>
            </a:r>
            <a:r>
              <a:rPr lang="en-US" sz="3600" baseline="-25000" dirty="0"/>
              <a:t>o</a:t>
            </a:r>
            <a:r>
              <a:rPr lang="en-US" sz="3600" dirty="0"/>
              <a:t> is, take x</a:t>
            </a:r>
            <a:r>
              <a:rPr lang="en-US" sz="3600" baseline="-25000" dirty="0"/>
              <a:t>o</a:t>
            </a:r>
            <a:r>
              <a:rPr lang="en-US" sz="3600" dirty="0"/>
              <a:t> as the average of a and b. </a:t>
            </a:r>
            <a:br>
              <a:rPr lang="en-US" sz="3600" dirty="0"/>
            </a:br>
            <a:br>
              <a:rPr lang="en-US" sz="3600" dirty="0"/>
            </a:br>
            <a:r>
              <a:rPr lang="en-US" sz="3600" dirty="0"/>
              <a:t>2- Express the given equation, in the form x = g(x) such that |g’(x)| &lt; 1 at x = x</a:t>
            </a:r>
            <a:r>
              <a:rPr lang="en-US" sz="3600" baseline="-25000" dirty="0"/>
              <a:t>o</a:t>
            </a:r>
            <a:r>
              <a:rPr lang="en-US" sz="3600" dirty="0"/>
              <a:t>. If there more than one possibility of g(x), choose the g(x) which has the minimum value of g’(x) at x = x</a:t>
            </a:r>
            <a:r>
              <a:rPr lang="en-US" sz="3600" baseline="-25000" dirty="0"/>
              <a:t>o</a:t>
            </a:r>
            <a:br>
              <a:rPr lang="en-US" sz="3600" baseline="-25000" dirty="0"/>
            </a:br>
            <a:br>
              <a:rPr lang="en-US" sz="3600" baseline="-25000" dirty="0"/>
            </a:br>
            <a:r>
              <a:rPr lang="en-US" sz="3600" dirty="0"/>
              <a:t>3- Use an initial guess of the root x</a:t>
            </a:r>
            <a:r>
              <a:rPr lang="en-US" sz="3600" baseline="-25000" dirty="0"/>
              <a:t>i</a:t>
            </a:r>
            <a:r>
              <a:rPr lang="en-US" sz="3600" dirty="0"/>
              <a:t> to estimate the new value of the root x</a:t>
            </a:r>
            <a:r>
              <a:rPr lang="en-US" sz="3600" baseline="-25000" dirty="0"/>
              <a:t>i + 1</a:t>
            </a:r>
            <a:r>
              <a:rPr lang="en-US" sz="3600" dirty="0"/>
              <a:t>using the formula: x</a:t>
            </a:r>
            <a:r>
              <a:rPr lang="en-US" sz="3600" baseline="-25000" dirty="0"/>
              <a:t>i+1</a:t>
            </a:r>
            <a:r>
              <a:rPr lang="en-US" sz="3600" dirty="0"/>
              <a:t> = g(x</a:t>
            </a:r>
            <a:r>
              <a:rPr lang="en-US" sz="3600" baseline="-25000" dirty="0"/>
              <a:t>i </a:t>
            </a:r>
            <a:r>
              <a:rPr lang="en-US" sz="3600" dirty="0"/>
              <a:t>) .</a:t>
            </a:r>
            <a:br>
              <a:rPr lang="en-US" sz="3600" dirty="0"/>
            </a:br>
            <a:br>
              <a:rPr lang="en-US" sz="3600" dirty="0"/>
            </a:br>
            <a:r>
              <a:rPr lang="en-US" sz="3600" dirty="0"/>
              <a:t>4- Go to step 3 until | x</a:t>
            </a:r>
            <a:r>
              <a:rPr lang="en-US" sz="3600" baseline="-25000" dirty="0"/>
              <a:t>i+1 </a:t>
            </a:r>
            <a:r>
              <a:rPr lang="en-US" sz="3600" dirty="0"/>
              <a:t>- x</a:t>
            </a:r>
            <a:r>
              <a:rPr lang="en-US" sz="3600" baseline="-25000" dirty="0"/>
              <a:t>i</a:t>
            </a:r>
            <a:r>
              <a:rPr lang="en-US" sz="3600" dirty="0"/>
              <a:t>|&lt;=  and/or | g(x</a:t>
            </a:r>
            <a:r>
              <a:rPr lang="en-US" sz="3600" baseline="-25000" dirty="0"/>
              <a:t>i+1 </a:t>
            </a:r>
            <a:r>
              <a:rPr lang="en-US" sz="3600" dirty="0"/>
              <a:t>) |&lt;=</a:t>
            </a:r>
          </a:p>
        </p:txBody>
      </p:sp>
    </p:spTree>
    <p:extLst>
      <p:ext uri="{BB962C8B-B14F-4D97-AF65-F5344CB8AC3E}">
        <p14:creationId xmlns:p14="http://schemas.microsoft.com/office/powerpoint/2010/main" val="40178051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Three</a:t>
            </a:r>
            <a:endParaRPr lang="en-US" dirty="0"/>
          </a:p>
        </p:txBody>
      </p:sp>
      <p:sp>
        <p:nvSpPr>
          <p:cNvPr id="3" name="Text Placeholder 2"/>
          <p:cNvSpPr>
            <a:spLocks noGrp="1"/>
          </p:cNvSpPr>
          <p:nvPr>
            <p:ph type="body" idx="1"/>
          </p:nvPr>
        </p:nvSpPr>
        <p:spPr/>
        <p:txBody>
          <a:bodyPr/>
          <a:lstStyle/>
          <a:p>
            <a:r>
              <a:rPr lang="en-US" dirty="0"/>
              <a:t>Fixed point example</a:t>
            </a:r>
          </a:p>
        </p:txBody>
      </p:sp>
    </p:spTree>
    <p:extLst>
      <p:ext uri="{BB962C8B-B14F-4D97-AF65-F5344CB8AC3E}">
        <p14:creationId xmlns:p14="http://schemas.microsoft.com/office/powerpoint/2010/main" val="745116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179576" y="1690688"/>
            <a:ext cx="9829800" cy="4373936"/>
          </a:xfrm>
        </p:spPr>
        <p:txBody>
          <a:bodyPr/>
          <a:lstStyle/>
          <a:p>
            <a:r>
              <a:rPr lang="en-US" dirty="0"/>
              <a:t> Given f(x) = x – cos(x) ,    eps = 10^-4 ,    x</a:t>
            </a:r>
            <a:r>
              <a:rPr lang="en-US" baseline="-25000" dirty="0"/>
              <a:t>o </a:t>
            </a:r>
            <a:r>
              <a:rPr lang="en-US" dirty="0"/>
              <a:t>= 1</a:t>
            </a:r>
            <a:r>
              <a:rPr lang="en-US" baseline="-25000" dirty="0"/>
              <a:t> </a:t>
            </a:r>
          </a:p>
          <a:p>
            <a:pPr marL="0" indent="0" algn="ctr">
              <a:buNone/>
            </a:pPr>
            <a:r>
              <a:rPr lang="en-US" sz="3600" b="1" baseline="-25000" dirty="0"/>
              <a:t>Solution</a:t>
            </a:r>
          </a:p>
          <a:p>
            <a:pPr>
              <a:buFontTx/>
              <a:buChar char="-"/>
            </a:pPr>
            <a:r>
              <a:rPr lang="en-US" dirty="0" err="1"/>
              <a:t>Rarrange</a:t>
            </a:r>
            <a:r>
              <a:rPr lang="en-US" dirty="0"/>
              <a:t> to f(x) in the form x = g(x) and verify that </a:t>
            </a:r>
          </a:p>
          <a:p>
            <a:pPr marL="0" indent="0">
              <a:buNone/>
            </a:pPr>
            <a:r>
              <a:rPr lang="en-US" dirty="0"/>
              <a:t>|g’(x)| &lt; 1 at x = x</a:t>
            </a:r>
            <a:r>
              <a:rPr lang="en-US" baseline="-25000" dirty="0"/>
              <a:t>o </a:t>
            </a:r>
            <a:r>
              <a:rPr lang="en-US" dirty="0"/>
              <a:t>such that</a:t>
            </a:r>
            <a:r>
              <a:rPr lang="en-US" sz="3600" dirty="0"/>
              <a:t> : </a:t>
            </a:r>
          </a:p>
          <a:p>
            <a:pPr marL="0" indent="0" algn="ctr">
              <a:buNone/>
            </a:pPr>
            <a:r>
              <a:rPr lang="en-US" dirty="0"/>
              <a:t>x = </a:t>
            </a:r>
            <a:r>
              <a:rPr lang="en-US" dirty="0" err="1"/>
              <a:t>x+cos</a:t>
            </a:r>
            <a:r>
              <a:rPr lang="en-US" dirty="0"/>
              <a:t>(x) /2</a:t>
            </a:r>
          </a:p>
          <a:p>
            <a:pPr>
              <a:buFontTx/>
              <a:buChar char="-"/>
            </a:pPr>
            <a:r>
              <a:rPr lang="en-US" dirty="0"/>
              <a:t>Estimate the new values of the root by using this formula:</a:t>
            </a:r>
          </a:p>
          <a:p>
            <a:pPr marL="0" indent="0" algn="ctr">
              <a:buNone/>
            </a:pPr>
            <a:r>
              <a:rPr lang="en-US" dirty="0"/>
              <a:t>x</a:t>
            </a:r>
            <a:r>
              <a:rPr lang="en-US" baseline="-25000" dirty="0"/>
              <a:t>i+1</a:t>
            </a:r>
            <a:r>
              <a:rPr lang="en-US" dirty="0"/>
              <a:t> = x</a:t>
            </a:r>
            <a:r>
              <a:rPr lang="en-US" baseline="-25000" dirty="0"/>
              <a:t>i</a:t>
            </a:r>
            <a:r>
              <a:rPr lang="en-US" dirty="0"/>
              <a:t> + cos(x</a:t>
            </a:r>
            <a:r>
              <a:rPr lang="en-US" baseline="-25000" dirty="0"/>
              <a:t>i</a:t>
            </a:r>
            <a:r>
              <a:rPr lang="en-US" dirty="0"/>
              <a:t>) / 2</a:t>
            </a:r>
          </a:p>
          <a:p>
            <a:pPr marL="0" indent="0" algn="ctr">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39</a:t>
            </a:fld>
            <a:endParaRPr lang="en-US" dirty="0">
              <a:solidFill>
                <a:prstClr val="black">
                  <a:tint val="75000"/>
                </a:prstClr>
              </a:solidFill>
            </a:endParaRPr>
          </a:p>
        </p:txBody>
      </p:sp>
    </p:spTree>
    <p:extLst>
      <p:ext uri="{BB962C8B-B14F-4D97-AF65-F5344CB8AC3E}">
        <p14:creationId xmlns:p14="http://schemas.microsoft.com/office/powerpoint/2010/main" val="973821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223785-26F1-B5F6-C486-961B2F470B38}"/>
              </a:ext>
            </a:extLst>
          </p:cNvPr>
          <p:cNvSpPr>
            <a:spLocks noGrp="1"/>
          </p:cNvSpPr>
          <p:nvPr>
            <p:ph type="title"/>
          </p:nvPr>
        </p:nvSpPr>
        <p:spPr/>
        <p:txBody>
          <a:bodyPr/>
          <a:lstStyle/>
          <a:p>
            <a:r>
              <a:rPr lang="en-US" dirty="0"/>
              <a:t>Introduction</a:t>
            </a:r>
          </a:p>
        </p:txBody>
      </p:sp>
      <p:sp>
        <p:nvSpPr>
          <p:cNvPr id="4" name="Date Placeholder 3">
            <a:extLst>
              <a:ext uri="{FF2B5EF4-FFF2-40B4-BE49-F238E27FC236}">
                <a16:creationId xmlns:a16="http://schemas.microsoft.com/office/drawing/2014/main" id="{15F1B388-3F50-1309-757D-BBF3CB11D4F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B9E4E19-EEED-DCFF-53B4-9321567094FA}"/>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437D15A-60BD-4E65-464D-B2223C4307EB}"/>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EB1B55E4-7FFF-E4B7-3CAA-C8E07EF1E729}"/>
              </a:ext>
            </a:extLst>
          </p:cNvPr>
          <p:cNvSpPr>
            <a:spLocks noGrp="1"/>
          </p:cNvSpPr>
          <p:nvPr>
            <p:ph idx="1"/>
          </p:nvPr>
        </p:nvSpPr>
        <p:spPr/>
        <p:txBody>
          <a:bodyPr/>
          <a:lstStyle/>
          <a:p>
            <a:pPr algn="l"/>
            <a:r>
              <a:rPr lang="en-US" b="0" i="0" dirty="0">
                <a:solidFill>
                  <a:srgbClr val="1C1917"/>
                </a:solidFill>
                <a:effectLst/>
                <a:latin typeface="-apple-system"/>
              </a:rPr>
              <a:t>Numerical methods refer to algorithms that allow us to find approximate solutions to mathematical problems. They are important when the problems are too complex to have analytical solutions. One common numerical technique is root finding, which aims to find the roots or zeros of functions.</a:t>
            </a:r>
          </a:p>
          <a:p>
            <a:pPr algn="l"/>
            <a:r>
              <a:rPr lang="en-US" b="0" i="0" dirty="0">
                <a:solidFill>
                  <a:srgbClr val="1C1917"/>
                </a:solidFill>
                <a:effectLst/>
                <a:latin typeface="-apple-system"/>
              </a:rPr>
              <a:t>Root finding methods are used to solve equations. They start with an initial guess for the root and repeatedly improve the approximation until convergence to the root. Some common root finding algorithms include:</a:t>
            </a:r>
          </a:p>
          <a:p>
            <a:pPr algn="l"/>
            <a:endParaRPr lang="en-US" b="0" i="0" dirty="0">
              <a:solidFill>
                <a:srgbClr val="1C1917"/>
              </a:solidFill>
              <a:effectLst/>
              <a:latin typeface="-apple-system"/>
            </a:endParaRPr>
          </a:p>
          <a:p>
            <a:pPr algn="l"/>
            <a:endParaRPr lang="en-US" b="0" i="0" dirty="0">
              <a:solidFill>
                <a:srgbClr val="1C1917"/>
              </a:solidFill>
              <a:effectLst/>
              <a:latin typeface="-apple-system"/>
            </a:endParaRPr>
          </a:p>
        </p:txBody>
      </p:sp>
    </p:spTree>
    <p:extLst>
      <p:ext uri="{BB962C8B-B14F-4D97-AF65-F5344CB8AC3E}">
        <p14:creationId xmlns:p14="http://schemas.microsoft.com/office/powerpoint/2010/main" val="35078835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496" y="365125"/>
            <a:ext cx="10515600" cy="6695098"/>
          </a:xfrm>
        </p:spPr>
        <p:txBody>
          <a:bodyPr/>
          <a:lstStyle/>
          <a:p>
            <a:br>
              <a:rPr lang="en-US" dirty="0"/>
            </a:br>
            <a:br>
              <a:rPr lang="en-US" dirty="0"/>
            </a:br>
            <a:br>
              <a:rPr lang="en-US" dirty="0"/>
            </a:br>
            <a:r>
              <a:rPr lang="en-US" dirty="0"/>
              <a:t>- </a:t>
            </a:r>
            <a:r>
              <a:rPr lang="en-US" sz="3200" dirty="0"/>
              <a:t>we note that the value of f(x)~=0,</a:t>
            </a:r>
            <a:br>
              <a:rPr lang="en-US" sz="3200" dirty="0"/>
            </a:br>
            <a:r>
              <a:rPr lang="en-US" sz="3200" dirty="0"/>
              <a:t>and the value of eps reached to 10^-4</a:t>
            </a:r>
            <a:br>
              <a:rPr lang="en-US" sz="3200" dirty="0"/>
            </a:br>
            <a:r>
              <a:rPr lang="en-US" sz="3200" dirty="0"/>
              <a:t>- the values of x are converging.</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32308" t="30299" r="37192" b="42294"/>
          <a:stretch/>
        </p:blipFill>
        <p:spPr>
          <a:xfrm>
            <a:off x="2812308" y="627770"/>
            <a:ext cx="5969975" cy="3047415"/>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40</a:t>
            </a:fld>
            <a:endParaRPr lang="en-US" dirty="0">
              <a:solidFill>
                <a:prstClr val="black">
                  <a:tint val="75000"/>
                </a:prstClr>
              </a:solidFill>
            </a:endParaRPr>
          </a:p>
        </p:txBody>
      </p:sp>
    </p:spTree>
    <p:extLst>
      <p:ext uri="{BB962C8B-B14F-4D97-AF65-F5344CB8AC3E}">
        <p14:creationId xmlns:p14="http://schemas.microsoft.com/office/powerpoint/2010/main" val="1349988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Four</a:t>
            </a:r>
            <a:endParaRPr lang="en-US" dirty="0"/>
          </a:p>
        </p:txBody>
      </p:sp>
      <p:sp>
        <p:nvSpPr>
          <p:cNvPr id="3" name="Text Placeholder 2"/>
          <p:cNvSpPr>
            <a:spLocks noGrp="1"/>
          </p:cNvSpPr>
          <p:nvPr>
            <p:ph type="body" idx="1"/>
          </p:nvPr>
        </p:nvSpPr>
        <p:spPr/>
        <p:txBody>
          <a:bodyPr/>
          <a:lstStyle/>
          <a:p>
            <a:r>
              <a:rPr lang="en-US" dirty="0"/>
              <a:t>Advantages</a:t>
            </a:r>
            <a:r>
              <a:rPr lang="en-US" b="1" dirty="0"/>
              <a:t> </a:t>
            </a:r>
            <a:r>
              <a:rPr lang="en-US" dirty="0"/>
              <a:t>and Disadvantages of Fixed point method.</a:t>
            </a:r>
          </a:p>
          <a:p>
            <a:endParaRPr lang="en-US" dirty="0"/>
          </a:p>
        </p:txBody>
      </p:sp>
    </p:spTree>
    <p:extLst>
      <p:ext uri="{BB962C8B-B14F-4D97-AF65-F5344CB8AC3E}">
        <p14:creationId xmlns:p14="http://schemas.microsoft.com/office/powerpoint/2010/main" val="42233200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Advantages</a:t>
            </a:r>
            <a:r>
              <a:rPr lang="en-US" sz="3600" b="1" dirty="0"/>
              <a:t> </a:t>
            </a:r>
            <a:r>
              <a:rPr lang="en-US" sz="3600" dirty="0"/>
              <a:t>and Disadvantages of Fixed point method:</a:t>
            </a:r>
            <a:br>
              <a:rPr lang="en-US" dirty="0"/>
            </a:br>
            <a:endParaRPr lang="en-US" dirty="0"/>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7645" t="34701" r="47783" b="28920"/>
          <a:stretch/>
        </p:blipFill>
        <p:spPr>
          <a:xfrm>
            <a:off x="1240514" y="1608992"/>
            <a:ext cx="9486102" cy="3982916"/>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Fixed point method</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42</a:t>
            </a:fld>
            <a:endParaRPr lang="en-US" dirty="0">
              <a:solidFill>
                <a:prstClr val="black">
                  <a:tint val="75000"/>
                </a:prstClr>
              </a:solidFill>
            </a:endParaRPr>
          </a:p>
        </p:txBody>
      </p:sp>
    </p:spTree>
    <p:extLst>
      <p:ext uri="{BB962C8B-B14F-4D97-AF65-F5344CB8AC3E}">
        <p14:creationId xmlns:p14="http://schemas.microsoft.com/office/powerpoint/2010/main" val="21785594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F38BB-2481-5859-491C-F208B5A37AC9}"/>
              </a:ext>
            </a:extLst>
          </p:cNvPr>
          <p:cNvSpPr>
            <a:spLocks noGrp="1"/>
          </p:cNvSpPr>
          <p:nvPr>
            <p:ph type="ctrTitle"/>
          </p:nvPr>
        </p:nvSpPr>
        <p:spPr>
          <a:xfrm>
            <a:off x="4385388" y="3461657"/>
            <a:ext cx="7384619" cy="2386584"/>
          </a:xfrm>
        </p:spPr>
        <p:txBody>
          <a:bodyPr/>
          <a:lstStyle/>
          <a:p>
            <a:r>
              <a:rPr lang="en-US" dirty="0">
                <a:latin typeface="-apple-system"/>
              </a:rPr>
              <a:t>Encryption Algorithms</a:t>
            </a:r>
          </a:p>
        </p:txBody>
      </p:sp>
    </p:spTree>
    <p:extLst>
      <p:ext uri="{BB962C8B-B14F-4D97-AF65-F5344CB8AC3E}">
        <p14:creationId xmlns:p14="http://schemas.microsoft.com/office/powerpoint/2010/main" val="25750713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2F3A4-9704-6054-4A19-50FDA943BEB5}"/>
              </a:ext>
            </a:extLst>
          </p:cNvPr>
          <p:cNvSpPr>
            <a:spLocks noGrp="1"/>
          </p:cNvSpPr>
          <p:nvPr>
            <p:ph type="title"/>
          </p:nvPr>
        </p:nvSpPr>
        <p:spPr/>
        <p:txBody>
          <a:bodyPr>
            <a:normAutofit/>
          </a:bodyPr>
          <a:lstStyle/>
          <a:p>
            <a:r>
              <a:rPr lang="en-US" sz="4800" dirty="0">
                <a:latin typeface="-apple-system"/>
              </a:rPr>
              <a:t>Agenda</a:t>
            </a:r>
          </a:p>
        </p:txBody>
      </p:sp>
      <p:sp>
        <p:nvSpPr>
          <p:cNvPr id="3" name="Content Placeholder 2">
            <a:extLst>
              <a:ext uri="{FF2B5EF4-FFF2-40B4-BE49-F238E27FC236}">
                <a16:creationId xmlns:a16="http://schemas.microsoft.com/office/drawing/2014/main" id="{635C66EB-9E7D-9132-2E4E-5549EC946D7F}"/>
              </a:ext>
            </a:extLst>
          </p:cNvPr>
          <p:cNvSpPr>
            <a:spLocks noGrp="1"/>
          </p:cNvSpPr>
          <p:nvPr>
            <p:ph idx="1"/>
          </p:nvPr>
        </p:nvSpPr>
        <p:spPr/>
        <p:txBody>
          <a:bodyPr>
            <a:normAutofit/>
          </a:bodyPr>
          <a:lstStyle/>
          <a:p>
            <a:pPr marL="514350" indent="-514350">
              <a:buAutoNum type="arabicPeriod"/>
            </a:pPr>
            <a:r>
              <a:rPr lang="en-US" sz="3200" dirty="0">
                <a:latin typeface="-apple-system"/>
              </a:rPr>
              <a:t>AES</a:t>
            </a:r>
          </a:p>
          <a:p>
            <a:pPr marL="514350" indent="-514350">
              <a:buAutoNum type="arabicPeriod"/>
            </a:pPr>
            <a:r>
              <a:rPr lang="en-US" sz="3200" dirty="0">
                <a:latin typeface="-apple-system"/>
              </a:rPr>
              <a:t>Diffie–Hellman</a:t>
            </a:r>
          </a:p>
          <a:p>
            <a:pPr marL="514350" indent="-514350">
              <a:buAutoNum type="arabicPeriod"/>
            </a:pPr>
            <a:r>
              <a:rPr lang="en-US" sz="3200" dirty="0">
                <a:latin typeface="-apple-system"/>
              </a:rPr>
              <a:t>RSA</a:t>
            </a:r>
          </a:p>
          <a:p>
            <a:pPr marL="514350" indent="-514350">
              <a:buAutoNum type="arabicPeriod"/>
            </a:pPr>
            <a:r>
              <a:rPr lang="en-US" sz="3200" dirty="0">
                <a:latin typeface="-apple-system"/>
              </a:rPr>
              <a:t>SHA-3</a:t>
            </a:r>
          </a:p>
          <a:p>
            <a:pPr marL="514350" indent="-514350">
              <a:buAutoNum type="arabicPeriod"/>
            </a:pPr>
            <a:r>
              <a:rPr lang="en-US" sz="3200" dirty="0">
                <a:latin typeface="-apple-system"/>
              </a:rPr>
              <a:t>DES</a:t>
            </a:r>
          </a:p>
          <a:p>
            <a:pPr marL="514350" indent="-514350">
              <a:buFont typeface="Arial" panose="020B0604020202020204" pitchFamily="34" charset="0"/>
              <a:buAutoNum type="arabicPeriod"/>
            </a:pPr>
            <a:r>
              <a:rPr lang="en-US" sz="3200" dirty="0">
                <a:latin typeface="-apple-system"/>
              </a:rPr>
              <a:t>SHA-256</a:t>
            </a:r>
          </a:p>
        </p:txBody>
      </p:sp>
      <p:sp>
        <p:nvSpPr>
          <p:cNvPr id="4" name="Date Placeholder 3">
            <a:extLst>
              <a:ext uri="{FF2B5EF4-FFF2-40B4-BE49-F238E27FC236}">
                <a16:creationId xmlns:a16="http://schemas.microsoft.com/office/drawing/2014/main" id="{7577CE9F-46A8-C883-A370-9550640BCBBC}"/>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7CDF9995-F502-A410-959B-728A908A666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F8C63CD2-35B6-DE00-204B-1037F4E96C2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44</a:t>
            </a:fld>
            <a:endParaRPr lang="en-US" dirty="0">
              <a:solidFill>
                <a:prstClr val="black">
                  <a:tint val="75000"/>
                </a:prstClr>
              </a:solidFill>
            </a:endParaRPr>
          </a:p>
        </p:txBody>
      </p:sp>
    </p:spTree>
    <p:extLst>
      <p:ext uri="{BB962C8B-B14F-4D97-AF65-F5344CB8AC3E}">
        <p14:creationId xmlns:p14="http://schemas.microsoft.com/office/powerpoint/2010/main" val="4126146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2C8330-B627-A0BB-1AD5-091A9D7AF254}"/>
              </a:ext>
            </a:extLst>
          </p:cNvPr>
          <p:cNvSpPr>
            <a:spLocks noGrp="1"/>
          </p:cNvSpPr>
          <p:nvPr>
            <p:ph type="title"/>
          </p:nvPr>
        </p:nvSpPr>
        <p:spPr>
          <a:xfrm>
            <a:off x="838200" y="365125"/>
            <a:ext cx="10515600" cy="1184895"/>
          </a:xfrm>
        </p:spPr>
        <p:txBody>
          <a:bodyPr/>
          <a:lstStyle/>
          <a:p>
            <a:r>
              <a:rPr lang="en-US" dirty="0">
                <a:latin typeface="-apple-system"/>
              </a:rPr>
              <a:t>Introduction</a:t>
            </a:r>
          </a:p>
        </p:txBody>
      </p:sp>
      <p:sp>
        <p:nvSpPr>
          <p:cNvPr id="4" name="Date Placeholder 3">
            <a:extLst>
              <a:ext uri="{FF2B5EF4-FFF2-40B4-BE49-F238E27FC236}">
                <a16:creationId xmlns:a16="http://schemas.microsoft.com/office/drawing/2014/main" id="{B90B7BBD-C892-164F-E777-81D33A6E5BE0}"/>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5" name="Footer Placeholder 4">
            <a:extLst>
              <a:ext uri="{FF2B5EF4-FFF2-40B4-BE49-F238E27FC236}">
                <a16:creationId xmlns:a16="http://schemas.microsoft.com/office/drawing/2014/main" id="{9DA778D2-C247-2744-B4EE-234B5B098BB0}"/>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C619050C-2197-292D-3FA7-4E51863D80C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45</a:t>
            </a:fld>
            <a:endParaRPr lang="en-US" dirty="0">
              <a:solidFill>
                <a:prstClr val="black">
                  <a:tint val="75000"/>
                </a:prstClr>
              </a:solidFill>
            </a:endParaRPr>
          </a:p>
        </p:txBody>
      </p:sp>
      <p:sp>
        <p:nvSpPr>
          <p:cNvPr id="8" name="Content Placeholder 7">
            <a:extLst>
              <a:ext uri="{FF2B5EF4-FFF2-40B4-BE49-F238E27FC236}">
                <a16:creationId xmlns:a16="http://schemas.microsoft.com/office/drawing/2014/main" id="{51E580BF-4041-6704-A830-FAB58172CD16}"/>
              </a:ext>
            </a:extLst>
          </p:cNvPr>
          <p:cNvSpPr>
            <a:spLocks noGrp="1"/>
          </p:cNvSpPr>
          <p:nvPr>
            <p:ph idx="1"/>
          </p:nvPr>
        </p:nvSpPr>
        <p:spPr>
          <a:xfrm>
            <a:off x="838200" y="1550020"/>
            <a:ext cx="10515600" cy="4220818"/>
          </a:xfrm>
        </p:spPr>
        <p:txBody>
          <a:bodyPr anchor="ctr">
            <a:normAutofit/>
          </a:bodyPr>
          <a:lstStyle/>
          <a:p>
            <a:pPr algn="l"/>
            <a:r>
              <a:rPr lang="en-US" b="0" i="0" dirty="0">
                <a:solidFill>
                  <a:srgbClr val="1C1917"/>
                </a:solidFill>
                <a:effectLst/>
                <a:latin typeface="-apple-system"/>
              </a:rPr>
              <a:t>Encryption is the process of encoding information in such a way that only authorized parties can access it. Encryption algorithms play a vital role in protecting data in today's digital world.</a:t>
            </a:r>
          </a:p>
          <a:p>
            <a:pPr algn="l"/>
            <a:r>
              <a:rPr lang="en-US" b="0" i="0" dirty="0">
                <a:solidFill>
                  <a:srgbClr val="1C1917"/>
                </a:solidFill>
                <a:effectLst/>
                <a:latin typeface="-apple-system"/>
              </a:rPr>
              <a:t>There are several encryption techniques that use mathematical algorithms to transform plain text into ciphertext.</a:t>
            </a:r>
          </a:p>
        </p:txBody>
      </p:sp>
    </p:spTree>
    <p:extLst>
      <p:ext uri="{BB962C8B-B14F-4D97-AF65-F5344CB8AC3E}">
        <p14:creationId xmlns:p14="http://schemas.microsoft.com/office/powerpoint/2010/main" val="3108831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5986B-4058-97B5-0A4F-1F1BAE7A55B6}"/>
              </a:ext>
            </a:extLst>
          </p:cNvPr>
          <p:cNvSpPr>
            <a:spLocks noGrp="1"/>
          </p:cNvSpPr>
          <p:nvPr>
            <p:ph type="title"/>
          </p:nvPr>
        </p:nvSpPr>
        <p:spPr/>
        <p:txBody>
          <a:bodyPr/>
          <a:lstStyle/>
          <a:p>
            <a:r>
              <a:rPr lang="en-US" dirty="0">
                <a:latin typeface="-apple-system"/>
              </a:rPr>
              <a:t>Introduction Cont.</a:t>
            </a:r>
            <a:endParaRPr lang="en-US" dirty="0"/>
          </a:p>
        </p:txBody>
      </p:sp>
      <p:sp>
        <p:nvSpPr>
          <p:cNvPr id="3" name="Date Placeholder 2">
            <a:extLst>
              <a:ext uri="{FF2B5EF4-FFF2-40B4-BE49-F238E27FC236}">
                <a16:creationId xmlns:a16="http://schemas.microsoft.com/office/drawing/2014/main" id="{1374C53A-CF71-387F-5A8F-0624C90DE6C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2CAC0289-6682-A9F3-DCB3-0521A02D36D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0641A26-2A73-6C53-8998-1688D5F2DCC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036FB77-9D77-2968-B4FA-C8423FAD659B}"/>
              </a:ext>
            </a:extLst>
          </p:cNvPr>
          <p:cNvSpPr>
            <a:spLocks noGrp="1"/>
          </p:cNvSpPr>
          <p:nvPr>
            <p:ph idx="1"/>
          </p:nvPr>
        </p:nvSpPr>
        <p:spPr/>
        <p:txBody>
          <a:bodyPr anchor="ctr"/>
          <a:lstStyle/>
          <a:p>
            <a:pPr algn="l"/>
            <a:r>
              <a:rPr lang="en-US" b="0" i="0" dirty="0">
                <a:solidFill>
                  <a:srgbClr val="1C1917"/>
                </a:solidFill>
                <a:effectLst/>
                <a:latin typeface="-apple-system"/>
              </a:rPr>
              <a:t>Some common types of encryption algorithms include:</a:t>
            </a:r>
          </a:p>
          <a:p>
            <a:pPr lvl="1"/>
            <a:r>
              <a:rPr lang="en-US" b="0" i="0" dirty="0">
                <a:solidFill>
                  <a:srgbClr val="1C1917"/>
                </a:solidFill>
                <a:effectLst/>
                <a:latin typeface="-apple-system"/>
              </a:rPr>
              <a:t>Symmetric-key algorithms where the same key is used for encryption and decryption. Examples are AES, DES, 3DES etc.</a:t>
            </a:r>
          </a:p>
          <a:p>
            <a:pPr lvl="1"/>
            <a:r>
              <a:rPr lang="en-US" b="0" i="0" dirty="0">
                <a:solidFill>
                  <a:srgbClr val="1C1917"/>
                </a:solidFill>
                <a:effectLst/>
                <a:latin typeface="-apple-system"/>
              </a:rPr>
              <a:t>Asymmetric or public-key algorithms that use a public and private key pair for encryption and decryption. RSA and ECC are examples.</a:t>
            </a:r>
          </a:p>
          <a:p>
            <a:pPr lvl="1"/>
            <a:r>
              <a:rPr lang="en-US" b="0" i="0" dirty="0">
                <a:solidFill>
                  <a:srgbClr val="1C1917"/>
                </a:solidFill>
                <a:effectLst/>
                <a:latin typeface="-apple-system"/>
              </a:rPr>
              <a:t>Hash functions that generate a digest of the input message. Algorithms like SHA-256 and MD5 are often used.</a:t>
            </a:r>
          </a:p>
        </p:txBody>
      </p:sp>
    </p:spTree>
    <p:extLst>
      <p:ext uri="{BB962C8B-B14F-4D97-AF65-F5344CB8AC3E}">
        <p14:creationId xmlns:p14="http://schemas.microsoft.com/office/powerpoint/2010/main" val="805763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75526E6-083F-9F84-EC19-17D03ACFFD5F}"/>
              </a:ext>
            </a:extLst>
          </p:cNvPr>
          <p:cNvSpPr>
            <a:spLocks noGrp="1"/>
          </p:cNvSpPr>
          <p:nvPr>
            <p:ph type="title"/>
          </p:nvPr>
        </p:nvSpPr>
        <p:spPr>
          <a:xfrm>
            <a:off x="3040126" y="2171700"/>
            <a:ext cx="6111747" cy="2514600"/>
          </a:xfrm>
        </p:spPr>
        <p:txBody>
          <a:bodyPr anchor="ctr">
            <a:normAutofit fontScale="90000"/>
          </a:bodyPr>
          <a:lstStyle/>
          <a:p>
            <a:r>
              <a:rPr lang="en-US" dirty="0">
                <a:latin typeface="-apple-system"/>
              </a:rPr>
              <a:t>AES (Advanced Encryption Standard)</a:t>
            </a:r>
          </a:p>
        </p:txBody>
      </p:sp>
      <p:sp>
        <p:nvSpPr>
          <p:cNvPr id="3" name="Date Placeholder 2">
            <a:extLst>
              <a:ext uri="{FF2B5EF4-FFF2-40B4-BE49-F238E27FC236}">
                <a16:creationId xmlns:a16="http://schemas.microsoft.com/office/drawing/2014/main" id="{DBAEBF0B-EEA2-36F2-D0C4-FD3275438E7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43687192-52E1-5946-B2D3-9463F8ED20BC}"/>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05C0C6DD-375C-2F0D-6E43-87BAF3074EA8}"/>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47</a:t>
            </a:fld>
            <a:endParaRPr lang="en-US" dirty="0">
              <a:solidFill>
                <a:prstClr val="black">
                  <a:tint val="75000"/>
                </a:prstClr>
              </a:solidFill>
            </a:endParaRPr>
          </a:p>
        </p:txBody>
      </p:sp>
    </p:spTree>
    <p:extLst>
      <p:ext uri="{BB962C8B-B14F-4D97-AF65-F5344CB8AC3E}">
        <p14:creationId xmlns:p14="http://schemas.microsoft.com/office/powerpoint/2010/main" val="3275216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A8D0351-E1E4-3AAA-3304-2F154070A00A}"/>
              </a:ext>
            </a:extLst>
          </p:cNvPr>
          <p:cNvSpPr>
            <a:spLocks noGrp="1"/>
          </p:cNvSpPr>
          <p:nvPr>
            <p:ph type="title"/>
          </p:nvPr>
        </p:nvSpPr>
        <p:spPr/>
        <p:txBody>
          <a:bodyPr>
            <a:normAutofit/>
          </a:bodyPr>
          <a:lstStyle/>
          <a:p>
            <a:r>
              <a:rPr lang="en-US" sz="4800" dirty="0">
                <a:latin typeface="-apple-system"/>
              </a:rPr>
              <a:t>What is AES</a:t>
            </a:r>
          </a:p>
        </p:txBody>
      </p:sp>
      <p:sp>
        <p:nvSpPr>
          <p:cNvPr id="5" name="Content Placeholder 4">
            <a:extLst>
              <a:ext uri="{FF2B5EF4-FFF2-40B4-BE49-F238E27FC236}">
                <a16:creationId xmlns:a16="http://schemas.microsoft.com/office/drawing/2014/main" id="{3D906199-E104-D3DE-ACE6-1A34930E98C1}"/>
              </a:ext>
            </a:extLst>
          </p:cNvPr>
          <p:cNvSpPr>
            <a:spLocks noGrp="1"/>
          </p:cNvSpPr>
          <p:nvPr>
            <p:ph idx="1"/>
          </p:nvPr>
        </p:nvSpPr>
        <p:spPr/>
        <p:txBody>
          <a:bodyPr anchor="ctr">
            <a:normAutofit fontScale="92500" lnSpcReduction="10000"/>
          </a:bodyPr>
          <a:lstStyle/>
          <a:p>
            <a:r>
              <a:rPr lang="en-US" sz="3200" dirty="0">
                <a:latin typeface="-apple-system"/>
              </a:rPr>
              <a:t>The Advanced Encryption Standard (AES) is a symmetric block cipher chosen by the U.S. government to protect classified information.</a:t>
            </a:r>
          </a:p>
          <a:p>
            <a:r>
              <a:rPr lang="en-US" sz="3200" dirty="0">
                <a:latin typeface="-apple-system"/>
              </a:rPr>
              <a:t>The National Institute of Standards and Technology (NIST) started development of AES in 1997 when it announced the need for an alternative to the Data Encryption Standard (DES), which was starting to become vulnerable to brute-force attacks.</a:t>
            </a:r>
          </a:p>
          <a:p>
            <a:r>
              <a:rPr lang="en-US" sz="3200" dirty="0">
                <a:latin typeface="-apple-system"/>
              </a:rPr>
              <a:t>AES is the industry standard as of now as it allows 128 bit, 192 bit and 256 bit encryption. </a:t>
            </a:r>
          </a:p>
        </p:txBody>
      </p:sp>
    </p:spTree>
    <p:extLst>
      <p:ext uri="{BB962C8B-B14F-4D97-AF65-F5344CB8AC3E}">
        <p14:creationId xmlns:p14="http://schemas.microsoft.com/office/powerpoint/2010/main" val="7188974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2E50F-3F08-BEEB-E318-3C4218339BD9}"/>
              </a:ext>
            </a:extLst>
          </p:cNvPr>
          <p:cNvSpPr>
            <a:spLocks noGrp="1"/>
          </p:cNvSpPr>
          <p:nvPr>
            <p:ph type="title"/>
          </p:nvPr>
        </p:nvSpPr>
        <p:spPr/>
        <p:txBody>
          <a:bodyPr>
            <a:normAutofit/>
          </a:bodyPr>
          <a:lstStyle/>
          <a:p>
            <a:r>
              <a:rPr lang="en-US" b="1" i="0" dirty="0">
                <a:solidFill>
                  <a:srgbClr val="323232"/>
                </a:solidFill>
                <a:effectLst/>
                <a:latin typeface="Arial" panose="020B0604020202020204" pitchFamily="34" charset="0"/>
              </a:rPr>
              <a:t>How AES encryption works</a:t>
            </a:r>
            <a:endParaRPr lang="en-US" dirty="0"/>
          </a:p>
        </p:txBody>
      </p:sp>
      <p:sp>
        <p:nvSpPr>
          <p:cNvPr id="3" name="Date Placeholder 2">
            <a:extLst>
              <a:ext uri="{FF2B5EF4-FFF2-40B4-BE49-F238E27FC236}">
                <a16:creationId xmlns:a16="http://schemas.microsoft.com/office/drawing/2014/main" id="{0C5D2294-F729-0322-A784-5262B35B114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A25EC1B-789F-E35E-047A-109504162EC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4EDF5F4-B5F3-8D62-4093-109FBC2226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49</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6D667EB3-7266-7740-24ED-C717BCBD0514}"/>
              </a:ext>
            </a:extLst>
          </p:cNvPr>
          <p:cNvSpPr>
            <a:spLocks noGrp="1"/>
          </p:cNvSpPr>
          <p:nvPr>
            <p:ph idx="1"/>
          </p:nvPr>
        </p:nvSpPr>
        <p:spPr/>
        <p:txBody>
          <a:bodyPr>
            <a:normAutofit fontScale="92500" lnSpcReduction="20000"/>
          </a:bodyPr>
          <a:lstStyle/>
          <a:p>
            <a:pPr marL="0" indent="0">
              <a:buNone/>
            </a:pPr>
            <a:r>
              <a:rPr lang="en-US" sz="3200" dirty="0">
                <a:latin typeface="-apple-system"/>
              </a:rPr>
              <a:t>AES includes three block ciphers:</a:t>
            </a:r>
          </a:p>
          <a:p>
            <a:pPr lvl="1"/>
            <a:r>
              <a:rPr lang="en-US" sz="2800" dirty="0">
                <a:latin typeface="-apple-system"/>
              </a:rPr>
              <a:t>AES-128 uses a 128-bit key length to encrypt and decrypt a block of messages.</a:t>
            </a:r>
          </a:p>
          <a:p>
            <a:pPr lvl="1"/>
            <a:r>
              <a:rPr lang="en-US" sz="2800" dirty="0">
                <a:latin typeface="-apple-system"/>
              </a:rPr>
              <a:t>AES-192 uses a 192-bit key length to encrypt and decrypt a block of messages.</a:t>
            </a:r>
          </a:p>
          <a:p>
            <a:pPr lvl="1"/>
            <a:r>
              <a:rPr lang="en-US" sz="2800" dirty="0">
                <a:latin typeface="-apple-system"/>
              </a:rPr>
              <a:t>AES-256 uses a 256-bit key length to encrypt and decrypt a block of messages.</a:t>
            </a:r>
          </a:p>
          <a:p>
            <a:pPr marL="0" indent="0">
              <a:buNone/>
            </a:pPr>
            <a:r>
              <a:rPr lang="en-US" sz="3200" dirty="0">
                <a:latin typeface="-apple-system"/>
              </a:rPr>
              <a:t>AES relies on a series of linked operations which involves replacing and shuffling of the input data.</a:t>
            </a:r>
          </a:p>
          <a:p>
            <a:pPr marL="0" indent="0">
              <a:buNone/>
            </a:pPr>
            <a:r>
              <a:rPr lang="en-US" sz="3200" dirty="0">
                <a:latin typeface="-apple-system"/>
              </a:rPr>
              <a:t>Each cipher encrypts and decrypts data in blocks of 128 bits using cryptographic keys of 128, 192 and 256 bits, respectively.</a:t>
            </a:r>
          </a:p>
        </p:txBody>
      </p:sp>
    </p:spTree>
    <p:extLst>
      <p:ext uri="{BB962C8B-B14F-4D97-AF65-F5344CB8AC3E}">
        <p14:creationId xmlns:p14="http://schemas.microsoft.com/office/powerpoint/2010/main" val="4117978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49DCE-88D4-1E84-C77A-B188081E3380}"/>
              </a:ext>
            </a:extLst>
          </p:cNvPr>
          <p:cNvSpPr>
            <a:spLocks noGrp="1"/>
          </p:cNvSpPr>
          <p:nvPr>
            <p:ph type="title"/>
          </p:nvPr>
        </p:nvSpPr>
        <p:spPr/>
        <p:txBody>
          <a:bodyPr/>
          <a:lstStyle/>
          <a:p>
            <a:r>
              <a:rPr lang="en-US" dirty="0"/>
              <a:t>Common Root Finding Algorithms:</a:t>
            </a:r>
          </a:p>
        </p:txBody>
      </p:sp>
      <p:sp>
        <p:nvSpPr>
          <p:cNvPr id="3" name="Date Placeholder 2">
            <a:extLst>
              <a:ext uri="{FF2B5EF4-FFF2-40B4-BE49-F238E27FC236}">
                <a16:creationId xmlns:a16="http://schemas.microsoft.com/office/drawing/2014/main" id="{84024C76-F201-81EB-5DFB-AA45B1DFB55B}"/>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08E8D0C3-8D95-E27A-519A-C81CD3C56904}"/>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1862F288-62A3-1CD6-0D70-061FB99E113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05C3E4C3-D12A-8127-2775-4CD0A782CBE3}"/>
              </a:ext>
            </a:extLst>
          </p:cNvPr>
          <p:cNvSpPr>
            <a:spLocks noGrp="1"/>
          </p:cNvSpPr>
          <p:nvPr>
            <p:ph idx="1"/>
          </p:nvPr>
        </p:nvSpPr>
        <p:spPr/>
        <p:txBody>
          <a:bodyPr/>
          <a:lstStyle/>
          <a:p>
            <a:r>
              <a:rPr lang="en-US" b="0" i="0" dirty="0">
                <a:solidFill>
                  <a:srgbClr val="1C1917"/>
                </a:solidFill>
                <a:effectLst/>
                <a:latin typeface="-apple-system"/>
              </a:rPr>
              <a:t>Bisection method</a:t>
            </a:r>
          </a:p>
          <a:p>
            <a:r>
              <a:rPr lang="en-US" b="0" dirty="0">
                <a:solidFill>
                  <a:srgbClr val="1C1917"/>
                </a:solidFill>
                <a:effectLst/>
                <a:latin typeface="-apple-system"/>
              </a:rPr>
              <a:t>Secant method</a:t>
            </a:r>
            <a:endParaRPr lang="en-US" dirty="0">
              <a:solidFill>
                <a:srgbClr val="1C1917"/>
              </a:solidFill>
              <a:latin typeface="-apple-system"/>
            </a:endParaRPr>
          </a:p>
          <a:p>
            <a:r>
              <a:rPr lang="en-US" b="0" i="0" dirty="0">
                <a:solidFill>
                  <a:srgbClr val="1C1917"/>
                </a:solidFill>
                <a:effectLst/>
                <a:latin typeface="-apple-system"/>
              </a:rPr>
              <a:t>Newton's method </a:t>
            </a:r>
          </a:p>
          <a:p>
            <a:r>
              <a:rPr lang="en-US" dirty="0">
                <a:latin typeface="-apple-system"/>
              </a:rPr>
              <a:t>False-Position</a:t>
            </a:r>
          </a:p>
          <a:p>
            <a:r>
              <a:rPr lang="en-US" dirty="0">
                <a:latin typeface="-apple-system"/>
              </a:rPr>
              <a:t>Fixed Point</a:t>
            </a:r>
          </a:p>
          <a:p>
            <a:r>
              <a:rPr lang="en-US" dirty="0">
                <a:latin typeface="-apple-system"/>
              </a:rPr>
              <a:t>Trisection</a:t>
            </a:r>
          </a:p>
          <a:p>
            <a:r>
              <a:rPr lang="en-US" dirty="0">
                <a:latin typeface="-apple-system"/>
              </a:rPr>
              <a:t>Hybrid Algorithm</a:t>
            </a:r>
          </a:p>
        </p:txBody>
      </p:sp>
    </p:spTree>
    <p:extLst>
      <p:ext uri="{BB962C8B-B14F-4D97-AF65-F5344CB8AC3E}">
        <p14:creationId xmlns:p14="http://schemas.microsoft.com/office/powerpoint/2010/main" val="25051494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50</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latin typeface="-apple-system"/>
              </a:rPr>
              <a:t>Symmetric, also known as secret key, ciphers use the same key for encrypting and decrypting. The sender and the receiver must both know -- and use -- the same secret key.</a:t>
            </a:r>
          </a:p>
          <a:p>
            <a:pPr marL="0" indent="0">
              <a:buNone/>
            </a:pPr>
            <a:r>
              <a:rPr lang="en-US" dirty="0">
                <a:latin typeface="-apple-system"/>
              </a:rPr>
              <a:t>There are 10 rounds for 128-bit keys, 12 rounds for 192-bit keys and 14 rounds for 256-bit keys. A round consists of several processing steps that include substitution, transposition and mixing of the input plaintext to transform it into the final output of ciphertext.</a:t>
            </a:r>
          </a:p>
        </p:txBody>
      </p:sp>
    </p:spTree>
    <p:extLst>
      <p:ext uri="{BB962C8B-B14F-4D97-AF65-F5344CB8AC3E}">
        <p14:creationId xmlns:p14="http://schemas.microsoft.com/office/powerpoint/2010/main" val="24227837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E5CF9-E465-CBD4-168C-2DF310F53731}"/>
              </a:ext>
            </a:extLst>
          </p:cNvPr>
          <p:cNvSpPr>
            <a:spLocks noGrp="1"/>
          </p:cNvSpPr>
          <p:nvPr>
            <p:ph type="title"/>
          </p:nvPr>
        </p:nvSpPr>
        <p:spPr/>
        <p:txBody>
          <a:bodyPr/>
          <a:lstStyle/>
          <a:p>
            <a:r>
              <a:rPr lang="en-US" dirty="0"/>
              <a:t>Steps :</a:t>
            </a:r>
          </a:p>
        </p:txBody>
      </p:sp>
      <p:sp>
        <p:nvSpPr>
          <p:cNvPr id="3" name="Date Placeholder 2">
            <a:extLst>
              <a:ext uri="{FF2B5EF4-FFF2-40B4-BE49-F238E27FC236}">
                <a16:creationId xmlns:a16="http://schemas.microsoft.com/office/drawing/2014/main" id="{72FC4388-BA8B-97FF-DCDF-A397261D4E14}"/>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508BBA59-1731-BD62-C2D2-308F3AA0586B}"/>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983F40E1-3084-A7F1-A85E-F30B4A406F7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51</a:t>
            </a:fld>
            <a:endParaRPr lang="en-US" dirty="0">
              <a:solidFill>
                <a:prstClr val="black">
                  <a:tint val="75000"/>
                </a:prstClr>
              </a:solidFill>
            </a:endParaRP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432291E-C23C-D884-C5E3-F5A4C41F925F}"/>
                  </a:ext>
                </a:extLst>
              </p:cNvPr>
              <p:cNvSpPr>
                <a:spLocks noGrp="1"/>
              </p:cNvSpPr>
              <p:nvPr>
                <p:ph idx="1"/>
              </p:nvPr>
            </p:nvSpPr>
            <p:spPr/>
            <p:txBody>
              <a:bodyPr>
                <a:normAutofit lnSpcReduction="10000"/>
              </a:bodyPr>
              <a:lstStyle/>
              <a:p>
                <a:pPr marL="0" indent="0">
                  <a:buNone/>
                </a:pPr>
                <a:r>
                  <a:rPr lang="en-US" sz="3200" dirty="0">
                    <a:latin typeface="-apple-system"/>
                  </a:rPr>
                  <a:t>Creation of Round keys:</a:t>
                </a:r>
              </a:p>
              <a:p>
                <a:r>
                  <a:rPr lang="en-US" sz="3200" dirty="0">
                    <a:latin typeface="-apple-system"/>
                  </a:rPr>
                  <a:t>A Key Schedule algorithm is used to calculate all the round keys from the key. So the initial key is used to create many different round keys which will be used in the corresponding round of the encryption.</a:t>
                </a:r>
              </a:p>
              <a:p>
                <a:pPr marL="0" indent="0">
                  <a:buNone/>
                </a:pPr>
                <a:r>
                  <a:rPr lang="en-US" sz="3200" dirty="0">
                    <a:latin typeface="-apple-system"/>
                  </a:rPr>
                  <a:t>Encryption :</a:t>
                </a:r>
              </a:p>
              <a:p>
                <a:r>
                  <a:rPr lang="en-US" sz="3200" dirty="0">
                    <a:latin typeface="-apple-system"/>
                  </a:rPr>
                  <a:t>AES considers each block as a </a:t>
                </a:r>
                <a14:m>
                  <m:oMath xmlns:m="http://schemas.openxmlformats.org/officeDocument/2006/math">
                    <m:r>
                      <a:rPr lang="en-US" sz="3200" i="1" dirty="0" smtClean="0">
                        <a:latin typeface="Cambria Math" panose="02040503050406030204" pitchFamily="18" charset="0"/>
                      </a:rPr>
                      <m:t>16 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(4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m:t>
                    </m:r>
                    <m:r>
                      <a:rPr lang="en-US" sz="3200" i="1" dirty="0" smtClean="0">
                        <a:latin typeface="Cambria Math" panose="02040503050406030204" pitchFamily="18" charset="0"/>
                      </a:rPr>
                      <m:t>𝑥</m:t>
                    </m:r>
                    <m:r>
                      <a:rPr lang="en-US" sz="3200" i="1" dirty="0" smtClean="0">
                        <a:latin typeface="Cambria Math" panose="02040503050406030204" pitchFamily="18" charset="0"/>
                      </a:rPr>
                      <m:t> 4 </m:t>
                    </m:r>
                    <m:r>
                      <a:rPr lang="en-US" sz="3200" i="1" dirty="0" smtClean="0">
                        <a:latin typeface="Cambria Math" panose="02040503050406030204" pitchFamily="18" charset="0"/>
                      </a:rPr>
                      <m:t>𝑏𝑦𝑡𝑒</m:t>
                    </m:r>
                    <m:r>
                      <a:rPr lang="en-US" sz="3200" i="1" dirty="0" smtClean="0">
                        <a:latin typeface="Cambria Math" panose="02040503050406030204" pitchFamily="18" charset="0"/>
                      </a:rPr>
                      <m:t> = 128 ) </m:t>
                    </m:r>
                  </m:oMath>
                </a14:m>
                <a:r>
                  <a:rPr lang="en-US" sz="3200" dirty="0">
                    <a:latin typeface="-apple-system"/>
                  </a:rPr>
                  <a:t>grid in a column major arrangement.</a:t>
                </a:r>
              </a:p>
            </p:txBody>
          </p:sp>
        </mc:Choice>
        <mc:Fallback xmlns="">
          <p:sp>
            <p:nvSpPr>
              <p:cNvPr id="6" name="Content Placeholder 5">
                <a:extLst>
                  <a:ext uri="{FF2B5EF4-FFF2-40B4-BE49-F238E27FC236}">
                    <a16:creationId xmlns:a16="http://schemas.microsoft.com/office/drawing/2014/main" id="{A432291E-C23C-D884-C5E3-F5A4C41F925F}"/>
                  </a:ext>
                </a:extLst>
              </p:cNvPr>
              <p:cNvSpPr>
                <a:spLocks noGrp="1" noRot="1" noChangeAspect="1" noMove="1" noResize="1" noEditPoints="1" noAdjustHandles="1" noChangeArrowheads="1" noChangeShapeType="1" noTextEdit="1"/>
              </p:cNvSpPr>
              <p:nvPr>
                <p:ph idx="1"/>
              </p:nvPr>
            </p:nvSpPr>
            <p:spPr>
              <a:blipFill>
                <a:blip r:embed="rId2"/>
                <a:stretch>
                  <a:fillRect l="-1507" t="-4265" r="-928"/>
                </a:stretch>
              </a:blipFill>
            </p:spPr>
            <p:txBody>
              <a:bodyPr/>
              <a:lstStyle/>
              <a:p>
                <a:r>
                  <a:rPr lang="en-US">
                    <a:noFill/>
                  </a:rPr>
                  <a:t> </a:t>
                </a:r>
              </a:p>
            </p:txBody>
          </p:sp>
        </mc:Fallback>
      </mc:AlternateContent>
    </p:spTree>
    <p:extLst>
      <p:ext uri="{BB962C8B-B14F-4D97-AF65-F5344CB8AC3E}">
        <p14:creationId xmlns:p14="http://schemas.microsoft.com/office/powerpoint/2010/main" val="1535760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dirty="0">
                <a:latin typeface="-apple-system"/>
              </a:rPr>
              <a:t>Like this one:</a:t>
            </a:r>
          </a:p>
          <a:p>
            <a:pPr marL="457200" lvl="1" indent="0">
              <a:buNone/>
            </a:pPr>
            <a:r>
              <a:rPr lang="en-US" sz="1800" dirty="0">
                <a:latin typeface="Consolas" panose="020B0609020204030204" pitchFamily="49" charset="0"/>
              </a:rPr>
              <a:t>[ b0 | b4 | b8 | b12 |</a:t>
            </a:r>
          </a:p>
          <a:p>
            <a:pPr marL="457200" lvl="1" indent="0">
              <a:buNone/>
            </a:pPr>
            <a:r>
              <a:rPr lang="en-US" sz="1800" dirty="0">
                <a:latin typeface="Consolas" panose="020B0609020204030204" pitchFamily="49" charset="0"/>
              </a:rPr>
              <a:t>| b1 | b5 | b9 | b13 |</a:t>
            </a:r>
          </a:p>
          <a:p>
            <a:pPr marL="457200" lvl="1" indent="0">
              <a:buNone/>
            </a:pPr>
            <a:r>
              <a:rPr lang="en-US" sz="1800" dirty="0">
                <a:latin typeface="Consolas" panose="020B0609020204030204" pitchFamily="49" charset="0"/>
              </a:rPr>
              <a:t>| b2 | b6 | b10| b14 |</a:t>
            </a:r>
          </a:p>
          <a:p>
            <a:pPr marL="457200" lvl="1" indent="0">
              <a:buNone/>
            </a:pPr>
            <a:r>
              <a:rPr lang="en-US" sz="1800" dirty="0">
                <a:latin typeface="Consolas" panose="020B0609020204030204" pitchFamily="49" charset="0"/>
              </a:rPr>
              <a:t>| b3 | b7 | b11| b15 ]</a:t>
            </a:r>
          </a:p>
          <a:p>
            <a:pPr marL="0" indent="0">
              <a:buNone/>
            </a:pPr>
            <a:r>
              <a:rPr lang="en-US" dirty="0">
                <a:latin typeface="-apple-system"/>
              </a:rPr>
              <a:t>Each round comprises of 4 steps :</a:t>
            </a:r>
          </a:p>
          <a:p>
            <a:pPr marL="914400" lvl="1" indent="-457200">
              <a:buFont typeface="+mj-lt"/>
              <a:buAutoNum type="arabicPeriod"/>
            </a:pPr>
            <a:r>
              <a:rPr lang="en-US" dirty="0" err="1">
                <a:latin typeface="-apple-system"/>
              </a:rPr>
              <a:t>SubBytes</a:t>
            </a:r>
            <a:endParaRPr lang="en-US" dirty="0">
              <a:latin typeface="-apple-system"/>
            </a:endParaRPr>
          </a:p>
          <a:p>
            <a:pPr marL="914400" lvl="1" indent="-457200">
              <a:buFont typeface="+mj-lt"/>
              <a:buAutoNum type="arabicPeriod"/>
            </a:pPr>
            <a:r>
              <a:rPr lang="en-US" dirty="0" err="1">
                <a:latin typeface="-apple-system"/>
              </a:rPr>
              <a:t>ShiftRows</a:t>
            </a:r>
            <a:endParaRPr lang="en-US" dirty="0">
              <a:latin typeface="-apple-system"/>
            </a:endParaRPr>
          </a:p>
          <a:p>
            <a:pPr marL="914400" lvl="1" indent="-457200">
              <a:buFont typeface="+mj-lt"/>
              <a:buAutoNum type="arabicPeriod"/>
            </a:pPr>
            <a:r>
              <a:rPr lang="en-US" dirty="0" err="1">
                <a:latin typeface="-apple-system"/>
              </a:rPr>
              <a:t>MixColumns</a:t>
            </a:r>
            <a:endParaRPr lang="en-US" dirty="0">
              <a:latin typeface="-apple-system"/>
            </a:endParaRPr>
          </a:p>
          <a:p>
            <a:pPr marL="914400" lvl="1" indent="-457200">
              <a:buFont typeface="+mj-lt"/>
              <a:buAutoNum type="arabicPeriod"/>
            </a:pPr>
            <a:r>
              <a:rPr lang="en-US" dirty="0">
                <a:latin typeface="-apple-system"/>
              </a:rPr>
              <a:t>Add Round Key</a:t>
            </a:r>
          </a:p>
          <a:p>
            <a:pPr marL="0" indent="0">
              <a:buNone/>
            </a:pPr>
            <a:r>
              <a:rPr lang="en-US" dirty="0">
                <a:latin typeface="-apple-system"/>
              </a:rPr>
              <a:t>The last round doesn’t have the </a:t>
            </a:r>
            <a:r>
              <a:rPr lang="en-US" dirty="0" err="1">
                <a:latin typeface="-apple-system"/>
              </a:rPr>
              <a:t>MixColumns</a:t>
            </a:r>
            <a:r>
              <a:rPr lang="en-US" dirty="0">
                <a:latin typeface="-apple-system"/>
              </a:rPr>
              <a:t> round.</a:t>
            </a:r>
          </a:p>
        </p:txBody>
      </p:sp>
    </p:spTree>
    <p:extLst>
      <p:ext uri="{BB962C8B-B14F-4D97-AF65-F5344CB8AC3E}">
        <p14:creationId xmlns:p14="http://schemas.microsoft.com/office/powerpoint/2010/main" val="1843193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b="1" dirty="0">
                <a:latin typeface="-apple-system"/>
              </a:rPr>
              <a:t>Add Round Key</a:t>
            </a:r>
            <a:r>
              <a:rPr lang="en-US" dirty="0">
                <a:latin typeface="-apple-system"/>
              </a:rPr>
              <a:t>: You pass the block data stored in the state array through an XOR function with the first key generated (K0). It passes the resultant state array on as input to the next step.</a:t>
            </a:r>
          </a:p>
          <a:p>
            <a:pPr marL="0" indent="0">
              <a:buNone/>
            </a:pPr>
            <a:r>
              <a:rPr lang="en-US" b="1" dirty="0">
                <a:latin typeface="-apple-system"/>
              </a:rPr>
              <a:t>Sub-Bytes</a:t>
            </a:r>
            <a:r>
              <a:rPr lang="en-US" dirty="0">
                <a:latin typeface="-apple-system"/>
              </a:rPr>
              <a:t>: In this step, it converts each byte of the state array into hexadecimal, divided into two equal parts. These parts are the rows and columns, mapped with a substitution box (S-Box) to generate new values for the final state array.</a:t>
            </a:r>
          </a:p>
          <a:p>
            <a:pPr marL="0" indent="0">
              <a:buNone/>
            </a:pPr>
            <a:r>
              <a:rPr lang="en-US" b="1" dirty="0">
                <a:latin typeface="-apple-system"/>
              </a:rPr>
              <a:t>Shift Rows</a:t>
            </a:r>
            <a:r>
              <a:rPr lang="en-US" dirty="0">
                <a:latin typeface="-apple-system"/>
              </a:rPr>
              <a:t>: It swaps the row elements among each other. It skips the first row. It shifts the elements in the second row, one position to the left. It also shifts the elements from the third row two consecutive positions to the left, and it shifts the last row three positions to the left.</a:t>
            </a:r>
          </a:p>
        </p:txBody>
      </p:sp>
    </p:spTree>
    <p:extLst>
      <p:ext uri="{BB962C8B-B14F-4D97-AF65-F5344CB8AC3E}">
        <p14:creationId xmlns:p14="http://schemas.microsoft.com/office/powerpoint/2010/main" val="7212807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2B30D5-C532-76A7-38EF-F0B40B40C76B}"/>
              </a:ext>
            </a:extLst>
          </p:cNvPr>
          <p:cNvSpPr>
            <a:spLocks noGrp="1"/>
          </p:cNvSpPr>
          <p:nvPr>
            <p:ph idx="1"/>
          </p:nvPr>
        </p:nvSpPr>
        <p:spPr>
          <a:xfrm>
            <a:off x="838200" y="851491"/>
            <a:ext cx="10515600" cy="5155018"/>
          </a:xfrm>
        </p:spPr>
        <p:txBody>
          <a:bodyPr anchor="ctr">
            <a:normAutofit/>
          </a:bodyPr>
          <a:lstStyle/>
          <a:p>
            <a:pPr marL="0" indent="0">
              <a:buNone/>
            </a:pPr>
            <a:r>
              <a:rPr lang="en-US" sz="3200" b="1" dirty="0">
                <a:latin typeface="-apple-system"/>
              </a:rPr>
              <a:t>Mix Columns</a:t>
            </a:r>
            <a:r>
              <a:rPr lang="en-US" sz="3200" dirty="0">
                <a:latin typeface="-apple-system"/>
              </a:rPr>
              <a:t>: It multiplies a constant matrix with each column in the state array to get a new column for the subsequent state array. Once all the columns are multiplied with the same constant matrix, you get your state array for the next step. This particular step is not to be done in the last round.</a:t>
            </a:r>
          </a:p>
          <a:p>
            <a:pPr marL="0" indent="0">
              <a:buNone/>
            </a:pPr>
            <a:r>
              <a:rPr lang="en-US" sz="3200" b="1" dirty="0">
                <a:latin typeface="-apple-system"/>
              </a:rPr>
              <a:t>Add Round Key</a:t>
            </a:r>
            <a:r>
              <a:rPr lang="en-US" sz="3200" dirty="0">
                <a:latin typeface="-apple-system"/>
              </a:rPr>
              <a:t>: The respective key for the round is </a:t>
            </a:r>
            <a:r>
              <a:rPr lang="en-US" sz="3200" dirty="0" err="1">
                <a:latin typeface="-apple-system"/>
              </a:rPr>
              <a:t>XOR’d</a:t>
            </a:r>
            <a:r>
              <a:rPr lang="en-US" sz="3200" dirty="0">
                <a:latin typeface="-apple-system"/>
              </a:rPr>
              <a:t> with the state array is obtained in the previous step. If this is the last round, the resultant state array becomes the ciphertext for the specific block; else, it passes as the new state array input for the next round.</a:t>
            </a:r>
          </a:p>
        </p:txBody>
      </p:sp>
    </p:spTree>
    <p:extLst>
      <p:ext uri="{BB962C8B-B14F-4D97-AF65-F5344CB8AC3E}">
        <p14:creationId xmlns:p14="http://schemas.microsoft.com/office/powerpoint/2010/main" val="2008614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0A01F69-E921-DDE6-46DC-26CC74BA47D8}"/>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1EE24391-0B5F-5EEC-585D-C381069C1150}"/>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F8C8500-99A7-4B45-C979-F3517237ECF5}"/>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55</a:t>
            </a:fld>
            <a:endParaRPr lang="en-US" dirty="0">
              <a:solidFill>
                <a:prstClr val="black">
                  <a:tint val="75000"/>
                </a:prstClr>
              </a:solidFill>
            </a:endParaRPr>
          </a:p>
        </p:txBody>
      </p:sp>
      <p:pic>
        <p:nvPicPr>
          <p:cNvPr id="2050" name="Picture 2">
            <a:extLst>
              <a:ext uri="{FF2B5EF4-FFF2-40B4-BE49-F238E27FC236}">
                <a16:creationId xmlns:a16="http://schemas.microsoft.com/office/drawing/2014/main" id="{DD5E9F65-D22B-53D8-0DB9-E4E41E1789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7206" y="576262"/>
            <a:ext cx="8697588" cy="5705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74070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62130-2D9B-F44F-7B88-D27570FB4125}"/>
              </a:ext>
            </a:extLst>
          </p:cNvPr>
          <p:cNvSpPr>
            <a:spLocks noGrp="1"/>
          </p:cNvSpPr>
          <p:nvPr>
            <p:ph type="title"/>
          </p:nvPr>
        </p:nvSpPr>
        <p:spPr/>
        <p:txBody>
          <a:bodyPr/>
          <a:lstStyle/>
          <a:p>
            <a:r>
              <a:rPr lang="en-US" dirty="0">
                <a:latin typeface="-apple-system"/>
              </a:rPr>
              <a:t>Applications	</a:t>
            </a:r>
          </a:p>
        </p:txBody>
      </p:sp>
      <p:sp>
        <p:nvSpPr>
          <p:cNvPr id="3" name="Date Placeholder 2">
            <a:extLst>
              <a:ext uri="{FF2B5EF4-FFF2-40B4-BE49-F238E27FC236}">
                <a16:creationId xmlns:a16="http://schemas.microsoft.com/office/drawing/2014/main" id="{A249BC34-C7B9-247D-3AB5-2FC89BC1BACF}"/>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85906D15-445B-E010-EDB2-A48B42DC1A4D}"/>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5" name="Slide Number Placeholder 4">
            <a:extLst>
              <a:ext uri="{FF2B5EF4-FFF2-40B4-BE49-F238E27FC236}">
                <a16:creationId xmlns:a16="http://schemas.microsoft.com/office/drawing/2014/main" id="{BCBE3900-8DEE-60E9-A25F-77ABEC6BC05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057ECFF-2325-765D-4B45-B3AB45305383}"/>
              </a:ext>
            </a:extLst>
          </p:cNvPr>
          <p:cNvSpPr>
            <a:spLocks noGrp="1"/>
          </p:cNvSpPr>
          <p:nvPr>
            <p:ph idx="1"/>
          </p:nvPr>
        </p:nvSpPr>
        <p:spPr/>
        <p:txBody>
          <a:bodyPr>
            <a:normAutofit fontScale="92500" lnSpcReduction="20000"/>
          </a:bodyPr>
          <a:lstStyle/>
          <a:p>
            <a:r>
              <a:rPr lang="en-US" dirty="0">
                <a:latin typeface="-apple-system"/>
              </a:rPr>
              <a:t>Wireless security: AES is used in securing wireless networks, such as Wi-Fi networks, to ensure data confidentiality and prevent unauthorized access.</a:t>
            </a:r>
          </a:p>
          <a:p>
            <a:r>
              <a:rPr lang="en-US" dirty="0">
                <a:latin typeface="-apple-system"/>
              </a:rPr>
              <a:t>Database Encryption: AES can be applied to encrypt sensitive data stored in databases. This helps protect personal information, financial records, and other confidential data from unauthorized access in case of a data breach.</a:t>
            </a:r>
          </a:p>
          <a:p>
            <a:r>
              <a:rPr lang="en-US" dirty="0">
                <a:latin typeface="-apple-system"/>
              </a:rPr>
              <a:t>Secure communications: AES is widely used in protocols like such as internet communications, email, instant messaging, and voice/video </a:t>
            </a:r>
            <a:r>
              <a:rPr lang="en-US" dirty="0" err="1">
                <a:latin typeface="-apple-system"/>
              </a:rPr>
              <a:t>calls.It</a:t>
            </a:r>
            <a:r>
              <a:rPr lang="en-US" dirty="0">
                <a:latin typeface="-apple-system"/>
              </a:rPr>
              <a:t> ensures that the data remains confidential.</a:t>
            </a:r>
          </a:p>
          <a:p>
            <a:r>
              <a:rPr lang="en-US" dirty="0">
                <a:latin typeface="-apple-system"/>
              </a:rPr>
              <a:t>Data storage: AES is used to encrypt sensitive data stored on hard drives, USB drives, and other storage media, protecting it from unauthorized access in case of loss or theft.</a:t>
            </a:r>
          </a:p>
        </p:txBody>
      </p:sp>
    </p:spTree>
    <p:extLst>
      <p:ext uri="{BB962C8B-B14F-4D97-AF65-F5344CB8AC3E}">
        <p14:creationId xmlns:p14="http://schemas.microsoft.com/office/powerpoint/2010/main" val="6525957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D965D56-2395-DBDD-97C9-9651A669EFCF}"/>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DD3323B9-BCFA-3DEB-A093-51B0176AFED4}"/>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119DF05-4F0B-8570-C2C6-A11DA30CE01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57</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45CD8A70-0BAD-D20F-FD04-A41B936BC62E}"/>
              </a:ext>
            </a:extLst>
          </p:cNvPr>
          <p:cNvSpPr>
            <a:spLocks noGrp="1"/>
          </p:cNvSpPr>
          <p:nvPr>
            <p:ph idx="1"/>
          </p:nvPr>
        </p:nvSpPr>
        <p:spPr>
          <a:xfrm>
            <a:off x="838200" y="921471"/>
            <a:ext cx="10515600" cy="5015058"/>
          </a:xfrm>
        </p:spPr>
        <p:txBody>
          <a:bodyPr>
            <a:normAutofit lnSpcReduction="10000"/>
          </a:bodyPr>
          <a:lstStyle/>
          <a:p>
            <a:r>
              <a:rPr lang="en-US" dirty="0">
                <a:latin typeface="-apple-system"/>
              </a:rPr>
              <a:t>Virtual Private Networks (VPNs): AES is commonly used in VPN protocols to secure the communication between a user’s device and a remote server. It ensures that data sent and received through the VPN remains private and cannot be deciphered by eavesdroppers.</a:t>
            </a:r>
          </a:p>
          <a:p>
            <a:r>
              <a:rPr lang="en-US" dirty="0">
                <a:latin typeface="-apple-system"/>
              </a:rPr>
              <a:t>Secure Storage of Passwords: AES encryption is commonly employed to store passwords securely. Instead of storing plaintext passwords, the encrypted version is stored. This adds an extra layer of security and protects user credentials in case of unauthorized access to the storage.</a:t>
            </a:r>
          </a:p>
          <a:p>
            <a:r>
              <a:rPr lang="en-US" dirty="0">
                <a:latin typeface="-apple-system"/>
              </a:rPr>
              <a:t>File and Disk Encryption: AES is used to encrypt files and folders on computers, external storage devices, and cloud storage. It protects sensitive data stored on devices or during data transfer to prevent unauthorized access.</a:t>
            </a:r>
          </a:p>
        </p:txBody>
      </p:sp>
    </p:spTree>
    <p:extLst>
      <p:ext uri="{BB962C8B-B14F-4D97-AF65-F5344CB8AC3E}">
        <p14:creationId xmlns:p14="http://schemas.microsoft.com/office/powerpoint/2010/main" val="2842698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B46A1-5618-CE97-83C9-28CEDAA995D1}"/>
              </a:ext>
            </a:extLst>
          </p:cNvPr>
          <p:cNvSpPr>
            <a:spLocks noGrp="1"/>
          </p:cNvSpPr>
          <p:nvPr>
            <p:ph type="title"/>
          </p:nvPr>
        </p:nvSpPr>
        <p:spPr>
          <a:xfrm>
            <a:off x="3316224" y="2171700"/>
            <a:ext cx="5559552" cy="2514600"/>
          </a:xfrm>
        </p:spPr>
        <p:txBody>
          <a:bodyPr anchor="ctr"/>
          <a:lstStyle/>
          <a:p>
            <a:r>
              <a:rPr lang="en-US" dirty="0"/>
              <a:t>RSA</a:t>
            </a:r>
          </a:p>
        </p:txBody>
      </p:sp>
    </p:spTree>
    <p:extLst>
      <p:ext uri="{BB962C8B-B14F-4D97-AF65-F5344CB8AC3E}">
        <p14:creationId xmlns:p14="http://schemas.microsoft.com/office/powerpoint/2010/main" val="58027416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290457-2071-4F7C-9327-CE85A282B4D5}"/>
              </a:ext>
            </a:extLst>
          </p:cNvPr>
          <p:cNvSpPr>
            <a:spLocks noGrp="1"/>
          </p:cNvSpPr>
          <p:nvPr>
            <p:ph type="title"/>
          </p:nvPr>
        </p:nvSpPr>
        <p:spPr/>
        <p:txBody>
          <a:bodyPr/>
          <a:lstStyle/>
          <a:p>
            <a:r>
              <a:rPr lang="en-US" dirty="0"/>
              <a:t>Introduction</a:t>
            </a:r>
          </a:p>
        </p:txBody>
      </p:sp>
      <p:sp>
        <p:nvSpPr>
          <p:cNvPr id="5" name="Content Placeholder 4">
            <a:extLst>
              <a:ext uri="{FF2B5EF4-FFF2-40B4-BE49-F238E27FC236}">
                <a16:creationId xmlns:a16="http://schemas.microsoft.com/office/drawing/2014/main" id="{B67B1E24-2840-4BB0-AE5A-2320A01CB80F}"/>
              </a:ext>
            </a:extLst>
          </p:cNvPr>
          <p:cNvSpPr>
            <a:spLocks noGrp="1"/>
          </p:cNvSpPr>
          <p:nvPr>
            <p:ph idx="1"/>
          </p:nvPr>
        </p:nvSpPr>
        <p:spPr>
          <a:xfrm>
            <a:off x="539496" y="1608992"/>
            <a:ext cx="5806440" cy="4569177"/>
          </a:xfrm>
        </p:spPr>
        <p:txBody>
          <a:bodyPr>
            <a:normAutofit/>
          </a:bodyPr>
          <a:lstStyle/>
          <a:p>
            <a:pPr lvl="1"/>
            <a:r>
              <a:rPr lang="en-US" b="1" dirty="0"/>
              <a:t>RSA</a:t>
            </a:r>
            <a:r>
              <a:rPr lang="en-US" dirty="0"/>
              <a:t> encryption algorithm is the most common public-key algorithm that is also called the Asymmetric algorithm. Named after its inventors </a:t>
            </a:r>
            <a:r>
              <a:rPr lang="en-US" b="1" dirty="0" err="1"/>
              <a:t>Rivest</a:t>
            </a:r>
            <a:r>
              <a:rPr lang="en-US" b="1" dirty="0"/>
              <a:t>, Shamir, and Adelman (RSA). </a:t>
            </a:r>
            <a:r>
              <a:rPr lang="en-US" dirty="0"/>
              <a:t>Asymmetric algorithms are those algorithms in which sender and receiver use different keys for encryption and decryption. Each sender is assigned a pair of keys:</a:t>
            </a:r>
          </a:p>
          <a:p>
            <a:pPr marL="342900" indent="-342900">
              <a:buFont typeface="Wingdings" panose="05000000000000000000" pitchFamily="2" charset="2"/>
              <a:buChar char="q"/>
            </a:pPr>
            <a:r>
              <a:rPr lang="en-US" sz="2000" b="1" dirty="0"/>
              <a:t>Public key</a:t>
            </a:r>
            <a:endParaRPr lang="en-US" sz="2000" dirty="0"/>
          </a:p>
          <a:p>
            <a:pPr marL="342900" indent="-342900">
              <a:buFont typeface="Wingdings" panose="05000000000000000000" pitchFamily="2" charset="2"/>
              <a:buChar char="q"/>
            </a:pPr>
            <a:r>
              <a:rPr lang="en-US" sz="2000" b="1" dirty="0"/>
              <a:t>Private key</a:t>
            </a:r>
          </a:p>
          <a:p>
            <a:r>
              <a:rPr lang="en-US" sz="2000" dirty="0"/>
              <a:t>The </a:t>
            </a:r>
            <a:r>
              <a:rPr lang="en-US" sz="2000" b="1" dirty="0"/>
              <a:t>Public key</a:t>
            </a:r>
            <a:r>
              <a:rPr lang="en-US" sz="2000" dirty="0"/>
              <a:t> is used for encryption, and the </a:t>
            </a:r>
            <a:r>
              <a:rPr lang="en-US" sz="2000" b="1" dirty="0"/>
              <a:t>Private Key</a:t>
            </a:r>
            <a:r>
              <a:rPr lang="en-US" sz="2000" dirty="0"/>
              <a:t> is used for decryption.</a:t>
            </a:r>
          </a:p>
          <a:p>
            <a:endParaRPr lang="en-US" sz="2000" dirty="0"/>
          </a:p>
          <a:p>
            <a:endParaRPr lang="en-US" dirty="0"/>
          </a:p>
        </p:txBody>
      </p:sp>
      <p:pic>
        <p:nvPicPr>
          <p:cNvPr id="11" name="Picture Placeholder 10" descr="boy looking at map on the wall">
            <a:extLst>
              <a:ext uri="{FF2B5EF4-FFF2-40B4-BE49-F238E27FC236}">
                <a16:creationId xmlns:a16="http://schemas.microsoft.com/office/drawing/2014/main" id="{759DD474-D676-41A6-A2FB-30B2078418A8}"/>
              </a:ext>
            </a:extLst>
          </p:cNvPr>
          <p:cNvPicPr>
            <a:picLocks noGrp="1" noChangeAspect="1"/>
          </p:cNvPicPr>
          <p:nvPr>
            <p:ph type="pic" sz="quarter" idx="13"/>
          </p:nvPr>
        </p:nvPicPr>
        <p:blipFill rotWithShape="1">
          <a:blip r:embed="rId2"/>
          <a:srcRect t="72" b="72"/>
          <a:stretch/>
        </p:blipFill>
        <p:spPr/>
      </p:pic>
      <p:pic>
        <p:nvPicPr>
          <p:cNvPr id="13" name="Picture Placeholder 12" descr="boy playing with space ship toys">
            <a:extLst>
              <a:ext uri="{FF2B5EF4-FFF2-40B4-BE49-F238E27FC236}">
                <a16:creationId xmlns:a16="http://schemas.microsoft.com/office/drawing/2014/main" id="{D624A4F8-65E3-4A17-A439-FE80714CDE5A}"/>
              </a:ext>
            </a:extLst>
          </p:cNvPr>
          <p:cNvPicPr>
            <a:picLocks noGrp="1" noChangeAspect="1"/>
          </p:cNvPicPr>
          <p:nvPr>
            <p:ph type="pic" sz="quarter" idx="14"/>
          </p:nvPr>
        </p:nvPicPr>
        <p:blipFill rotWithShape="1">
          <a:blip r:embed="rId3"/>
          <a:srcRect/>
          <a:stretch/>
        </p:blipFill>
        <p:spPr/>
      </p:pic>
      <p:sp>
        <p:nvSpPr>
          <p:cNvPr id="14" name="Date Placeholder 13">
            <a:extLst>
              <a:ext uri="{FF2B5EF4-FFF2-40B4-BE49-F238E27FC236}">
                <a16:creationId xmlns:a16="http://schemas.microsoft.com/office/drawing/2014/main" id="{A01CAB10-68AF-4904-BD59-D332B297A10F}"/>
              </a:ext>
            </a:extLst>
          </p:cNvPr>
          <p:cNvSpPr>
            <a:spLocks noGrp="1"/>
          </p:cNvSpPr>
          <p:nvPr>
            <p:ph type="dt" sz="half" idx="10"/>
          </p:nvPr>
        </p:nvSpPr>
        <p:spPr/>
        <p:txBody>
          <a:bodyPr/>
          <a:lstStyle/>
          <a:p>
            <a:pPr>
              <a:defRPr/>
            </a:pPr>
            <a:r>
              <a:rPr lang="en-US" dirty="0">
                <a:solidFill>
                  <a:prstClr val="black">
                    <a:tint val="75000"/>
                  </a:prstClr>
                </a:solidFill>
              </a:rPr>
              <a:t>28/10/2023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5" name="Footer Placeholder 14">
            <a:extLst>
              <a:ext uri="{FF2B5EF4-FFF2-40B4-BE49-F238E27FC236}">
                <a16:creationId xmlns:a16="http://schemas.microsoft.com/office/drawing/2014/main" id="{96B342A5-1683-4650-BB07-B98D8B23C1FC}"/>
              </a:ext>
            </a:extLst>
          </p:cNvPr>
          <p:cNvSpPr>
            <a:spLocks noGrp="1"/>
          </p:cNvSpPr>
          <p:nvPr>
            <p:ph type="ftr" sz="quarter" idx="11"/>
          </p:nvPr>
        </p:nvSpPr>
        <p:spPr/>
        <p:txBody>
          <a:bodyPr/>
          <a:lstStyle/>
          <a:p>
            <a:pPr>
              <a:defRPr/>
            </a:pPr>
            <a:r>
              <a:rPr lang="en-US" dirty="0">
                <a:solidFill>
                  <a:prstClr val="black">
                    <a:tint val="75000"/>
                  </a:prstClr>
                </a:solidFill>
              </a:rPr>
              <a:t>RSA algorithm</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6" name="Slide Number Placeholder 15">
            <a:extLst>
              <a:ext uri="{FF2B5EF4-FFF2-40B4-BE49-F238E27FC236}">
                <a16:creationId xmlns:a16="http://schemas.microsoft.com/office/drawing/2014/main" id="{46EEA4F1-5FA3-4EBF-97F1-DF392077DB7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76B855D-E9CC-4FF8-AD85-6CDC7B89A0DE}"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6778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AB83C82-30AD-4DF2-A9AD-CE1547FDED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Oval 16">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2E8F6B36-6CF8-5971-5F56-17B143C5985F}"/>
              </a:ext>
            </a:extLst>
          </p:cNvPr>
          <p:cNvSpPr>
            <a:spLocks noGrp="1"/>
          </p:cNvSpPr>
          <p:nvPr>
            <p:ph type="ctrTitle"/>
          </p:nvPr>
        </p:nvSpPr>
        <p:spPr>
          <a:xfrm>
            <a:off x="3315031" y="2787367"/>
            <a:ext cx="5561938" cy="1184524"/>
          </a:xfrm>
        </p:spPr>
        <p:txBody>
          <a:bodyPr anchor="ctr">
            <a:normAutofit/>
          </a:bodyPr>
          <a:lstStyle/>
          <a:p>
            <a:pPr algn="ctr"/>
            <a:r>
              <a:rPr lang="en-US" dirty="0">
                <a:solidFill>
                  <a:srgbClr val="FFFFFF"/>
                </a:solidFill>
                <a:latin typeface="-apple-system"/>
              </a:rPr>
              <a:t>Secant Method</a:t>
            </a:r>
          </a:p>
        </p:txBody>
      </p:sp>
      <p:sp>
        <p:nvSpPr>
          <p:cNvPr id="4" name="Footer Placeholder 3">
            <a:extLst>
              <a:ext uri="{FF2B5EF4-FFF2-40B4-BE49-F238E27FC236}">
                <a16:creationId xmlns:a16="http://schemas.microsoft.com/office/drawing/2014/main" id="{570A7CC3-261B-7E23-E521-BCA63EEE5D49}"/>
              </a:ext>
            </a:extLst>
          </p:cNvPr>
          <p:cNvSpPr>
            <a:spLocks noGrp="1"/>
          </p:cNvSpPr>
          <p:nvPr>
            <p:ph type="ftr" sz="quarter" idx="4294967295"/>
          </p:nvPr>
        </p:nvSpPr>
        <p:spPr>
          <a:xfrm>
            <a:off x="695542" y="6356350"/>
            <a:ext cx="3876457" cy="365125"/>
          </a:xfrm>
        </p:spPr>
        <p:txBody>
          <a:bodyPr>
            <a:normAutofit/>
          </a:bodyPr>
          <a:lstStyle/>
          <a:p>
            <a:pPr algn="l">
              <a:spcAft>
                <a:spcPts val="600"/>
              </a:spcAft>
              <a:defRPr/>
            </a:pPr>
            <a:r>
              <a:rPr lang="en-US">
                <a:solidFill>
                  <a:prstClr val="black">
                    <a:tint val="75000"/>
                  </a:prstClr>
                </a:solidFill>
              </a:rPr>
              <a:t>Presentation Title</a:t>
            </a:r>
          </a:p>
        </p:txBody>
      </p:sp>
      <p:sp>
        <p:nvSpPr>
          <p:cNvPr id="3" name="Date Placeholder 2">
            <a:extLst>
              <a:ext uri="{FF2B5EF4-FFF2-40B4-BE49-F238E27FC236}">
                <a16:creationId xmlns:a16="http://schemas.microsoft.com/office/drawing/2014/main" id="{F569AE45-EEB1-2580-4B9F-109043AA6850}"/>
              </a:ext>
            </a:extLst>
          </p:cNvPr>
          <p:cNvSpPr>
            <a:spLocks noGrp="1"/>
          </p:cNvSpPr>
          <p:nvPr>
            <p:ph type="dt" sz="half" idx="4294967295"/>
          </p:nvPr>
        </p:nvSpPr>
        <p:spPr>
          <a:xfrm>
            <a:off x="7724246" y="6356350"/>
            <a:ext cx="2519684" cy="365125"/>
          </a:xfrm>
        </p:spPr>
        <p:txBody>
          <a:bodyPr>
            <a:normAutofit/>
          </a:bodyPr>
          <a:lstStyle/>
          <a:p>
            <a:pPr>
              <a:spcAft>
                <a:spcPts val="600"/>
              </a:spcAft>
              <a:defRPr/>
            </a:pPr>
            <a:r>
              <a:rPr lang="en-US">
                <a:solidFill>
                  <a:prstClr val="black">
                    <a:tint val="75000"/>
                  </a:prstClr>
                </a:solidFill>
              </a:rPr>
              <a:t>9/3/20XX</a:t>
            </a:r>
          </a:p>
        </p:txBody>
      </p:sp>
      <p:sp>
        <p:nvSpPr>
          <p:cNvPr id="5" name="Slide Number Placeholder 4">
            <a:extLst>
              <a:ext uri="{FF2B5EF4-FFF2-40B4-BE49-F238E27FC236}">
                <a16:creationId xmlns:a16="http://schemas.microsoft.com/office/drawing/2014/main" id="{8DECF334-47CA-8B53-C80F-74D34A6A3887}"/>
              </a:ext>
            </a:extLst>
          </p:cNvPr>
          <p:cNvSpPr>
            <a:spLocks noGrp="1"/>
          </p:cNvSpPr>
          <p:nvPr>
            <p:ph type="sldNum" sz="quarter" idx="4294967295"/>
          </p:nvPr>
        </p:nvSpPr>
        <p:spPr>
          <a:xfrm>
            <a:off x="10467444" y="6356350"/>
            <a:ext cx="886355" cy="365125"/>
          </a:xfrm>
        </p:spPr>
        <p:txBody>
          <a:bodyP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6</a:t>
            </a:fld>
            <a:endParaRPr lang="en-US">
              <a:solidFill>
                <a:prstClr val="black">
                  <a:tint val="75000"/>
                </a:prstClr>
              </a:solidFill>
            </a:endParaRPr>
          </a:p>
        </p:txBody>
      </p:sp>
      <p:sp>
        <p:nvSpPr>
          <p:cNvPr id="19" name="Arc 18">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1" name="Oval 20">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65417" y="5241988"/>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608049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C037F-9B04-45A9-8AE6-A8517884947F}"/>
              </a:ext>
            </a:extLst>
          </p:cNvPr>
          <p:cNvSpPr>
            <a:spLocks noGrp="1"/>
          </p:cNvSpPr>
          <p:nvPr>
            <p:ph type="title"/>
          </p:nvPr>
        </p:nvSpPr>
        <p:spPr/>
        <p:txBody>
          <a:bodyPr>
            <a:normAutofit/>
          </a:bodyPr>
          <a:lstStyle/>
          <a:p>
            <a:r>
              <a:rPr lang="en-US" sz="6600" dirty="0">
                <a:solidFill>
                  <a:srgbClr val="FFFFFF"/>
                </a:solidFill>
              </a:rPr>
              <a:t>Topic one</a:t>
            </a:r>
            <a:endParaRPr lang="en-US" sz="6600" dirty="0"/>
          </a:p>
        </p:txBody>
      </p:sp>
      <p:sp>
        <p:nvSpPr>
          <p:cNvPr id="3" name="Text Placeholder 2">
            <a:extLst>
              <a:ext uri="{FF2B5EF4-FFF2-40B4-BE49-F238E27FC236}">
                <a16:creationId xmlns:a16="http://schemas.microsoft.com/office/drawing/2014/main" id="{9F49FB76-25BA-4481-B88D-DCB748E1662E}"/>
              </a:ext>
            </a:extLst>
          </p:cNvPr>
          <p:cNvSpPr>
            <a:spLocks noGrp="1"/>
          </p:cNvSpPr>
          <p:nvPr>
            <p:ph type="body" idx="1"/>
          </p:nvPr>
        </p:nvSpPr>
        <p:spPr/>
        <p:txBody>
          <a:bodyPr>
            <a:normAutofit/>
          </a:bodyPr>
          <a:lstStyle/>
          <a:p>
            <a:r>
              <a:rPr lang="en-US" dirty="0"/>
              <a:t>Encryption / Decryption using public and private key </a:t>
            </a:r>
          </a:p>
        </p:txBody>
      </p:sp>
    </p:spTree>
    <p:extLst>
      <p:ext uri="{BB962C8B-B14F-4D97-AF65-F5344CB8AC3E}">
        <p14:creationId xmlns:p14="http://schemas.microsoft.com/office/powerpoint/2010/main" val="116197574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Encryption / Decryption using public and private key :</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7828" t="36835" r="30517" b="39552"/>
          <a:stretch/>
        </p:blipFill>
        <p:spPr>
          <a:xfrm>
            <a:off x="993532" y="2165721"/>
            <a:ext cx="10656276" cy="3188794"/>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61</a:t>
            </a:fld>
            <a:endParaRPr lang="en-US" dirty="0">
              <a:solidFill>
                <a:prstClr val="black">
                  <a:tint val="75000"/>
                </a:prstClr>
              </a:solidFill>
            </a:endParaRPr>
          </a:p>
        </p:txBody>
      </p:sp>
    </p:spTree>
    <p:extLst>
      <p:ext uri="{BB962C8B-B14F-4D97-AF65-F5344CB8AC3E}">
        <p14:creationId xmlns:p14="http://schemas.microsoft.com/office/powerpoint/2010/main" val="38749612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en-US" sz="3200" dirty="0"/>
              <a:t>Encryption / Decryption using public and private key :</a:t>
            </a:r>
          </a:p>
        </p:txBody>
      </p:sp>
      <p:sp>
        <p:nvSpPr>
          <p:cNvPr id="7" name="Content Placeholder 6"/>
          <p:cNvSpPr>
            <a:spLocks noGrp="1"/>
          </p:cNvSpPr>
          <p:nvPr>
            <p:ph idx="1"/>
          </p:nvPr>
        </p:nvSpPr>
        <p:spPr/>
        <p:txBody>
          <a:bodyPr/>
          <a:lstStyle/>
          <a:p>
            <a:endParaRPr lang="en-US" dirty="0"/>
          </a:p>
          <a:p>
            <a:r>
              <a:rPr lang="en-US" dirty="0"/>
              <a:t>The data to be sent is encrypted by sender </a:t>
            </a:r>
            <a:r>
              <a:rPr lang="en-US" b="1" dirty="0"/>
              <a:t>A</a:t>
            </a:r>
            <a:r>
              <a:rPr lang="en-US" dirty="0"/>
              <a:t> using the public key of the intended receiver B.</a:t>
            </a:r>
          </a:p>
          <a:p>
            <a:pPr marL="0" indent="0">
              <a:buNone/>
            </a:pPr>
            <a:endParaRPr lang="en-US" dirty="0"/>
          </a:p>
          <a:p>
            <a:r>
              <a:rPr lang="en-US" dirty="0"/>
              <a:t>B decrypts the received </a:t>
            </a:r>
            <a:r>
              <a:rPr lang="en-US" dirty="0" err="1"/>
              <a:t>ciphertext</a:t>
            </a:r>
            <a:r>
              <a:rPr lang="en-US" dirty="0"/>
              <a:t> using its private key, which is known only to B.</a:t>
            </a:r>
          </a:p>
          <a:p>
            <a:endParaRPr lang="en-US" dirty="0"/>
          </a:p>
        </p:txBody>
      </p:sp>
      <p:sp>
        <p:nvSpPr>
          <p:cNvPr id="2" name="Date Placeholder 1"/>
          <p:cNvSpPr>
            <a:spLocks noGrp="1"/>
          </p:cNvSpPr>
          <p:nvPr>
            <p:ph type="dt" sz="half" idx="10"/>
          </p:nvPr>
        </p:nvSpPr>
        <p:spPr/>
        <p:txBody>
          <a:bodyPr/>
          <a:lstStyle/>
          <a:p>
            <a:pPr>
              <a:defRPr/>
            </a:pPr>
            <a:r>
              <a:rPr lang="en-US" dirty="0">
                <a:solidFill>
                  <a:prstClr val="black">
                    <a:tint val="75000"/>
                  </a:prstClr>
                </a:solidFill>
              </a:rPr>
              <a:t>28/10/2023</a:t>
            </a:r>
          </a:p>
          <a:p>
            <a:pPr>
              <a:defRPr/>
            </a:pPr>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US" dirty="0">
                <a:solidFill>
                  <a:prstClr val="black">
                    <a:tint val="75000"/>
                  </a:prstClr>
                </a:solidFill>
              </a:rPr>
              <a:t>RSA algorithm</a:t>
            </a:r>
          </a:p>
          <a:p>
            <a:pPr>
              <a:defRPr/>
            </a:pPr>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62</a:t>
            </a:fld>
            <a:endParaRPr lang="en-US" dirty="0">
              <a:solidFill>
                <a:prstClr val="black">
                  <a:tint val="75000"/>
                </a:prstClr>
              </a:solidFill>
            </a:endParaRPr>
          </a:p>
        </p:txBody>
      </p:sp>
    </p:spTree>
    <p:extLst>
      <p:ext uri="{BB962C8B-B14F-4D97-AF65-F5344CB8AC3E}">
        <p14:creationId xmlns:p14="http://schemas.microsoft.com/office/powerpoint/2010/main" val="15525458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Two</a:t>
            </a:r>
            <a:endParaRPr lang="en-US" dirty="0"/>
          </a:p>
        </p:txBody>
      </p:sp>
      <p:sp>
        <p:nvSpPr>
          <p:cNvPr id="3" name="Text Placeholder 2"/>
          <p:cNvSpPr>
            <a:spLocks noGrp="1"/>
          </p:cNvSpPr>
          <p:nvPr>
            <p:ph type="body" idx="1"/>
          </p:nvPr>
        </p:nvSpPr>
        <p:spPr/>
        <p:txBody>
          <a:bodyPr>
            <a:normAutofit/>
          </a:bodyPr>
          <a:lstStyle/>
          <a:p>
            <a:r>
              <a:rPr lang="en-US" sz="3200" dirty="0"/>
              <a:t>RSA encryption algorithm.</a:t>
            </a:r>
          </a:p>
        </p:txBody>
      </p:sp>
    </p:spTree>
    <p:extLst>
      <p:ext uri="{BB962C8B-B14F-4D97-AF65-F5344CB8AC3E}">
        <p14:creationId xmlns:p14="http://schemas.microsoft.com/office/powerpoint/2010/main" val="689858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RSA encryption algorithm :</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18071" t="36574" r="25414" b="17308"/>
          <a:stretch/>
        </p:blipFill>
        <p:spPr>
          <a:xfrm>
            <a:off x="1345223" y="1820007"/>
            <a:ext cx="9539654" cy="3930162"/>
          </a:xfrm>
        </p:spPr>
      </p:pic>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64</a:t>
            </a:fld>
            <a:endParaRPr lang="en-US" dirty="0">
              <a:solidFill>
                <a:prstClr val="black">
                  <a:tint val="75000"/>
                </a:prstClr>
              </a:solidFill>
            </a:endParaRPr>
          </a:p>
        </p:txBody>
      </p:sp>
    </p:spTree>
    <p:extLst>
      <p:ext uri="{BB962C8B-B14F-4D97-AF65-F5344CB8AC3E}">
        <p14:creationId xmlns:p14="http://schemas.microsoft.com/office/powerpoint/2010/main" val="17649578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of RSA algorithm : </a:t>
            </a:r>
          </a:p>
        </p:txBody>
      </p:sp>
      <p:sp>
        <p:nvSpPr>
          <p:cNvPr id="3" name="Content Placeholder 2"/>
          <p:cNvSpPr>
            <a:spLocks noGrp="1"/>
          </p:cNvSpPr>
          <p:nvPr>
            <p:ph idx="1"/>
          </p:nvPr>
        </p:nvSpPr>
        <p:spPr>
          <a:xfrm>
            <a:off x="1179576" y="2409092"/>
            <a:ext cx="9829800" cy="1943100"/>
          </a:xfrm>
        </p:spPr>
        <p:txBody>
          <a:bodyPr>
            <a:normAutofit/>
          </a:bodyPr>
          <a:lstStyle/>
          <a:p>
            <a:r>
              <a:rPr lang="en-US" dirty="0"/>
              <a:t>1- Generate Public and Private Keys.</a:t>
            </a:r>
          </a:p>
          <a:p>
            <a:r>
              <a:rPr lang="en-US" dirty="0"/>
              <a:t>2- Encryption.</a:t>
            </a:r>
          </a:p>
          <a:p>
            <a:r>
              <a:rPr lang="en-US" dirty="0"/>
              <a:t>3- Decryption.</a:t>
            </a:r>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65</a:t>
            </a:fld>
            <a:endParaRPr lang="en-US" dirty="0">
              <a:solidFill>
                <a:prstClr val="black">
                  <a:tint val="75000"/>
                </a:prstClr>
              </a:solidFill>
            </a:endParaRPr>
          </a:p>
        </p:txBody>
      </p:sp>
    </p:spTree>
    <p:extLst>
      <p:ext uri="{BB962C8B-B14F-4D97-AF65-F5344CB8AC3E}">
        <p14:creationId xmlns:p14="http://schemas.microsoft.com/office/powerpoint/2010/main" val="39862662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Generate Public and Private Keys :</a:t>
            </a:r>
            <a:br>
              <a:rPr lang="en-US" dirty="0"/>
            </a:br>
            <a:endParaRPr lang="en-US" dirty="0"/>
          </a:p>
        </p:txBody>
      </p:sp>
      <p:sp>
        <p:nvSpPr>
          <p:cNvPr id="3" name="Content Placeholder 2"/>
          <p:cNvSpPr>
            <a:spLocks noGrp="1"/>
          </p:cNvSpPr>
          <p:nvPr>
            <p:ph idx="1"/>
          </p:nvPr>
        </p:nvSpPr>
        <p:spPr>
          <a:xfrm>
            <a:off x="1063869" y="1301261"/>
            <a:ext cx="9991227" cy="4818185"/>
          </a:xfrm>
        </p:spPr>
        <p:txBody>
          <a:bodyPr>
            <a:normAutofit/>
          </a:bodyPr>
          <a:lstStyle/>
          <a:p>
            <a:pPr marL="0" indent="0">
              <a:buNone/>
            </a:pPr>
            <a:r>
              <a:rPr lang="en-US" b="1" dirty="0"/>
              <a:t>1-</a:t>
            </a:r>
            <a:r>
              <a:rPr lang="en-US" dirty="0"/>
              <a:t> Select two large prime numbers, </a:t>
            </a:r>
            <a:r>
              <a:rPr lang="en-US" b="1" dirty="0">
                <a:solidFill>
                  <a:schemeClr val="accent6">
                    <a:lumMod val="75000"/>
                  </a:schemeClr>
                </a:solidFill>
              </a:rPr>
              <a:t>p</a:t>
            </a:r>
            <a:r>
              <a:rPr lang="en-US" dirty="0"/>
              <a:t> and </a:t>
            </a:r>
            <a:r>
              <a:rPr lang="en-US" b="1" dirty="0">
                <a:solidFill>
                  <a:schemeClr val="accent6">
                    <a:lumMod val="75000"/>
                  </a:schemeClr>
                </a:solidFill>
              </a:rPr>
              <a:t>q</a:t>
            </a:r>
            <a:r>
              <a:rPr lang="en-US" b="1" dirty="0"/>
              <a:t> : </a:t>
            </a:r>
            <a:r>
              <a:rPr lang="en-US" b="1" dirty="0">
                <a:solidFill>
                  <a:schemeClr val="accent6">
                    <a:lumMod val="75000"/>
                  </a:schemeClr>
                </a:solidFill>
              </a:rPr>
              <a:t>p != q</a:t>
            </a:r>
            <a:r>
              <a:rPr lang="en-US" dirty="0">
                <a:solidFill>
                  <a:schemeClr val="accent6">
                    <a:lumMod val="75000"/>
                  </a:schemeClr>
                </a:solidFill>
              </a:rPr>
              <a:t> </a:t>
            </a:r>
            <a:r>
              <a:rPr lang="en-US" dirty="0"/>
              <a:t>.</a:t>
            </a:r>
          </a:p>
          <a:p>
            <a:pPr marL="0" indent="0">
              <a:buNone/>
            </a:pPr>
            <a:r>
              <a:rPr lang="en-US" b="1" dirty="0"/>
              <a:t>2-</a:t>
            </a:r>
            <a:r>
              <a:rPr lang="en-US" dirty="0"/>
              <a:t> Multiply these numbers to find </a:t>
            </a:r>
            <a:r>
              <a:rPr lang="en-US" b="1" dirty="0">
                <a:solidFill>
                  <a:schemeClr val="accent6">
                    <a:lumMod val="75000"/>
                  </a:schemeClr>
                </a:solidFill>
              </a:rPr>
              <a:t>n = p x q</a:t>
            </a:r>
            <a:r>
              <a:rPr lang="en-US" dirty="0">
                <a:solidFill>
                  <a:schemeClr val="accent6">
                    <a:lumMod val="75000"/>
                  </a:schemeClr>
                </a:solidFill>
              </a:rPr>
              <a:t> </a:t>
            </a:r>
            <a:r>
              <a:rPr lang="en-US" dirty="0"/>
              <a:t>.</a:t>
            </a:r>
          </a:p>
          <a:p>
            <a:pPr marL="0" indent="0">
              <a:buNone/>
            </a:pPr>
            <a:r>
              <a:rPr lang="en-US" b="1" dirty="0"/>
              <a:t>3-</a:t>
            </a:r>
            <a:r>
              <a:rPr lang="en-US" dirty="0"/>
              <a:t> calculate </a:t>
            </a:r>
            <a:r>
              <a:rPr lang="en-US" dirty="0" err="1"/>
              <a:t>euler</a:t>
            </a:r>
            <a:r>
              <a:rPr lang="en-US" dirty="0"/>
              <a:t> </a:t>
            </a:r>
            <a:r>
              <a:rPr lang="en-US" b="1" dirty="0">
                <a:solidFill>
                  <a:schemeClr val="accent6">
                    <a:lumMod val="75000"/>
                  </a:schemeClr>
                </a:solidFill>
              </a:rPr>
              <a:t>Φ(n) = (P-1)(Q-1)</a:t>
            </a:r>
            <a:r>
              <a:rPr lang="en-US" dirty="0">
                <a:solidFill>
                  <a:schemeClr val="accent6">
                    <a:lumMod val="75000"/>
                  </a:schemeClr>
                </a:solidFill>
              </a:rPr>
              <a:t> </a:t>
            </a:r>
            <a:r>
              <a:rPr lang="en-US" dirty="0"/>
              <a:t>. </a:t>
            </a:r>
          </a:p>
          <a:p>
            <a:pPr marL="0" indent="0">
              <a:buNone/>
            </a:pPr>
            <a:r>
              <a:rPr lang="en-US" b="1" dirty="0"/>
              <a:t>4-</a:t>
            </a:r>
            <a:r>
              <a:rPr lang="en-US" dirty="0"/>
              <a:t> choose </a:t>
            </a:r>
            <a:r>
              <a:rPr lang="en-US" b="1" dirty="0">
                <a:solidFill>
                  <a:schemeClr val="accent6">
                    <a:lumMod val="75000"/>
                  </a:schemeClr>
                </a:solidFill>
              </a:rPr>
              <a:t>e</a:t>
            </a:r>
            <a:r>
              <a:rPr lang="en-US" dirty="0">
                <a:solidFill>
                  <a:schemeClr val="accent6">
                    <a:lumMod val="75000"/>
                  </a:schemeClr>
                </a:solidFill>
              </a:rPr>
              <a:t> </a:t>
            </a:r>
            <a:r>
              <a:rPr lang="en-US" dirty="0"/>
              <a:t>:</a:t>
            </a:r>
            <a:r>
              <a:rPr lang="en-US" dirty="0">
                <a:solidFill>
                  <a:schemeClr val="accent6">
                    <a:lumMod val="75000"/>
                  </a:schemeClr>
                </a:solidFill>
              </a:rPr>
              <a:t> </a:t>
            </a:r>
            <a:r>
              <a:rPr lang="en-US" b="1" dirty="0">
                <a:solidFill>
                  <a:schemeClr val="accent6">
                    <a:lumMod val="75000"/>
                  </a:schemeClr>
                </a:solidFill>
              </a:rPr>
              <a:t>e</a:t>
            </a:r>
            <a:r>
              <a:rPr lang="en-US" dirty="0">
                <a:solidFill>
                  <a:schemeClr val="accent6">
                    <a:lumMod val="75000"/>
                  </a:schemeClr>
                </a:solidFill>
              </a:rPr>
              <a:t> </a:t>
            </a:r>
            <a:r>
              <a:rPr lang="en-US" dirty="0"/>
              <a:t>must be an integer : </a:t>
            </a:r>
            <a:r>
              <a:rPr lang="en-US" b="1" dirty="0">
                <a:solidFill>
                  <a:schemeClr val="accent6">
                    <a:lumMod val="75000"/>
                  </a:schemeClr>
                </a:solidFill>
              </a:rPr>
              <a:t>Φ(n),e </a:t>
            </a:r>
            <a:r>
              <a:rPr lang="en-US" dirty="0"/>
              <a:t>are co-prime,</a:t>
            </a:r>
          </a:p>
          <a:p>
            <a:pPr marL="0" indent="0">
              <a:buNone/>
            </a:pPr>
            <a:r>
              <a:rPr lang="en-US" b="1" dirty="0">
                <a:solidFill>
                  <a:schemeClr val="accent6">
                    <a:lumMod val="75000"/>
                  </a:schemeClr>
                </a:solidFill>
              </a:rPr>
              <a:t> </a:t>
            </a:r>
            <a:r>
              <a:rPr lang="en-US" b="1" dirty="0" err="1">
                <a:solidFill>
                  <a:schemeClr val="accent6">
                    <a:lumMod val="75000"/>
                  </a:schemeClr>
                </a:solidFill>
              </a:rPr>
              <a:t>gcd</a:t>
            </a:r>
            <a:r>
              <a:rPr lang="en-US" b="1" dirty="0">
                <a:solidFill>
                  <a:schemeClr val="accent6">
                    <a:lumMod val="75000"/>
                  </a:schemeClr>
                </a:solidFill>
              </a:rPr>
              <a:t>(e, Φ(n)) = 1 </a:t>
            </a:r>
            <a:r>
              <a:rPr lang="en-US" dirty="0"/>
              <a:t>, </a:t>
            </a:r>
            <a:r>
              <a:rPr lang="en-US" b="1" dirty="0">
                <a:solidFill>
                  <a:schemeClr val="accent6">
                    <a:lumMod val="75000"/>
                  </a:schemeClr>
                </a:solidFill>
              </a:rPr>
              <a:t>1 &lt; e &lt; Φ(n)</a:t>
            </a:r>
            <a:r>
              <a:rPr lang="en-US" dirty="0"/>
              <a:t>.</a:t>
            </a:r>
            <a:r>
              <a:rPr lang="en-US" dirty="0">
                <a:solidFill>
                  <a:schemeClr val="accent6">
                    <a:lumMod val="75000"/>
                  </a:schemeClr>
                </a:solidFill>
              </a:rPr>
              <a:t> </a:t>
            </a:r>
            <a:r>
              <a:rPr lang="en-US" dirty="0"/>
              <a:t>better to be prime number.</a:t>
            </a:r>
          </a:p>
          <a:p>
            <a:pPr marL="0" lvl="0" indent="0" fontAlgn="base">
              <a:buNone/>
            </a:pPr>
            <a:r>
              <a:rPr lang="en-US" b="1" dirty="0"/>
              <a:t>5-</a:t>
            </a:r>
            <a:r>
              <a:rPr lang="en-US" dirty="0"/>
              <a:t> Now  to calculate Private Key compute </a:t>
            </a:r>
            <a:r>
              <a:rPr lang="en-US" b="1" dirty="0">
                <a:solidFill>
                  <a:schemeClr val="accent6">
                    <a:lumMod val="75000"/>
                  </a:schemeClr>
                </a:solidFill>
              </a:rPr>
              <a:t>d</a:t>
            </a:r>
            <a:r>
              <a:rPr lang="en-US" dirty="0">
                <a:solidFill>
                  <a:schemeClr val="accent6">
                    <a:lumMod val="75000"/>
                  </a:schemeClr>
                </a:solidFill>
              </a:rPr>
              <a:t> </a:t>
            </a:r>
            <a:r>
              <a:rPr lang="en-US" dirty="0"/>
              <a:t>: such that </a:t>
            </a:r>
            <a:r>
              <a:rPr lang="en-US" b="1" dirty="0"/>
              <a:t>   </a:t>
            </a:r>
            <a:r>
              <a:rPr lang="en-US" b="1" dirty="0">
                <a:solidFill>
                  <a:schemeClr val="accent6">
                    <a:lumMod val="75000"/>
                  </a:schemeClr>
                </a:solidFill>
              </a:rPr>
              <a:t>e*d=1 mod ϕ(n) </a:t>
            </a:r>
            <a:r>
              <a:rPr lang="en-US" b="1" dirty="0"/>
              <a:t>, </a:t>
            </a:r>
            <a:r>
              <a:rPr lang="en-US" b="1" dirty="0">
                <a:solidFill>
                  <a:schemeClr val="accent6">
                    <a:lumMod val="75000"/>
                  </a:schemeClr>
                </a:solidFill>
              </a:rPr>
              <a:t>d = e^-1 mod ϕ(n) </a:t>
            </a:r>
            <a:r>
              <a:rPr lang="en-US" dirty="0"/>
              <a:t>.</a:t>
            </a:r>
          </a:p>
          <a:p>
            <a:pPr marL="0" indent="0">
              <a:buNone/>
            </a:pPr>
            <a:r>
              <a:rPr lang="en-US" dirty="0"/>
              <a:t>-Public Key is made of n and e PU =(</a:t>
            </a:r>
            <a:r>
              <a:rPr lang="en-US" dirty="0" err="1"/>
              <a:t>n,e</a:t>
            </a:r>
            <a:r>
              <a:rPr lang="en-US" dirty="0"/>
              <a:t>) </a:t>
            </a:r>
          </a:p>
          <a:p>
            <a:pPr marL="0" indent="0">
              <a:buNone/>
            </a:pPr>
            <a:r>
              <a:rPr lang="en-US" dirty="0"/>
              <a:t>- Private Key is made of n and d PU =(</a:t>
            </a:r>
            <a:r>
              <a:rPr lang="en-US" dirty="0" err="1"/>
              <a:t>n,d</a:t>
            </a:r>
            <a:r>
              <a:rPr lang="en-US" dirty="0"/>
              <a:t>)</a:t>
            </a:r>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66</a:t>
            </a:fld>
            <a:endParaRPr lang="en-US" dirty="0">
              <a:solidFill>
                <a:prstClr val="black">
                  <a:tint val="75000"/>
                </a:prstClr>
              </a:solidFill>
            </a:endParaRPr>
          </a:p>
        </p:txBody>
      </p:sp>
    </p:spTree>
    <p:extLst>
      <p:ext uri="{BB962C8B-B14F-4D97-AF65-F5344CB8AC3E}">
        <p14:creationId xmlns:p14="http://schemas.microsoft.com/office/powerpoint/2010/main" val="41040648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Encryption :</a:t>
            </a:r>
          </a:p>
        </p:txBody>
      </p:sp>
      <p:sp>
        <p:nvSpPr>
          <p:cNvPr id="3" name="Content Placeholder 2"/>
          <p:cNvSpPr>
            <a:spLocks noGrp="1"/>
          </p:cNvSpPr>
          <p:nvPr>
            <p:ph idx="1"/>
          </p:nvPr>
        </p:nvSpPr>
        <p:spPr/>
        <p:txBody>
          <a:bodyPr/>
          <a:lstStyle/>
          <a:p>
            <a:pPr lvl="0" fontAlgn="base"/>
            <a:r>
              <a:rPr lang="en-US" dirty="0"/>
              <a:t>To encrypt a message m, we need to convert it to an integer . This can be done using a reversible encoding scheme, such as </a:t>
            </a:r>
            <a:r>
              <a:rPr lang="en-US" dirty="0">
                <a:solidFill>
                  <a:schemeClr val="accent6">
                    <a:lumMod val="75000"/>
                  </a:schemeClr>
                </a:solidFill>
              </a:rPr>
              <a:t>ASCII</a:t>
            </a:r>
            <a:r>
              <a:rPr lang="en-US" dirty="0"/>
              <a:t> or </a:t>
            </a:r>
            <a:r>
              <a:rPr lang="en-US" dirty="0">
                <a:solidFill>
                  <a:schemeClr val="accent6">
                    <a:lumMod val="75000"/>
                  </a:schemeClr>
                </a:solidFill>
              </a:rPr>
              <a:t>UTF-8</a:t>
            </a:r>
            <a:r>
              <a:rPr lang="en-US" dirty="0"/>
              <a:t>.</a:t>
            </a:r>
          </a:p>
          <a:p>
            <a:pPr marL="0" indent="0" fontAlgn="base">
              <a:buNone/>
            </a:pPr>
            <a:endParaRPr lang="en-US" dirty="0"/>
          </a:p>
          <a:p>
            <a:pPr lvl="0" fontAlgn="base"/>
            <a:r>
              <a:rPr lang="en-US" dirty="0"/>
              <a:t>Once we have the integer representation of the message, we compute the </a:t>
            </a:r>
            <a:r>
              <a:rPr lang="en-US" dirty="0" err="1"/>
              <a:t>ciphertext</a:t>
            </a:r>
            <a:r>
              <a:rPr lang="en-US" dirty="0"/>
              <a:t> c (encrypted message) as </a:t>
            </a:r>
          </a:p>
          <a:p>
            <a:pPr marL="0" lvl="0" indent="0" fontAlgn="base">
              <a:buNone/>
            </a:pPr>
            <a:r>
              <a:rPr lang="en-US" b="1" dirty="0">
                <a:solidFill>
                  <a:schemeClr val="accent6">
                    <a:lumMod val="75000"/>
                  </a:schemeClr>
                </a:solidFill>
              </a:rPr>
              <a:t>  c = </a:t>
            </a:r>
            <a:r>
              <a:rPr lang="en-US" b="1" dirty="0" err="1">
                <a:solidFill>
                  <a:schemeClr val="accent6">
                    <a:lumMod val="75000"/>
                  </a:schemeClr>
                </a:solidFill>
              </a:rPr>
              <a:t>m^e</a:t>
            </a:r>
            <a:r>
              <a:rPr lang="en-US" b="1" dirty="0">
                <a:solidFill>
                  <a:schemeClr val="accent6">
                    <a:lumMod val="75000"/>
                  </a:schemeClr>
                </a:solidFill>
              </a:rPr>
              <a:t> (mod n)</a:t>
            </a:r>
            <a:r>
              <a:rPr lang="en-US" dirty="0"/>
              <a:t>.</a:t>
            </a:r>
            <a:r>
              <a:rPr lang="en-US" b="1" dirty="0"/>
              <a:t> </a:t>
            </a:r>
            <a:endParaRPr lang="en-US" dirty="0"/>
          </a:p>
          <a:p>
            <a:pPr marL="0" indent="0" fontAlgn="base">
              <a:buNone/>
            </a:pPr>
            <a:endParaRPr lang="en-US" dirty="0"/>
          </a:p>
          <a:p>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67</a:t>
            </a:fld>
            <a:endParaRPr lang="en-US" dirty="0">
              <a:solidFill>
                <a:prstClr val="black">
                  <a:tint val="75000"/>
                </a:prstClr>
              </a:solidFill>
            </a:endParaRPr>
          </a:p>
        </p:txBody>
      </p:sp>
    </p:spTree>
    <p:extLst>
      <p:ext uri="{BB962C8B-B14F-4D97-AF65-F5344CB8AC3E}">
        <p14:creationId xmlns:p14="http://schemas.microsoft.com/office/powerpoint/2010/main" val="407761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Decryption :</a:t>
            </a:r>
          </a:p>
        </p:txBody>
      </p:sp>
      <p:sp>
        <p:nvSpPr>
          <p:cNvPr id="3" name="Content Placeholder 2"/>
          <p:cNvSpPr>
            <a:spLocks noGrp="1"/>
          </p:cNvSpPr>
          <p:nvPr>
            <p:ph idx="1"/>
          </p:nvPr>
        </p:nvSpPr>
        <p:spPr>
          <a:xfrm>
            <a:off x="1179576" y="2294792"/>
            <a:ext cx="9829800" cy="3476046"/>
          </a:xfrm>
        </p:spPr>
        <p:txBody>
          <a:bodyPr/>
          <a:lstStyle/>
          <a:p>
            <a:pPr lvl="0" fontAlgn="base"/>
            <a:r>
              <a:rPr lang="en-US" dirty="0"/>
              <a:t>To decrypt the </a:t>
            </a:r>
            <a:r>
              <a:rPr lang="en-US" dirty="0" err="1"/>
              <a:t>ciphertext</a:t>
            </a:r>
            <a:r>
              <a:rPr lang="en-US" dirty="0"/>
              <a:t> c, we compute the plaintext m as</a:t>
            </a:r>
          </a:p>
          <a:p>
            <a:pPr marL="0" indent="0" fontAlgn="base">
              <a:buNone/>
            </a:pPr>
            <a:r>
              <a:rPr lang="en-US" dirty="0"/>
              <a:t>  </a:t>
            </a:r>
            <a:r>
              <a:rPr lang="en-US" b="1" dirty="0">
                <a:solidFill>
                  <a:schemeClr val="accent6">
                    <a:lumMod val="75000"/>
                  </a:schemeClr>
                </a:solidFill>
              </a:rPr>
              <a:t>m = </a:t>
            </a:r>
            <a:r>
              <a:rPr lang="en-US" b="1" dirty="0" err="1">
                <a:solidFill>
                  <a:schemeClr val="accent6">
                    <a:lumMod val="75000"/>
                  </a:schemeClr>
                </a:solidFill>
              </a:rPr>
              <a:t>c^d</a:t>
            </a:r>
            <a:r>
              <a:rPr lang="en-US" b="1" dirty="0">
                <a:solidFill>
                  <a:schemeClr val="accent6">
                    <a:lumMod val="75000"/>
                  </a:schemeClr>
                </a:solidFill>
              </a:rPr>
              <a:t> (mod n)</a:t>
            </a:r>
            <a:r>
              <a:rPr lang="en-US" b="1" dirty="0"/>
              <a:t>.</a:t>
            </a:r>
            <a:endParaRPr lang="en-US"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US" dirty="0">
                <a:solidFill>
                  <a:prstClr val="black">
                    <a:tint val="75000"/>
                  </a:prstClr>
                </a:solidFill>
              </a:rPr>
              <a:t>28/10/2023</a:t>
            </a:r>
          </a:p>
        </p:txBody>
      </p:sp>
      <p:sp>
        <p:nvSpPr>
          <p:cNvPr id="5" name="Footer Placeholder 4"/>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6" name="Slide Number Placeholder 5"/>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68</a:t>
            </a:fld>
            <a:endParaRPr lang="en-US" dirty="0">
              <a:solidFill>
                <a:prstClr val="black">
                  <a:tint val="75000"/>
                </a:prstClr>
              </a:solidFill>
            </a:endParaRPr>
          </a:p>
        </p:txBody>
      </p:sp>
    </p:spTree>
    <p:extLst>
      <p:ext uri="{BB962C8B-B14F-4D97-AF65-F5344CB8AC3E}">
        <p14:creationId xmlns:p14="http://schemas.microsoft.com/office/powerpoint/2010/main" val="28760040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FF"/>
                </a:solidFill>
              </a:rPr>
              <a:t>Topic Three</a:t>
            </a:r>
            <a:endParaRPr lang="en-US" dirty="0"/>
          </a:p>
        </p:txBody>
      </p:sp>
      <p:sp>
        <p:nvSpPr>
          <p:cNvPr id="3" name="Text Placeholder 2"/>
          <p:cNvSpPr>
            <a:spLocks noGrp="1"/>
          </p:cNvSpPr>
          <p:nvPr>
            <p:ph type="body" idx="1"/>
          </p:nvPr>
        </p:nvSpPr>
        <p:spPr/>
        <p:txBody>
          <a:bodyPr/>
          <a:lstStyle/>
          <a:p>
            <a:r>
              <a:rPr lang="en-US" dirty="0"/>
              <a:t>some advantages</a:t>
            </a:r>
            <a:r>
              <a:rPr lang="en-US" b="1" dirty="0"/>
              <a:t> </a:t>
            </a:r>
            <a:r>
              <a:rPr lang="en-US" dirty="0"/>
              <a:t>and disadvantages of RSA.</a:t>
            </a:r>
          </a:p>
          <a:p>
            <a:endParaRPr lang="en-US" dirty="0"/>
          </a:p>
        </p:txBody>
      </p:sp>
    </p:spTree>
    <p:extLst>
      <p:ext uri="{BB962C8B-B14F-4D97-AF65-F5344CB8AC3E}">
        <p14:creationId xmlns:p14="http://schemas.microsoft.com/office/powerpoint/2010/main" val="4159608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23DA7759-3209-4FE2-96D1-4EEDD81E9E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94433" y="2"/>
            <a:ext cx="849328" cy="357668"/>
          </a:xfrm>
          <a:custGeom>
            <a:avLst/>
            <a:gdLst/>
            <a:ahLst/>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41460DAD-8769-4C9F-9C8C-BB0443909D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23536" y="5717905"/>
            <a:ext cx="1771609" cy="1140095"/>
          </a:xfrm>
          <a:custGeom>
            <a:avLst/>
            <a:gdLst/>
            <a:ahLst/>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itle 6">
            <a:extLst>
              <a:ext uri="{FF2B5EF4-FFF2-40B4-BE49-F238E27FC236}">
                <a16:creationId xmlns:a16="http://schemas.microsoft.com/office/drawing/2014/main" id="{BDD4F2FB-F1BF-7620-2481-EF68766E8E63}"/>
              </a:ext>
            </a:extLst>
          </p:cNvPr>
          <p:cNvSpPr>
            <a:spLocks noGrp="1"/>
          </p:cNvSpPr>
          <p:nvPr>
            <p:ph type="title"/>
          </p:nvPr>
        </p:nvSpPr>
        <p:spPr>
          <a:xfrm>
            <a:off x="686834" y="1153572"/>
            <a:ext cx="3200400" cy="4461163"/>
          </a:xfrm>
        </p:spPr>
        <p:txBody>
          <a:bodyPr vert="horz" lIns="91440" tIns="45720" rIns="91440" bIns="45720" rtlCol="0" anchor="ctr">
            <a:normAutofit/>
          </a:bodyPr>
          <a:lstStyle/>
          <a:p>
            <a:r>
              <a:rPr lang="en-US" kern="1200" dirty="0">
                <a:solidFill>
                  <a:srgbClr val="FFFFFF"/>
                </a:solidFill>
                <a:latin typeface="-apple-system"/>
              </a:rPr>
              <a:t>Secant Method</a:t>
            </a:r>
          </a:p>
        </p:txBody>
      </p:sp>
      <p:sp>
        <p:nvSpPr>
          <p:cNvPr id="22" name="Content Placeholder 7">
            <a:extLst>
              <a:ext uri="{FF2B5EF4-FFF2-40B4-BE49-F238E27FC236}">
                <a16:creationId xmlns:a16="http://schemas.microsoft.com/office/drawing/2014/main" id="{79A5D256-8F6F-6A64-B203-B534A8E32045}"/>
              </a:ext>
            </a:extLst>
          </p:cNvPr>
          <p:cNvSpPr>
            <a:spLocks noGrp="1"/>
          </p:cNvSpPr>
          <p:nvPr>
            <p:ph idx="1"/>
          </p:nvPr>
        </p:nvSpPr>
        <p:spPr>
          <a:xfrm>
            <a:off x="4447308" y="591344"/>
            <a:ext cx="6906491" cy="5585619"/>
          </a:xfrm>
        </p:spPr>
        <p:txBody>
          <a:bodyPr vert="horz" lIns="91440" tIns="45720" rIns="91440" bIns="45720" rtlCol="0" anchor="ctr">
            <a:normAutofit lnSpcReduction="10000"/>
          </a:bodyPr>
          <a:lstStyle/>
          <a:p>
            <a:pPr marL="0"/>
            <a:r>
              <a:rPr lang="en-US" dirty="0">
                <a:latin typeface="-apple-system"/>
              </a:rPr>
              <a:t>The secant method is a root-finding numerical algorithm used for approximating the roots of a real-valued function.</a:t>
            </a:r>
          </a:p>
          <a:p>
            <a:pPr marL="0" indent="0">
              <a:buNone/>
            </a:pPr>
            <a:endParaRPr lang="en-US" dirty="0">
              <a:latin typeface="-apple-system"/>
            </a:endParaRPr>
          </a:p>
          <a:p>
            <a:pPr marL="0"/>
            <a:r>
              <a:rPr lang="en-US" dirty="0">
                <a:latin typeface="-apple-system"/>
              </a:rPr>
              <a:t>It iteratively refines </a:t>
            </a:r>
            <a:r>
              <a:rPr lang="en-US" b="1" dirty="0">
                <a:latin typeface="-apple-system"/>
              </a:rPr>
              <a:t>two initial guesses </a:t>
            </a:r>
            <a:r>
              <a:rPr lang="en-US" dirty="0">
                <a:latin typeface="-apple-system"/>
              </a:rPr>
              <a:t>to converge towards a more accurate estimate of the root.</a:t>
            </a:r>
          </a:p>
          <a:p>
            <a:pPr marL="0" indent="0">
              <a:buNone/>
            </a:pPr>
            <a:endParaRPr lang="en-US" dirty="0">
              <a:latin typeface="-apple-system"/>
            </a:endParaRPr>
          </a:p>
          <a:p>
            <a:pPr marL="0"/>
            <a:r>
              <a:rPr lang="en-US" dirty="0">
                <a:latin typeface="-apple-system"/>
              </a:rPr>
              <a:t>Secant method is similar to the Newton-Raphson method, but </a:t>
            </a:r>
            <a:r>
              <a:rPr lang="en-US" b="1" dirty="0">
                <a:latin typeface="-apple-system"/>
              </a:rPr>
              <a:t>does not require calculating derivatives</a:t>
            </a:r>
            <a:r>
              <a:rPr lang="en-US" dirty="0">
                <a:latin typeface="-apple-system"/>
              </a:rPr>
              <a:t>. Instead, it uses a linear approximation based on two previous iterates to estimate the next root.</a:t>
            </a:r>
          </a:p>
        </p:txBody>
      </p:sp>
      <p:sp>
        <p:nvSpPr>
          <p:cNvPr id="3" name="Date Placeholder 2">
            <a:extLst>
              <a:ext uri="{FF2B5EF4-FFF2-40B4-BE49-F238E27FC236}">
                <a16:creationId xmlns:a16="http://schemas.microsoft.com/office/drawing/2014/main" id="{137C0731-49AE-6CBA-80BB-740DC4CFD9D5}"/>
              </a:ext>
            </a:extLst>
          </p:cNvPr>
          <p:cNvSpPr>
            <a:spLocks noGrp="1"/>
          </p:cNvSpPr>
          <p:nvPr>
            <p:ph type="dt" sz="half" idx="10"/>
          </p:nvPr>
        </p:nvSpPr>
        <p:spPr>
          <a:xfrm>
            <a:off x="838200" y="6356350"/>
            <a:ext cx="1639957" cy="365125"/>
          </a:xfrm>
        </p:spPr>
        <p:txBody>
          <a:bodyPr vert="horz" lIns="91440" tIns="45720" rIns="91440" bIns="45720" rtlCol="0" anchor="ctr">
            <a:normAutofit/>
          </a:bodyPr>
          <a:lstStyle/>
          <a:p>
            <a:pPr>
              <a:spcAft>
                <a:spcPts val="600"/>
              </a:spcAft>
              <a:defRPr/>
            </a:pPr>
            <a:r>
              <a:rPr lang="en-US">
                <a:solidFill>
                  <a:srgbClr val="FFFFFF"/>
                </a:solidFill>
              </a:rPr>
              <a:t>9/3/20XX</a:t>
            </a:r>
          </a:p>
        </p:txBody>
      </p:sp>
      <p:sp>
        <p:nvSpPr>
          <p:cNvPr id="4" name="Footer Placeholder 3">
            <a:extLst>
              <a:ext uri="{FF2B5EF4-FFF2-40B4-BE49-F238E27FC236}">
                <a16:creationId xmlns:a16="http://schemas.microsoft.com/office/drawing/2014/main" id="{EC3652F9-89FE-3D3C-4605-6F60A47223AD}"/>
              </a:ext>
            </a:extLst>
          </p:cNvPr>
          <p:cNvSpPr>
            <a:spLocks noGrp="1"/>
          </p:cNvSpPr>
          <p:nvPr>
            <p:ph type="ftr" sz="quarter" idx="11"/>
          </p:nvPr>
        </p:nvSpPr>
        <p:spPr>
          <a:xfrm>
            <a:off x="4038600" y="6356350"/>
            <a:ext cx="5251174" cy="365125"/>
          </a:xfrm>
        </p:spPr>
        <p:txBody>
          <a:bodyPr vert="horz" lIns="91440" tIns="45720" rIns="91440" bIns="45720" rtlCol="0" anchor="ctr">
            <a:normAutofit/>
          </a:bodyPr>
          <a:lstStyle/>
          <a:p>
            <a:pPr>
              <a:spcAft>
                <a:spcPts val="600"/>
              </a:spcAft>
              <a:defRPr/>
            </a:pPr>
            <a:r>
              <a:rPr lang="en-US" kern="1200" cap="none" spc="0" baseline="0">
                <a:solidFill>
                  <a:prstClr val="black">
                    <a:tint val="75000"/>
                  </a:prstClr>
                </a:solidFill>
                <a:latin typeface="+mn-lt"/>
                <a:ea typeface="+mn-ea"/>
                <a:cs typeface="+mn-cs"/>
              </a:rPr>
              <a:t>Presentation Title</a:t>
            </a:r>
          </a:p>
        </p:txBody>
      </p:sp>
      <p:sp>
        <p:nvSpPr>
          <p:cNvPr id="5" name="Slide Number Placeholder 4">
            <a:extLst>
              <a:ext uri="{FF2B5EF4-FFF2-40B4-BE49-F238E27FC236}">
                <a16:creationId xmlns:a16="http://schemas.microsoft.com/office/drawing/2014/main" id="{827B1AC7-20FE-4E4C-4DF0-5F604C56F8E5}"/>
              </a:ext>
            </a:extLst>
          </p:cNvPr>
          <p:cNvSpPr>
            <a:spLocks noGrp="1"/>
          </p:cNvSpPr>
          <p:nvPr>
            <p:ph type="sldNum" sz="quarter" idx="12"/>
          </p:nvPr>
        </p:nvSpPr>
        <p:spPr>
          <a:xfrm>
            <a:off x="9541564" y="6356350"/>
            <a:ext cx="1812235" cy="365125"/>
          </a:xfrm>
        </p:spPr>
        <p:txBody>
          <a:bodyPr vert="horz" lIns="91440" tIns="45720" rIns="91440" bIns="45720" rtlCol="0" anchor="ctr">
            <a:normAutofit/>
          </a:bodyPr>
          <a:lstStyle/>
          <a:p>
            <a:pPr>
              <a:spcAft>
                <a:spcPts val="600"/>
              </a:spcAft>
              <a:defRPr/>
            </a:pPr>
            <a:fld id="{D76B855D-E9CC-4FF8-AD85-6CDC7B89A0DE}" type="slidenum">
              <a:rPr lang="en-US" smtClean="0">
                <a:solidFill>
                  <a:prstClr val="black">
                    <a:tint val="75000"/>
                  </a:prstClr>
                </a:solidFill>
              </a:rPr>
              <a:pPr>
                <a:spcAft>
                  <a:spcPts val="600"/>
                </a:spcAft>
                <a:defRPr/>
              </a:pPr>
              <a:t>7</a:t>
            </a:fld>
            <a:endParaRPr lang="en-US">
              <a:solidFill>
                <a:prstClr val="black">
                  <a:tint val="75000"/>
                </a:prstClr>
              </a:solidFill>
            </a:endParaRP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93341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t>Advantages and Disadvantages of RSA :</a:t>
            </a:r>
            <a:endParaRPr lang="en-US" sz="3600" dirty="0"/>
          </a:p>
        </p:txBody>
      </p:sp>
      <p:sp>
        <p:nvSpPr>
          <p:cNvPr id="3" name="Content Placeholder 2"/>
          <p:cNvSpPr>
            <a:spLocks noGrp="1"/>
          </p:cNvSpPr>
          <p:nvPr>
            <p:ph sz="half" idx="1"/>
          </p:nvPr>
        </p:nvSpPr>
        <p:spPr>
          <a:xfrm>
            <a:off x="838200" y="2180491"/>
            <a:ext cx="5181600" cy="3996471"/>
          </a:xfrm>
        </p:spPr>
        <p:txBody>
          <a:bodyPr/>
          <a:lstStyle/>
          <a:p>
            <a:r>
              <a:rPr lang="en-US" b="1" dirty="0"/>
              <a:t>Advantages:</a:t>
            </a:r>
          </a:p>
          <a:p>
            <a:pPr>
              <a:buFontTx/>
              <a:buChar char="-"/>
            </a:pPr>
            <a:r>
              <a:rPr lang="en-US" dirty="0"/>
              <a:t>Security.</a:t>
            </a:r>
          </a:p>
          <a:p>
            <a:pPr>
              <a:buFontTx/>
              <a:buChar char="-"/>
            </a:pPr>
            <a:r>
              <a:rPr lang="en-US" dirty="0"/>
              <a:t>Asymmetric encryption.</a:t>
            </a:r>
          </a:p>
          <a:p>
            <a:pPr marL="0" indent="0">
              <a:buNone/>
            </a:pPr>
            <a:r>
              <a:rPr lang="en-US" dirty="0"/>
              <a:t>- Digital signatures.</a:t>
            </a:r>
          </a:p>
        </p:txBody>
      </p:sp>
      <p:sp>
        <p:nvSpPr>
          <p:cNvPr id="4" name="Content Placeholder 3"/>
          <p:cNvSpPr>
            <a:spLocks noGrp="1"/>
          </p:cNvSpPr>
          <p:nvPr>
            <p:ph sz="half" idx="2"/>
          </p:nvPr>
        </p:nvSpPr>
        <p:spPr>
          <a:xfrm>
            <a:off x="6172200" y="2101361"/>
            <a:ext cx="5181600" cy="4075601"/>
          </a:xfrm>
        </p:spPr>
        <p:txBody>
          <a:bodyPr/>
          <a:lstStyle/>
          <a:p>
            <a:r>
              <a:rPr lang="en-US" b="1" dirty="0"/>
              <a:t>Disadvantages:</a:t>
            </a:r>
          </a:p>
          <a:p>
            <a:pPr marL="0" indent="0">
              <a:buNone/>
            </a:pPr>
            <a:r>
              <a:rPr lang="en-US" dirty="0"/>
              <a:t>-Computational complexity.</a:t>
            </a:r>
          </a:p>
          <a:p>
            <a:pPr>
              <a:buFontTx/>
              <a:buChar char="-"/>
            </a:pPr>
            <a:r>
              <a:rPr lang="en-US" dirty="0"/>
              <a:t>Key management.</a:t>
            </a:r>
          </a:p>
          <a:p>
            <a:pPr marL="0" indent="0">
              <a:buNone/>
            </a:pPr>
            <a:r>
              <a:rPr lang="en-US" dirty="0"/>
              <a:t>- Key size and storage.</a:t>
            </a:r>
          </a:p>
        </p:txBody>
      </p:sp>
      <p:sp>
        <p:nvSpPr>
          <p:cNvPr id="5" name="Date Placeholder 4"/>
          <p:cNvSpPr>
            <a:spLocks noGrp="1"/>
          </p:cNvSpPr>
          <p:nvPr>
            <p:ph type="dt" sz="half" idx="10"/>
          </p:nvPr>
        </p:nvSpPr>
        <p:spPr/>
        <p:txBody>
          <a:bodyPr/>
          <a:lstStyle/>
          <a:p>
            <a:pPr>
              <a:defRPr/>
            </a:pPr>
            <a:r>
              <a:rPr lang="en-US" dirty="0">
                <a:solidFill>
                  <a:prstClr val="black">
                    <a:tint val="75000"/>
                  </a:prstClr>
                </a:solidFill>
              </a:rPr>
              <a:t>28/10/2023</a:t>
            </a:r>
          </a:p>
        </p:txBody>
      </p:sp>
      <p:sp>
        <p:nvSpPr>
          <p:cNvPr id="6" name="Footer Placeholder 5"/>
          <p:cNvSpPr>
            <a:spLocks noGrp="1"/>
          </p:cNvSpPr>
          <p:nvPr>
            <p:ph type="ftr" sz="quarter" idx="11"/>
          </p:nvPr>
        </p:nvSpPr>
        <p:spPr/>
        <p:txBody>
          <a:bodyPr/>
          <a:lstStyle/>
          <a:p>
            <a:pPr>
              <a:defRPr/>
            </a:pPr>
            <a:r>
              <a:rPr lang="en-US" dirty="0">
                <a:solidFill>
                  <a:prstClr val="black">
                    <a:tint val="75000"/>
                  </a:prstClr>
                </a:solidFill>
              </a:rPr>
              <a:t>RSA algorithm</a:t>
            </a:r>
          </a:p>
        </p:txBody>
      </p:sp>
      <p:sp>
        <p:nvSpPr>
          <p:cNvPr id="7" name="Slide Number Placeholder 6"/>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70</a:t>
            </a:fld>
            <a:endParaRPr lang="en-US" dirty="0">
              <a:solidFill>
                <a:prstClr val="black">
                  <a:tint val="75000"/>
                </a:prstClr>
              </a:solidFill>
            </a:endParaRPr>
          </a:p>
        </p:txBody>
      </p:sp>
    </p:spTree>
    <p:extLst>
      <p:ext uri="{BB962C8B-B14F-4D97-AF65-F5344CB8AC3E}">
        <p14:creationId xmlns:p14="http://schemas.microsoft.com/office/powerpoint/2010/main" val="3073478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D7E2EE8-D28C-66E4-B0A6-A57EC3E04220}"/>
              </a:ext>
            </a:extLst>
          </p:cNvPr>
          <p:cNvSpPr>
            <a:spLocks noGrp="1"/>
          </p:cNvSpPr>
          <p:nvPr>
            <p:ph type="title"/>
          </p:nvPr>
        </p:nvSpPr>
        <p:spPr>
          <a:xfrm>
            <a:off x="3316224" y="2171700"/>
            <a:ext cx="5559552" cy="2514600"/>
          </a:xfrm>
        </p:spPr>
        <p:txBody>
          <a:bodyPr anchor="ctr"/>
          <a:lstStyle/>
          <a:p>
            <a:r>
              <a:rPr lang="en-US" dirty="0"/>
              <a:t>DES</a:t>
            </a:r>
          </a:p>
        </p:txBody>
      </p:sp>
      <p:sp>
        <p:nvSpPr>
          <p:cNvPr id="5" name="Date Placeholder 4">
            <a:extLst>
              <a:ext uri="{FF2B5EF4-FFF2-40B4-BE49-F238E27FC236}">
                <a16:creationId xmlns:a16="http://schemas.microsoft.com/office/drawing/2014/main" id="{5DA5B503-25C5-90EB-029E-E3C0D7883478}"/>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6" name="Footer Placeholder 5">
            <a:extLst>
              <a:ext uri="{FF2B5EF4-FFF2-40B4-BE49-F238E27FC236}">
                <a16:creationId xmlns:a16="http://schemas.microsoft.com/office/drawing/2014/main" id="{952160F4-2257-9D96-334E-EFA520CA3041}"/>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7" name="Slide Number Placeholder 6">
            <a:extLst>
              <a:ext uri="{FF2B5EF4-FFF2-40B4-BE49-F238E27FC236}">
                <a16:creationId xmlns:a16="http://schemas.microsoft.com/office/drawing/2014/main" id="{1E3D4FBE-C4DB-5B40-D284-B99047E29DD7}"/>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71</a:t>
            </a:fld>
            <a:endParaRPr lang="en-US" dirty="0">
              <a:solidFill>
                <a:prstClr val="black">
                  <a:tint val="75000"/>
                </a:prstClr>
              </a:solidFill>
            </a:endParaRPr>
          </a:p>
        </p:txBody>
      </p:sp>
    </p:spTree>
    <p:extLst>
      <p:ext uri="{BB962C8B-B14F-4D97-AF65-F5344CB8AC3E}">
        <p14:creationId xmlns:p14="http://schemas.microsoft.com/office/powerpoint/2010/main" val="35608540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25D07-5CCB-A9DD-58A1-5E3B132DE6A5}"/>
              </a:ext>
            </a:extLst>
          </p:cNvPr>
          <p:cNvSpPr>
            <a:spLocks noGrp="1"/>
          </p:cNvSpPr>
          <p:nvPr>
            <p:ph type="title"/>
          </p:nvPr>
        </p:nvSpPr>
        <p:spPr/>
        <p:txBody>
          <a:bodyPr/>
          <a:lstStyle/>
          <a:p>
            <a:r>
              <a:rPr lang="en-US" b="1" dirty="0"/>
              <a:t>Intro about DES</a:t>
            </a:r>
          </a:p>
        </p:txBody>
      </p:sp>
      <p:sp>
        <p:nvSpPr>
          <p:cNvPr id="3" name="Content Placeholder 2">
            <a:extLst>
              <a:ext uri="{FF2B5EF4-FFF2-40B4-BE49-F238E27FC236}">
                <a16:creationId xmlns:a16="http://schemas.microsoft.com/office/drawing/2014/main" id="{EB7188F8-43CD-FC33-062B-A46289E1EFFC}"/>
              </a:ext>
            </a:extLst>
          </p:cNvPr>
          <p:cNvSpPr>
            <a:spLocks noGrp="1"/>
          </p:cNvSpPr>
          <p:nvPr>
            <p:ph idx="1"/>
          </p:nvPr>
        </p:nvSpPr>
        <p:spPr/>
        <p:txBody>
          <a:bodyPr>
            <a:normAutofit lnSpcReduction="10000"/>
          </a:bodyPr>
          <a:lstStyle/>
          <a:p>
            <a:pPr algn="l"/>
            <a:r>
              <a:rPr lang="en-US" b="1" i="0" dirty="0">
                <a:solidFill>
                  <a:srgbClr val="374151"/>
                </a:solidFill>
                <a:effectLst/>
                <a:latin typeface="Söhne"/>
              </a:rPr>
              <a:t>DES</a:t>
            </a:r>
            <a:r>
              <a:rPr lang="en-US" b="0" i="0" dirty="0">
                <a:solidFill>
                  <a:srgbClr val="374151"/>
                </a:solidFill>
                <a:effectLst/>
                <a:latin typeface="Söhne"/>
              </a:rPr>
              <a:t>, or </a:t>
            </a:r>
            <a:r>
              <a:rPr lang="en-US" b="1" i="0" dirty="0">
                <a:solidFill>
                  <a:srgbClr val="374151"/>
                </a:solidFill>
                <a:effectLst/>
                <a:latin typeface="Söhne"/>
              </a:rPr>
              <a:t>Data Encryption Standard</a:t>
            </a:r>
            <a:r>
              <a:rPr lang="en-US" b="0" i="0" dirty="0">
                <a:solidFill>
                  <a:srgbClr val="374151"/>
                </a:solidFill>
                <a:effectLst/>
                <a:latin typeface="Söhne"/>
              </a:rPr>
              <a:t>, is a symmetric-key encryption algorithm. DES became widely used for various applications, including securing electronic communications and financial transactions.</a:t>
            </a:r>
          </a:p>
          <a:p>
            <a:pPr algn="l"/>
            <a:r>
              <a:rPr lang="en-US" b="0" i="0" dirty="0">
                <a:solidFill>
                  <a:srgbClr val="374151"/>
                </a:solidFill>
                <a:effectLst/>
                <a:latin typeface="Söhne"/>
              </a:rPr>
              <a:t>DES operates on blocks of data and uses a symmetric key, meaning the same key is used for both encryption and decryption. The standard key size for DES is 56 bits. In DES, the plaintext is divided into blocks of 64 bits, and the encryption process consists of several rounds of permutation, substitution, and transposition operations.</a:t>
            </a:r>
          </a:p>
          <a:p>
            <a:endParaRPr lang="en-US" dirty="0"/>
          </a:p>
        </p:txBody>
      </p:sp>
      <p:sp>
        <p:nvSpPr>
          <p:cNvPr id="4" name="Date Placeholder 3">
            <a:extLst>
              <a:ext uri="{FF2B5EF4-FFF2-40B4-BE49-F238E27FC236}">
                <a16:creationId xmlns:a16="http://schemas.microsoft.com/office/drawing/2014/main" id="{151135B9-97CA-C2BD-D35F-06F2B78AE1D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62D7F585-7298-23B9-50D0-04B9471FAA78}"/>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A6B58B02-134A-CAC1-E403-00E561ADCC93}"/>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72</a:t>
            </a:fld>
            <a:endParaRPr lang="en-US" dirty="0">
              <a:solidFill>
                <a:prstClr val="black">
                  <a:tint val="75000"/>
                </a:prstClr>
              </a:solidFill>
            </a:endParaRPr>
          </a:p>
        </p:txBody>
      </p:sp>
    </p:spTree>
    <p:extLst>
      <p:ext uri="{BB962C8B-B14F-4D97-AF65-F5344CB8AC3E}">
        <p14:creationId xmlns:p14="http://schemas.microsoft.com/office/powerpoint/2010/main" val="274043562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BD66D-68D3-0D59-ACC2-817EC902E529}"/>
              </a:ext>
            </a:extLst>
          </p:cNvPr>
          <p:cNvSpPr>
            <a:spLocks noGrp="1"/>
          </p:cNvSpPr>
          <p:nvPr>
            <p:ph type="title"/>
          </p:nvPr>
        </p:nvSpPr>
        <p:spPr/>
        <p:txBody>
          <a:bodyPr>
            <a:normAutofit/>
          </a:bodyPr>
          <a:lstStyle/>
          <a:p>
            <a:pPr algn="l"/>
            <a:r>
              <a:rPr lang="en-US" b="1" i="0" dirty="0">
                <a:effectLst/>
                <a:latin typeface="Söhne"/>
              </a:rPr>
              <a:t>Key Features:</a:t>
            </a:r>
            <a:endParaRPr lang="en-US" dirty="0">
              <a:latin typeface="Tw Cen MT" panose="020B0602020104020603" pitchFamily="34" charset="0"/>
            </a:endParaRPr>
          </a:p>
        </p:txBody>
      </p:sp>
      <p:sp>
        <p:nvSpPr>
          <p:cNvPr id="3" name="Content Placeholder 2">
            <a:extLst>
              <a:ext uri="{FF2B5EF4-FFF2-40B4-BE49-F238E27FC236}">
                <a16:creationId xmlns:a16="http://schemas.microsoft.com/office/drawing/2014/main" id="{F1691C32-26AD-88D0-3120-4744371AABA5}"/>
              </a:ext>
            </a:extLst>
          </p:cNvPr>
          <p:cNvSpPr>
            <a:spLocks noGrp="1"/>
          </p:cNvSpPr>
          <p:nvPr>
            <p:ph idx="1"/>
          </p:nvPr>
        </p:nvSpPr>
        <p:spPr/>
        <p:txBody>
          <a:bodyPr>
            <a:normAutofit/>
          </a:bodyPr>
          <a:lstStyle/>
          <a:p>
            <a:pPr algn="l">
              <a:buFont typeface="+mj-lt"/>
              <a:buAutoNum type="arabicPeriod"/>
            </a:pPr>
            <a:r>
              <a:rPr lang="en-US" b="1" i="0" dirty="0">
                <a:solidFill>
                  <a:srgbClr val="374151"/>
                </a:solidFill>
                <a:effectLst/>
                <a:latin typeface="Söhne"/>
              </a:rPr>
              <a:t>Symmetric Encryption:</a:t>
            </a:r>
            <a:r>
              <a:rPr lang="en-US" b="0" i="0" dirty="0">
                <a:solidFill>
                  <a:srgbClr val="374151"/>
                </a:solidFill>
                <a:effectLst/>
                <a:latin typeface="Söhne"/>
              </a:rPr>
              <a:t> Uses the same key for both encryption and decryption.</a:t>
            </a:r>
          </a:p>
          <a:p>
            <a:pPr algn="l">
              <a:buFont typeface="+mj-lt"/>
              <a:buAutoNum type="arabicPeriod"/>
            </a:pPr>
            <a:r>
              <a:rPr lang="en-US" b="1" i="0" dirty="0">
                <a:solidFill>
                  <a:srgbClr val="374151"/>
                </a:solidFill>
                <a:effectLst/>
                <a:latin typeface="Söhne"/>
              </a:rPr>
              <a:t>Block Cipher:</a:t>
            </a:r>
            <a:r>
              <a:rPr lang="en-US" b="0" i="0" dirty="0">
                <a:solidFill>
                  <a:srgbClr val="374151"/>
                </a:solidFill>
                <a:effectLst/>
                <a:latin typeface="Söhne"/>
              </a:rPr>
              <a:t> Operates on fixed-size blocks of data (64 bits).</a:t>
            </a:r>
          </a:p>
          <a:p>
            <a:pPr algn="l">
              <a:buFont typeface="+mj-lt"/>
              <a:buAutoNum type="arabicPeriod"/>
            </a:pPr>
            <a:r>
              <a:rPr lang="en-US" b="1" i="0" dirty="0">
                <a:solidFill>
                  <a:srgbClr val="374151"/>
                </a:solidFill>
                <a:effectLst/>
                <a:latin typeface="Söhne"/>
              </a:rPr>
              <a:t>Key Size:</a:t>
            </a:r>
            <a:r>
              <a:rPr lang="en-US" b="0" i="0" dirty="0">
                <a:solidFill>
                  <a:srgbClr val="374151"/>
                </a:solidFill>
                <a:effectLst/>
                <a:latin typeface="Söhne"/>
              </a:rPr>
              <a:t> Original DES uses a 56-bit key.</a:t>
            </a:r>
          </a:p>
          <a:p>
            <a:pPr algn="l">
              <a:buFont typeface="+mj-lt"/>
              <a:buAutoNum type="arabicPeriod"/>
            </a:pPr>
            <a:r>
              <a:rPr lang="en-US" b="1" i="0" dirty="0">
                <a:solidFill>
                  <a:srgbClr val="374151"/>
                </a:solidFill>
                <a:effectLst/>
                <a:latin typeface="Söhne"/>
              </a:rPr>
              <a:t>Block Size:</a:t>
            </a:r>
            <a:r>
              <a:rPr lang="en-US" b="0" i="0" dirty="0">
                <a:solidFill>
                  <a:srgbClr val="374151"/>
                </a:solidFill>
                <a:effectLst/>
                <a:latin typeface="Söhne"/>
              </a:rPr>
              <a:t> Processes data in 64-bit blocks.</a:t>
            </a:r>
          </a:p>
          <a:p>
            <a:pPr algn="l">
              <a:buFont typeface="+mj-lt"/>
              <a:buAutoNum type="arabicPeriod"/>
            </a:pPr>
            <a:r>
              <a:rPr lang="en-US" b="1" i="0" dirty="0">
                <a:solidFill>
                  <a:srgbClr val="374151"/>
                </a:solidFill>
                <a:effectLst/>
                <a:latin typeface="Söhne"/>
              </a:rPr>
              <a:t>Feistel Network:</a:t>
            </a:r>
            <a:r>
              <a:rPr lang="en-US" b="0" i="0" dirty="0">
                <a:solidFill>
                  <a:srgbClr val="374151"/>
                </a:solidFill>
                <a:effectLst/>
                <a:latin typeface="Söhne"/>
              </a:rPr>
              <a:t> DES employs a Feistel network structure in its encryption process.</a:t>
            </a:r>
          </a:p>
          <a:p>
            <a:pPr algn="l">
              <a:buFont typeface="+mj-lt"/>
              <a:buAutoNum type="arabicPeriod"/>
            </a:pPr>
            <a:r>
              <a:rPr lang="en-US" b="1" i="0" dirty="0">
                <a:solidFill>
                  <a:srgbClr val="374151"/>
                </a:solidFill>
                <a:effectLst/>
                <a:latin typeface="Söhne"/>
              </a:rPr>
              <a:t>Rounds:</a:t>
            </a:r>
            <a:r>
              <a:rPr lang="en-US" b="0" i="0" dirty="0">
                <a:solidFill>
                  <a:srgbClr val="374151"/>
                </a:solidFill>
                <a:effectLst/>
                <a:latin typeface="Söhne"/>
              </a:rPr>
              <a:t> Consists of 16 rounds of encryption operations.</a:t>
            </a:r>
          </a:p>
          <a:p>
            <a:endParaRPr lang="en-US" dirty="0"/>
          </a:p>
        </p:txBody>
      </p:sp>
      <p:sp>
        <p:nvSpPr>
          <p:cNvPr id="4" name="Date Placeholder 3">
            <a:extLst>
              <a:ext uri="{FF2B5EF4-FFF2-40B4-BE49-F238E27FC236}">
                <a16:creationId xmlns:a16="http://schemas.microsoft.com/office/drawing/2014/main" id="{CC00E628-1D46-13C2-5BE0-AD68D993DFD5}"/>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77E50B9-2E62-79BD-5B16-1DED6D5A87E5}"/>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15E7154D-43F8-DA64-B66B-83472842265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73</a:t>
            </a:fld>
            <a:endParaRPr lang="en-US" dirty="0">
              <a:solidFill>
                <a:prstClr val="black">
                  <a:tint val="75000"/>
                </a:prstClr>
              </a:solidFill>
            </a:endParaRPr>
          </a:p>
        </p:txBody>
      </p:sp>
    </p:spTree>
    <p:extLst>
      <p:ext uri="{BB962C8B-B14F-4D97-AF65-F5344CB8AC3E}">
        <p14:creationId xmlns:p14="http://schemas.microsoft.com/office/powerpoint/2010/main" val="31344853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238DF-C829-B4F3-6876-012759E839A4}"/>
              </a:ext>
            </a:extLst>
          </p:cNvPr>
          <p:cNvSpPr>
            <a:spLocks noGrp="1"/>
          </p:cNvSpPr>
          <p:nvPr>
            <p:ph type="title"/>
          </p:nvPr>
        </p:nvSpPr>
        <p:spPr/>
        <p:txBody>
          <a:bodyPr>
            <a:normAutofit/>
          </a:bodyPr>
          <a:lstStyle/>
          <a:p>
            <a:pPr algn="l"/>
            <a:r>
              <a:rPr lang="en-US" b="1" i="0" dirty="0">
                <a:effectLst/>
                <a:latin typeface="Söhne"/>
              </a:rPr>
              <a:t>Encryption Process:</a:t>
            </a:r>
            <a:endParaRPr lang="en-US" dirty="0"/>
          </a:p>
        </p:txBody>
      </p:sp>
      <p:sp>
        <p:nvSpPr>
          <p:cNvPr id="3" name="Content Placeholder 2">
            <a:extLst>
              <a:ext uri="{FF2B5EF4-FFF2-40B4-BE49-F238E27FC236}">
                <a16:creationId xmlns:a16="http://schemas.microsoft.com/office/drawing/2014/main" id="{23E79AB8-9564-5810-497D-2428623D3211}"/>
              </a:ext>
            </a:extLst>
          </p:cNvPr>
          <p:cNvSpPr>
            <a:spLocks noGrp="1"/>
          </p:cNvSpPr>
          <p:nvPr>
            <p:ph idx="1"/>
          </p:nvPr>
        </p:nvSpPr>
        <p:spPr/>
        <p:txBody>
          <a:bodyPr/>
          <a:lstStyle/>
          <a:p>
            <a:pPr algn="l">
              <a:buFont typeface="+mj-lt"/>
              <a:buAutoNum type="arabicPeriod"/>
            </a:pPr>
            <a:r>
              <a:rPr lang="en-US" b="1" i="0" dirty="0">
                <a:solidFill>
                  <a:srgbClr val="374151"/>
                </a:solidFill>
                <a:effectLst/>
                <a:latin typeface="Söhne"/>
              </a:rPr>
              <a:t>Initial Permutation (IP):</a:t>
            </a:r>
            <a:r>
              <a:rPr lang="en-US" b="0" i="0" dirty="0">
                <a:solidFill>
                  <a:srgbClr val="374151"/>
                </a:solidFill>
                <a:effectLst/>
                <a:latin typeface="Söhne"/>
              </a:rPr>
              <a:t> Rearranges the 64-bit input block.</a:t>
            </a:r>
          </a:p>
          <a:p>
            <a:pPr algn="l">
              <a:buFont typeface="+mj-lt"/>
              <a:buAutoNum type="arabicPeriod"/>
            </a:pPr>
            <a:r>
              <a:rPr lang="en-US" b="1" i="0" dirty="0">
                <a:solidFill>
                  <a:srgbClr val="374151"/>
                </a:solidFill>
                <a:effectLst/>
                <a:latin typeface="Söhne"/>
              </a:rPr>
              <a:t>Key Generation:</a:t>
            </a:r>
            <a:r>
              <a:rPr lang="en-US" b="0" i="0" dirty="0">
                <a:solidFill>
                  <a:srgbClr val="374151"/>
                </a:solidFill>
                <a:effectLst/>
                <a:latin typeface="Söhne"/>
              </a:rPr>
              <a:t> Generates 16 subkeys for each round using the original 56-bit key.</a:t>
            </a:r>
          </a:p>
          <a:p>
            <a:pPr algn="l">
              <a:buFont typeface="+mj-lt"/>
              <a:buAutoNum type="arabicPeriod"/>
            </a:pPr>
            <a:r>
              <a:rPr lang="en-US" b="1" i="0" dirty="0">
                <a:solidFill>
                  <a:srgbClr val="374151"/>
                </a:solidFill>
                <a:effectLst/>
                <a:latin typeface="Söhne"/>
              </a:rPr>
              <a:t>16 Rounds of Operations:</a:t>
            </a:r>
            <a:r>
              <a:rPr lang="en-US" b="0" i="0" dirty="0">
                <a:solidFill>
                  <a:srgbClr val="374151"/>
                </a:solidFill>
                <a:effectLst/>
                <a:latin typeface="Söhne"/>
              </a:rPr>
              <a:t> Each round includes Expansion, Substitution (using S-Boxes), Permutation, and XOR operations with the round key.</a:t>
            </a:r>
          </a:p>
          <a:p>
            <a:pPr algn="l">
              <a:buFont typeface="+mj-lt"/>
              <a:buAutoNum type="arabicPeriod"/>
            </a:pPr>
            <a:r>
              <a:rPr lang="en-US" b="1" i="0" dirty="0">
                <a:solidFill>
                  <a:srgbClr val="374151"/>
                </a:solidFill>
                <a:effectLst/>
                <a:latin typeface="Söhne"/>
              </a:rPr>
              <a:t>Final Permutation (FP):</a:t>
            </a:r>
            <a:r>
              <a:rPr lang="en-US" b="0" i="0" dirty="0">
                <a:solidFill>
                  <a:srgbClr val="374151"/>
                </a:solidFill>
                <a:effectLst/>
                <a:latin typeface="Söhne"/>
              </a:rPr>
              <a:t> Rearranges the data after the 16 rounds.</a:t>
            </a:r>
          </a:p>
          <a:p>
            <a:pPr algn="l">
              <a:buFont typeface="+mj-lt"/>
              <a:buAutoNum type="arabicPeriod"/>
            </a:pPr>
            <a:r>
              <a:rPr lang="en-US" b="1" i="0" dirty="0">
                <a:solidFill>
                  <a:srgbClr val="374151"/>
                </a:solidFill>
                <a:effectLst/>
                <a:latin typeface="Söhne"/>
              </a:rPr>
              <a:t>Output:</a:t>
            </a:r>
            <a:r>
              <a:rPr lang="en-US" b="0" i="0" dirty="0">
                <a:solidFill>
                  <a:srgbClr val="374151"/>
                </a:solidFill>
                <a:effectLst/>
                <a:latin typeface="Söhne"/>
              </a:rPr>
              <a:t> The result after the final permutation is the ciphertext.</a:t>
            </a:r>
          </a:p>
        </p:txBody>
      </p:sp>
      <p:sp>
        <p:nvSpPr>
          <p:cNvPr id="4" name="Date Placeholder 3">
            <a:extLst>
              <a:ext uri="{FF2B5EF4-FFF2-40B4-BE49-F238E27FC236}">
                <a16:creationId xmlns:a16="http://schemas.microsoft.com/office/drawing/2014/main" id="{9D5A5FD7-4700-E466-70C6-340D902A3F59}"/>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20E534B7-5F72-E9C6-9B4B-D9CEBD7C0B1F}"/>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0D5BB60-9D38-2791-B19A-299EA6ACAA8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74</a:t>
            </a:fld>
            <a:endParaRPr lang="en-US" dirty="0">
              <a:solidFill>
                <a:prstClr val="black">
                  <a:tint val="75000"/>
                </a:prstClr>
              </a:solidFill>
            </a:endParaRPr>
          </a:p>
        </p:txBody>
      </p:sp>
    </p:spTree>
    <p:extLst>
      <p:ext uri="{BB962C8B-B14F-4D97-AF65-F5344CB8AC3E}">
        <p14:creationId xmlns:p14="http://schemas.microsoft.com/office/powerpoint/2010/main" val="85668206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EA901-A82E-B119-055B-AA26CDB375CE}"/>
              </a:ext>
            </a:extLst>
          </p:cNvPr>
          <p:cNvSpPr>
            <a:spLocks noGrp="1"/>
          </p:cNvSpPr>
          <p:nvPr>
            <p:ph type="title"/>
          </p:nvPr>
        </p:nvSpPr>
        <p:spPr/>
        <p:txBody>
          <a:bodyPr/>
          <a:lstStyle/>
          <a:p>
            <a:r>
              <a:rPr lang="en-US"/>
              <a:t>Algorithm of DES</a:t>
            </a:r>
            <a:endParaRPr lang="en-US" dirty="0"/>
          </a:p>
        </p:txBody>
      </p:sp>
      <p:pic>
        <p:nvPicPr>
          <p:cNvPr id="8" name="Content Placeholder 7" descr="A diagram of a diagram&#10;&#10;Description automatically generated">
            <a:extLst>
              <a:ext uri="{FF2B5EF4-FFF2-40B4-BE49-F238E27FC236}">
                <a16:creationId xmlns:a16="http://schemas.microsoft.com/office/drawing/2014/main" id="{403848ED-69B9-6AEB-FC7B-5AFB7EB24553}"/>
              </a:ext>
            </a:extLst>
          </p:cNvPr>
          <p:cNvPicPr>
            <a:picLocks noGrp="1" noChangeAspect="1"/>
          </p:cNvPicPr>
          <p:nvPr>
            <p:ph idx="1"/>
          </p:nvPr>
        </p:nvPicPr>
        <p:blipFill>
          <a:blip r:embed="rId2"/>
          <a:stretch>
            <a:fillRect/>
          </a:stretch>
        </p:blipFill>
        <p:spPr>
          <a:xfrm>
            <a:off x="2714017" y="1911350"/>
            <a:ext cx="6848271" cy="3859213"/>
          </a:xfrm>
        </p:spPr>
      </p:pic>
      <p:sp>
        <p:nvSpPr>
          <p:cNvPr id="4" name="Date Placeholder 3">
            <a:extLst>
              <a:ext uri="{FF2B5EF4-FFF2-40B4-BE49-F238E27FC236}">
                <a16:creationId xmlns:a16="http://schemas.microsoft.com/office/drawing/2014/main" id="{0E35CB1C-B782-2608-C279-D1C34091D9BB}"/>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4F66C966-48F9-FA76-4A02-36DFCEAD6644}"/>
              </a:ext>
            </a:extLst>
          </p:cNvPr>
          <p:cNvSpPr>
            <a:spLocks noGrp="1"/>
          </p:cNvSpPr>
          <p:nvPr>
            <p:ph type="ftr" sz="quarter" idx="11"/>
          </p:nvPr>
        </p:nvSpPr>
        <p:spPr/>
        <p:txBody>
          <a:bodyPr/>
          <a:lstStyle/>
          <a:p>
            <a:pPr>
              <a:defRPr/>
            </a:pPr>
            <a:r>
              <a:rPr lang="en-US" dirty="0">
                <a:solidFill>
                  <a:prstClr val="black">
                    <a:tint val="75000"/>
                  </a:prstClr>
                </a:solidFill>
              </a:rPr>
              <a:t>Presentation Title</a:t>
            </a:r>
          </a:p>
        </p:txBody>
      </p:sp>
      <p:sp>
        <p:nvSpPr>
          <p:cNvPr id="6" name="Slide Number Placeholder 5">
            <a:extLst>
              <a:ext uri="{FF2B5EF4-FFF2-40B4-BE49-F238E27FC236}">
                <a16:creationId xmlns:a16="http://schemas.microsoft.com/office/drawing/2014/main" id="{08719753-154D-C6F4-418A-28854F0F8D91}"/>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75</a:t>
            </a:fld>
            <a:endParaRPr lang="en-US" dirty="0">
              <a:solidFill>
                <a:prstClr val="black">
                  <a:tint val="75000"/>
                </a:prstClr>
              </a:solidFill>
            </a:endParaRPr>
          </a:p>
        </p:txBody>
      </p:sp>
    </p:spTree>
    <p:extLst>
      <p:ext uri="{BB962C8B-B14F-4D97-AF65-F5344CB8AC3E}">
        <p14:creationId xmlns:p14="http://schemas.microsoft.com/office/powerpoint/2010/main" val="36673948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AE513-3709-3D94-8836-47D17FBD1C8E}"/>
              </a:ext>
            </a:extLst>
          </p:cNvPr>
          <p:cNvSpPr>
            <a:spLocks noGrp="1"/>
          </p:cNvSpPr>
          <p:nvPr>
            <p:ph type="title"/>
          </p:nvPr>
        </p:nvSpPr>
        <p:spPr/>
        <p:txBody>
          <a:bodyPr>
            <a:normAutofit/>
          </a:bodyPr>
          <a:lstStyle/>
          <a:p>
            <a:r>
              <a:rPr lang="en-US" b="1" i="0" dirty="0">
                <a:effectLst/>
                <a:latin typeface="Söhne"/>
              </a:rPr>
              <a:t>Security Mechanisms:</a:t>
            </a:r>
            <a:endParaRPr lang="en-US" dirty="0"/>
          </a:p>
        </p:txBody>
      </p:sp>
      <p:sp>
        <p:nvSpPr>
          <p:cNvPr id="3" name="Content Placeholder 2">
            <a:extLst>
              <a:ext uri="{FF2B5EF4-FFF2-40B4-BE49-F238E27FC236}">
                <a16:creationId xmlns:a16="http://schemas.microsoft.com/office/drawing/2014/main" id="{FE5F504A-43DA-56E3-C8AB-E235162D8A3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Confusion and Diffusion:</a:t>
            </a:r>
            <a:r>
              <a:rPr lang="en-US" b="0" i="0" dirty="0">
                <a:solidFill>
                  <a:srgbClr val="374151"/>
                </a:solidFill>
                <a:effectLst/>
                <a:latin typeface="Söhne"/>
              </a:rPr>
              <a:t> Achieved through complex substitution (S-Boxes) and permutation operations in each round.</a:t>
            </a:r>
          </a:p>
          <a:p>
            <a:pPr algn="l">
              <a:buFont typeface="Arial" panose="020B0604020202020204" pitchFamily="34" charset="0"/>
              <a:buChar char="•"/>
            </a:pPr>
            <a:r>
              <a:rPr lang="en-US" b="1" i="0" dirty="0">
                <a:solidFill>
                  <a:srgbClr val="374151"/>
                </a:solidFill>
                <a:effectLst/>
                <a:latin typeface="Söhne"/>
              </a:rPr>
              <a:t>S-Boxes:</a:t>
            </a:r>
            <a:r>
              <a:rPr lang="en-US" b="0" i="0" dirty="0">
                <a:solidFill>
                  <a:srgbClr val="374151"/>
                </a:solidFill>
                <a:effectLst/>
                <a:latin typeface="Söhne"/>
              </a:rPr>
              <a:t> Substitution boxes provide non-linearity and enhance DES's resistance against various attacks.</a:t>
            </a:r>
          </a:p>
        </p:txBody>
      </p:sp>
      <p:sp>
        <p:nvSpPr>
          <p:cNvPr id="4" name="Date Placeholder 3">
            <a:extLst>
              <a:ext uri="{FF2B5EF4-FFF2-40B4-BE49-F238E27FC236}">
                <a16:creationId xmlns:a16="http://schemas.microsoft.com/office/drawing/2014/main" id="{EE1FC85C-1C8D-86FB-3FDA-6F09CEC6870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3456DC87-1507-F963-B422-C9112F3543F3}"/>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59A2A90B-5A3F-BE41-2C0D-4555C376C8E6}"/>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76</a:t>
            </a:fld>
            <a:endParaRPr lang="en-US" dirty="0">
              <a:solidFill>
                <a:prstClr val="black">
                  <a:tint val="75000"/>
                </a:prstClr>
              </a:solidFill>
            </a:endParaRPr>
          </a:p>
        </p:txBody>
      </p:sp>
    </p:spTree>
    <p:extLst>
      <p:ext uri="{BB962C8B-B14F-4D97-AF65-F5344CB8AC3E}">
        <p14:creationId xmlns:p14="http://schemas.microsoft.com/office/powerpoint/2010/main" val="12157128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BD1ED-4847-EDDE-5A2F-EFCE460BE1A3}"/>
              </a:ext>
            </a:extLst>
          </p:cNvPr>
          <p:cNvSpPr>
            <a:spLocks noGrp="1"/>
          </p:cNvSpPr>
          <p:nvPr>
            <p:ph type="title"/>
          </p:nvPr>
        </p:nvSpPr>
        <p:spPr/>
        <p:txBody>
          <a:bodyPr>
            <a:normAutofit/>
          </a:bodyPr>
          <a:lstStyle/>
          <a:p>
            <a:r>
              <a:rPr lang="en-US" b="1" i="0" dirty="0">
                <a:effectLst/>
                <a:latin typeface="Söhne"/>
              </a:rPr>
              <a:t>Vulnerabilities and Limitations:</a:t>
            </a:r>
            <a:endParaRPr lang="en-US" dirty="0"/>
          </a:p>
        </p:txBody>
      </p:sp>
      <p:sp>
        <p:nvSpPr>
          <p:cNvPr id="3" name="Content Placeholder 2">
            <a:extLst>
              <a:ext uri="{FF2B5EF4-FFF2-40B4-BE49-F238E27FC236}">
                <a16:creationId xmlns:a16="http://schemas.microsoft.com/office/drawing/2014/main" id="{2880D9E3-366D-4B9A-9BA8-DBE5F1179FEE}"/>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Small Key Size:</a:t>
            </a:r>
            <a:r>
              <a:rPr lang="en-US" b="0" i="0" dirty="0">
                <a:solidFill>
                  <a:srgbClr val="374151"/>
                </a:solidFill>
                <a:effectLst/>
                <a:latin typeface="Söhne"/>
              </a:rPr>
              <a:t> 56-bit key size became vulnerable to brute-force attacks as computing power increased.</a:t>
            </a:r>
          </a:p>
          <a:p>
            <a:pPr algn="l">
              <a:buFont typeface="Arial" panose="020B0604020202020204" pitchFamily="34" charset="0"/>
              <a:buChar char="•"/>
            </a:pPr>
            <a:r>
              <a:rPr lang="en-US" b="1" i="0" dirty="0">
                <a:solidFill>
                  <a:srgbClr val="374151"/>
                </a:solidFill>
                <a:effectLst/>
                <a:latin typeface="Söhne"/>
              </a:rPr>
              <a:t>Known Vulnerabilities:</a:t>
            </a:r>
            <a:r>
              <a:rPr lang="en-US" b="0" i="0" dirty="0">
                <a:solidFill>
                  <a:srgbClr val="374151"/>
                </a:solidFill>
                <a:effectLst/>
                <a:latin typeface="Söhne"/>
              </a:rPr>
              <a:t> Certain weaknesses, especially due to the fixed S-Box design, were discovered over time.</a:t>
            </a:r>
          </a:p>
          <a:p>
            <a:pPr algn="l">
              <a:buFont typeface="Arial" panose="020B0604020202020204" pitchFamily="34" charset="0"/>
              <a:buChar char="•"/>
            </a:pPr>
            <a:r>
              <a:rPr lang="en-US" b="1" i="0" dirty="0">
                <a:solidFill>
                  <a:srgbClr val="374151"/>
                </a:solidFill>
                <a:effectLst/>
                <a:latin typeface="Söhne"/>
              </a:rPr>
              <a:t>Limited Block Size:</a:t>
            </a:r>
            <a:r>
              <a:rPr lang="en-US" b="0" i="0" dirty="0">
                <a:solidFill>
                  <a:srgbClr val="374151"/>
                </a:solidFill>
                <a:effectLst/>
                <a:latin typeface="Söhne"/>
              </a:rPr>
              <a:t> Fixed block size might not be suitable for all types of data.</a:t>
            </a:r>
          </a:p>
          <a:p>
            <a:endParaRPr lang="en-US" dirty="0"/>
          </a:p>
        </p:txBody>
      </p:sp>
      <p:sp>
        <p:nvSpPr>
          <p:cNvPr id="4" name="Date Placeholder 3">
            <a:extLst>
              <a:ext uri="{FF2B5EF4-FFF2-40B4-BE49-F238E27FC236}">
                <a16:creationId xmlns:a16="http://schemas.microsoft.com/office/drawing/2014/main" id="{5275BCA7-145B-2650-241D-671697AF1E02}"/>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F84C6E8F-48C1-3703-17C6-DFD15D80BF51}"/>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25E4E37C-22BE-B600-D21A-582A9A31024C}"/>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77</a:t>
            </a:fld>
            <a:endParaRPr lang="en-US" dirty="0">
              <a:solidFill>
                <a:prstClr val="black">
                  <a:tint val="75000"/>
                </a:prstClr>
              </a:solidFill>
            </a:endParaRPr>
          </a:p>
        </p:txBody>
      </p:sp>
    </p:spTree>
    <p:extLst>
      <p:ext uri="{BB962C8B-B14F-4D97-AF65-F5344CB8AC3E}">
        <p14:creationId xmlns:p14="http://schemas.microsoft.com/office/powerpoint/2010/main" val="220883623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8317E-9AB2-14AF-0914-B78D20BB44D2}"/>
              </a:ext>
            </a:extLst>
          </p:cNvPr>
          <p:cNvSpPr>
            <a:spLocks noGrp="1"/>
          </p:cNvSpPr>
          <p:nvPr>
            <p:ph type="title"/>
          </p:nvPr>
        </p:nvSpPr>
        <p:spPr/>
        <p:txBody>
          <a:bodyPr>
            <a:normAutofit/>
          </a:bodyPr>
          <a:lstStyle/>
          <a:p>
            <a:r>
              <a:rPr lang="en-US" b="1" i="0" dirty="0">
                <a:effectLst/>
                <a:latin typeface="Söhne"/>
              </a:rPr>
              <a:t>Legacy and Transition:</a:t>
            </a:r>
            <a:endParaRPr lang="en-US" dirty="0"/>
          </a:p>
        </p:txBody>
      </p:sp>
      <p:sp>
        <p:nvSpPr>
          <p:cNvPr id="3" name="Content Placeholder 2">
            <a:extLst>
              <a:ext uri="{FF2B5EF4-FFF2-40B4-BE49-F238E27FC236}">
                <a16:creationId xmlns:a16="http://schemas.microsoft.com/office/drawing/2014/main" id="{A6D576D1-2B9E-3382-90FC-DBDBD4906616}"/>
              </a:ext>
            </a:extLst>
          </p:cNvPr>
          <p:cNvSpPr>
            <a:spLocks noGrp="1"/>
          </p:cNvSpPr>
          <p:nvPr>
            <p:ph idx="1"/>
          </p:nvPr>
        </p:nvSpPr>
        <p:spPr/>
        <p:txBody>
          <a:bodyPr/>
          <a:lstStyle/>
          <a:p>
            <a:pPr algn="l">
              <a:buFont typeface="Arial" panose="020B0604020202020204" pitchFamily="34" charset="0"/>
              <a:buChar char="•"/>
            </a:pPr>
            <a:r>
              <a:rPr lang="en-US" b="1" i="0" dirty="0">
                <a:solidFill>
                  <a:srgbClr val="374151"/>
                </a:solidFill>
                <a:effectLst/>
                <a:latin typeface="Söhne"/>
              </a:rPr>
              <a:t>Triple DES (3DES):</a:t>
            </a:r>
            <a:r>
              <a:rPr lang="en-US" b="0" i="0" dirty="0">
                <a:solidFill>
                  <a:srgbClr val="374151"/>
                </a:solidFill>
                <a:effectLst/>
                <a:latin typeface="Söhne"/>
              </a:rPr>
              <a:t> Used as an interim solution by applying DES three times with different keys, enhancing security.</a:t>
            </a:r>
          </a:p>
          <a:p>
            <a:pPr algn="l">
              <a:buFont typeface="Arial" panose="020B0604020202020204" pitchFamily="34" charset="0"/>
              <a:buChar char="•"/>
            </a:pPr>
            <a:r>
              <a:rPr lang="en-US" b="1" i="0" dirty="0">
                <a:solidFill>
                  <a:srgbClr val="374151"/>
                </a:solidFill>
                <a:effectLst/>
                <a:latin typeface="Söhne"/>
              </a:rPr>
              <a:t>Successor:</a:t>
            </a:r>
            <a:r>
              <a:rPr lang="en-US" b="0" i="0" dirty="0">
                <a:solidFill>
                  <a:srgbClr val="374151"/>
                </a:solidFill>
                <a:effectLst/>
                <a:latin typeface="Söhne"/>
              </a:rPr>
              <a:t> Eventually replaced by more advanced encryption standards like AES (Advanced Encryption Standard) with larger key sizes and increased security.</a:t>
            </a:r>
          </a:p>
          <a:p>
            <a:pPr marL="0" indent="0">
              <a:buNone/>
            </a:pPr>
            <a:r>
              <a:rPr lang="en-US" dirty="0"/>
              <a:t>                    </a:t>
            </a:r>
          </a:p>
          <a:p>
            <a:pPr marL="0" indent="0">
              <a:buNone/>
            </a:pPr>
            <a:r>
              <a:rPr lang="en-US" dirty="0"/>
              <a:t>                    </a:t>
            </a:r>
            <a:r>
              <a:rPr lang="en-US" b="1" dirty="0"/>
              <a:t>DES</a:t>
            </a:r>
            <a:r>
              <a:rPr lang="en-US" dirty="0"/>
              <a:t>          </a:t>
            </a:r>
            <a:r>
              <a:rPr lang="en-US" b="1" dirty="0"/>
              <a:t>3DES</a:t>
            </a:r>
            <a:r>
              <a:rPr lang="en-US" dirty="0"/>
              <a:t>           </a:t>
            </a:r>
            <a:r>
              <a:rPr lang="en-US" b="1" dirty="0"/>
              <a:t>AES</a:t>
            </a:r>
          </a:p>
        </p:txBody>
      </p:sp>
      <p:sp>
        <p:nvSpPr>
          <p:cNvPr id="4" name="Date Placeholder 3">
            <a:extLst>
              <a:ext uri="{FF2B5EF4-FFF2-40B4-BE49-F238E27FC236}">
                <a16:creationId xmlns:a16="http://schemas.microsoft.com/office/drawing/2014/main" id="{D1C60EC7-63E9-F4DC-039B-796EA6D170F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8F0D6480-7535-755D-FB06-A3424FF95F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B5C65131-EE5E-41AF-C90E-53F8706CAD34}"/>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78</a:t>
            </a:fld>
            <a:endParaRPr lang="en-US" dirty="0">
              <a:solidFill>
                <a:prstClr val="black">
                  <a:tint val="75000"/>
                </a:prstClr>
              </a:solidFill>
            </a:endParaRPr>
          </a:p>
        </p:txBody>
      </p:sp>
      <p:sp>
        <p:nvSpPr>
          <p:cNvPr id="7" name="Arrow: Right 6">
            <a:extLst>
              <a:ext uri="{FF2B5EF4-FFF2-40B4-BE49-F238E27FC236}">
                <a16:creationId xmlns:a16="http://schemas.microsoft.com/office/drawing/2014/main" id="{1808189E-2B09-AB4D-A9EE-B3D1E7B173B0}"/>
              </a:ext>
            </a:extLst>
          </p:cNvPr>
          <p:cNvSpPr/>
          <p:nvPr/>
        </p:nvSpPr>
        <p:spPr>
          <a:xfrm>
            <a:off x="3897296" y="4651516"/>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00B050"/>
              </a:solidFill>
            </a:endParaRPr>
          </a:p>
        </p:txBody>
      </p:sp>
      <p:sp>
        <p:nvSpPr>
          <p:cNvPr id="8" name="Arrow: Right 7">
            <a:extLst>
              <a:ext uri="{FF2B5EF4-FFF2-40B4-BE49-F238E27FC236}">
                <a16:creationId xmlns:a16="http://schemas.microsoft.com/office/drawing/2014/main" id="{DE55C79F-61C4-DE0C-7592-81E45341CA20}"/>
              </a:ext>
            </a:extLst>
          </p:cNvPr>
          <p:cNvSpPr/>
          <p:nvPr/>
        </p:nvSpPr>
        <p:spPr>
          <a:xfrm>
            <a:off x="5783757" y="4649203"/>
            <a:ext cx="621437" cy="36512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155912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16EFC68-03CB-CDCD-B14F-7F4E8983DF17}"/>
              </a:ext>
            </a:extLst>
          </p:cNvPr>
          <p:cNvSpPr>
            <a:spLocks noGrp="1"/>
          </p:cNvSpPr>
          <p:nvPr>
            <p:ph type="title"/>
          </p:nvPr>
        </p:nvSpPr>
        <p:spPr>
          <a:xfrm>
            <a:off x="3316224" y="2171700"/>
            <a:ext cx="5559552" cy="2514600"/>
          </a:xfrm>
        </p:spPr>
        <p:txBody>
          <a:bodyPr anchor="ctr">
            <a:normAutofit/>
          </a:bodyPr>
          <a:lstStyle/>
          <a:p>
            <a:r>
              <a:rPr lang="en-US" sz="5400" dirty="0">
                <a:latin typeface="-apple-system"/>
              </a:rPr>
              <a:t>Diffie-Hellman Exchange</a:t>
            </a:r>
          </a:p>
        </p:txBody>
      </p:sp>
      <p:sp>
        <p:nvSpPr>
          <p:cNvPr id="4" name="Date Placeholder 3">
            <a:extLst>
              <a:ext uri="{FF2B5EF4-FFF2-40B4-BE49-F238E27FC236}">
                <a16:creationId xmlns:a16="http://schemas.microsoft.com/office/drawing/2014/main" id="{A60EDAB9-B743-CA91-4114-A2A2D82E7D04}"/>
              </a:ext>
            </a:extLst>
          </p:cNvPr>
          <p:cNvSpPr>
            <a:spLocks noGrp="1"/>
          </p:cNvSpPr>
          <p:nvPr>
            <p:ph type="dt" sz="half" idx="4294967295"/>
          </p:nvPr>
        </p:nvSpPr>
        <p:spPr>
          <a:xfrm>
            <a:off x="0" y="6356350"/>
            <a:ext cx="2743200" cy="365125"/>
          </a:xfrm>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5" name="Footer Placeholder 4">
            <a:extLst>
              <a:ext uri="{FF2B5EF4-FFF2-40B4-BE49-F238E27FC236}">
                <a16:creationId xmlns:a16="http://schemas.microsoft.com/office/drawing/2014/main" id="{9F598154-8842-BA40-5DC4-021374A69D20}"/>
              </a:ext>
            </a:extLst>
          </p:cNvPr>
          <p:cNvSpPr>
            <a:spLocks noGrp="1"/>
          </p:cNvSpPr>
          <p:nvPr>
            <p:ph type="ftr" sz="quarter" idx="4294967295"/>
          </p:nvPr>
        </p:nvSpPr>
        <p:spPr>
          <a:xfrm>
            <a:off x="0" y="6356350"/>
            <a:ext cx="4114800" cy="365125"/>
          </a:xfrm>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6" name="Slide Number Placeholder 5">
            <a:extLst>
              <a:ext uri="{FF2B5EF4-FFF2-40B4-BE49-F238E27FC236}">
                <a16:creationId xmlns:a16="http://schemas.microsoft.com/office/drawing/2014/main" id="{9B0B7295-087D-DB66-B1A3-08C7FB691C86}"/>
              </a:ext>
            </a:extLst>
          </p:cNvPr>
          <p:cNvSpPr>
            <a:spLocks noGrp="1"/>
          </p:cNvSpPr>
          <p:nvPr>
            <p:ph type="sldNum" sz="quarter" idx="4294967295"/>
          </p:nvPr>
        </p:nvSpPr>
        <p:spPr>
          <a:xfrm>
            <a:off x="9448800" y="6356350"/>
            <a:ext cx="2743200" cy="365125"/>
          </a:xfrm>
        </p:spPr>
        <p:txBody>
          <a:bodyPr/>
          <a:lstStyle/>
          <a:p>
            <a:pPr>
              <a:defRPr/>
            </a:pPr>
            <a:fld id="{D76B855D-E9CC-4FF8-AD85-6CDC7B89A0DE}" type="slidenum">
              <a:rPr lang="en-US" smtClean="0">
                <a:solidFill>
                  <a:prstClr val="black">
                    <a:tint val="75000"/>
                  </a:prstClr>
                </a:solidFill>
              </a:rPr>
              <a:pPr>
                <a:defRPr/>
              </a:pPr>
              <a:t>79</a:t>
            </a:fld>
            <a:endParaRPr lang="en-US" dirty="0">
              <a:solidFill>
                <a:prstClr val="black">
                  <a:tint val="75000"/>
                </a:prstClr>
              </a:solidFill>
            </a:endParaRPr>
          </a:p>
        </p:txBody>
      </p:sp>
    </p:spTree>
    <p:extLst>
      <p:ext uri="{BB962C8B-B14F-4D97-AF65-F5344CB8AC3E}">
        <p14:creationId xmlns:p14="http://schemas.microsoft.com/office/powerpoint/2010/main" val="1909291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461F0-4DC2-50FB-92D6-544E6044103B}"/>
              </a:ext>
            </a:extLst>
          </p:cNvPr>
          <p:cNvSpPr>
            <a:spLocks noGrp="1"/>
          </p:cNvSpPr>
          <p:nvPr>
            <p:ph type="title"/>
          </p:nvPr>
        </p:nvSpPr>
        <p:spPr/>
        <p:txBody>
          <a:bodyPr/>
          <a:lstStyle/>
          <a:p>
            <a:r>
              <a:rPr lang="en-US" dirty="0">
                <a:latin typeface="-apple-system"/>
              </a:rPr>
              <a:t>How does it works:</a:t>
            </a:r>
          </a:p>
        </p:txBody>
      </p:sp>
      <p:sp>
        <p:nvSpPr>
          <p:cNvPr id="3" name="Date Placeholder 2">
            <a:extLst>
              <a:ext uri="{FF2B5EF4-FFF2-40B4-BE49-F238E27FC236}">
                <a16:creationId xmlns:a16="http://schemas.microsoft.com/office/drawing/2014/main" id="{3A380C2C-9058-2674-5B3B-E22C34063D6A}"/>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853A2214-EF86-84E0-61EC-7E5D7B3B891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71F3243-F73D-FE9A-656C-65D56B712E12}"/>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F38AE0B-19F7-F331-D400-1B40F7E11C54}"/>
              </a:ext>
            </a:extLst>
          </p:cNvPr>
          <p:cNvPicPr>
            <a:picLocks noGrp="1" noChangeAspect="1"/>
          </p:cNvPicPr>
          <p:nvPr>
            <p:ph idx="1"/>
          </p:nvPr>
        </p:nvPicPr>
        <p:blipFill rotWithShape="1">
          <a:blip r:embed="rId2">
            <a:grayscl/>
          </a:blip>
          <a:srcRect l="1254" t="5432" b="2554"/>
          <a:stretch/>
        </p:blipFill>
        <p:spPr>
          <a:xfrm>
            <a:off x="5742878" y="2140493"/>
            <a:ext cx="5610922" cy="3155795"/>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179A0BB-1923-2CC1-1CBC-497F3E29331B}"/>
                  </a:ext>
                </a:extLst>
              </p:cNvPr>
              <p:cNvSpPr txBox="1"/>
              <p:nvPr/>
            </p:nvSpPr>
            <p:spPr>
              <a:xfrm>
                <a:off x="838200" y="1879713"/>
                <a:ext cx="4314130" cy="3880678"/>
              </a:xfrm>
              <a:prstGeom prst="rect">
                <a:avLst/>
              </a:prstGeom>
              <a:noFill/>
            </p:spPr>
            <p:txBody>
              <a:bodyPr wrap="square" rtlCol="0">
                <a:spAutoFit/>
              </a:bodyPr>
              <a:lstStyle/>
              <a:p>
                <a:r>
                  <a:rPr lang="en-US" sz="2400" dirty="0">
                    <a:latin typeface="-apple-system"/>
                  </a:rPr>
                  <a:t>A secant line is defined by using two points on graph of a function </a:t>
                </a:r>
                <a14:m>
                  <m:oMath xmlns:m="http://schemas.openxmlformats.org/officeDocument/2006/math">
                    <m:r>
                      <a:rPr lang="en-US" sz="2400" i="1" dirty="0">
                        <a:latin typeface="Cambria Math" panose="02040503050406030204" pitchFamily="18" charset="0"/>
                      </a:rPr>
                      <m:t>𝑓</m:t>
                    </m:r>
                    <m:r>
                      <a:rPr lang="en-US" sz="2400" i="1" dirty="0">
                        <a:latin typeface="Cambria Math" panose="02040503050406030204" pitchFamily="18" charset="0"/>
                      </a:rPr>
                      <m:t>(</m:t>
                    </m:r>
                    <m:r>
                      <a:rPr lang="en-US" sz="2400" i="1" dirty="0">
                        <a:latin typeface="Cambria Math" panose="02040503050406030204" pitchFamily="18" charset="0"/>
                      </a:rPr>
                      <m:t>𝑥</m:t>
                    </m:r>
                    <m:r>
                      <a:rPr lang="en-US" sz="2400" i="1" dirty="0">
                        <a:latin typeface="Cambria Math" panose="02040503050406030204" pitchFamily="18" charset="0"/>
                      </a:rPr>
                      <m:t>)</m:t>
                    </m:r>
                  </m:oMath>
                </a14:m>
                <a:r>
                  <a:rPr lang="en-US" sz="2400" dirty="0">
                    <a:latin typeface="-apple-system"/>
                  </a:rPr>
                  <a:t>. It is necessary to choose these two initial points as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sub>
                    </m:sSub>
                    <m:r>
                      <a:rPr lang="en-US" sz="2400" i="1" dirty="0">
                        <a:latin typeface="Cambria Math" panose="02040503050406030204" pitchFamily="18" charset="0"/>
                      </a:rPr>
                      <m:t> </m:t>
                    </m:r>
                  </m:oMath>
                </a14:m>
                <a:r>
                  <a:rPr lang="en-US" sz="2400" dirty="0">
                    <a:latin typeface="-apple-system"/>
                  </a:rPr>
                  <a:t>and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oMath>
                </a14:m>
                <a:r>
                  <a:rPr lang="en-US" sz="2400" dirty="0">
                    <a:latin typeface="-apple-system"/>
                  </a:rPr>
                  <a:t>. Then next point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oMath>
                </a14:m>
                <a:r>
                  <a:rPr lang="en-US" sz="2400" dirty="0">
                    <a:latin typeface="-apple-system"/>
                  </a:rPr>
                  <a:t> is obtained by computing </a:t>
                </a:r>
                <a14:m>
                  <m:oMath xmlns:m="http://schemas.openxmlformats.org/officeDocument/2006/math">
                    <m:r>
                      <a:rPr lang="en-US" sz="2400" i="1" dirty="0">
                        <a:latin typeface="Cambria Math" panose="02040503050406030204" pitchFamily="18" charset="0"/>
                      </a:rPr>
                      <m:t>𝑥</m:t>
                    </m:r>
                  </m:oMath>
                </a14:m>
                <a:r>
                  <a:rPr lang="en-US" sz="2400" dirty="0">
                    <a:latin typeface="-apple-system"/>
                  </a:rPr>
                  <a:t>-value at which the secant line passing through the points </a:t>
                </a:r>
                <a14:m>
                  <m:oMath xmlns:m="http://schemas.openxmlformats.org/officeDocument/2006/math">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r>
                              <a:rPr lang="en-US" sz="2400" i="1" dirty="0">
                                <a:latin typeface="Cambria Math" panose="02040503050406030204" pitchFamily="18" charset="0"/>
                              </a:rPr>
                              <m:t>, </m:t>
                            </m:r>
                            <m:r>
                              <a:rPr lang="en-US" sz="2400" i="1" dirty="0">
                                <a:latin typeface="Cambria Math" panose="02040503050406030204" pitchFamily="18" charset="0"/>
                              </a:rPr>
                              <m:t>𝑓</m:t>
                            </m:r>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err="1">
                                            <a:latin typeface="Cambria Math" panose="02040503050406030204" pitchFamily="18" charset="0"/>
                                          </a:rPr>
                                        </m:ctrlPr>
                                      </m:sSubPr>
                                      <m:e>
                                        <m:r>
                                          <a:rPr lang="en-US" sz="2400" i="1" dirty="0" err="1">
                                            <a:latin typeface="Cambria Math" panose="02040503050406030204" pitchFamily="18" charset="0"/>
                                          </a:rPr>
                                          <m:t>𝑥</m:t>
                                        </m:r>
                                      </m:e>
                                      <m:sub>
                                        <m:r>
                                          <a:rPr lang="en-US" sz="2400" i="1" dirty="0" err="1">
                                            <a:latin typeface="Cambria Math" panose="02040503050406030204" pitchFamily="18" charset="0"/>
                                          </a:rPr>
                                          <m:t>𝑖</m:t>
                                        </m:r>
                                      </m:sub>
                                    </m:sSub>
                                  </m:e>
                                </m:d>
                              </m:e>
                            </m:d>
                          </m:e>
                        </m:d>
                      </m:e>
                    </m:d>
                  </m:oMath>
                </a14:m>
                <a:r>
                  <a:rPr lang="en-US" sz="2400" dirty="0">
                    <a:latin typeface="-apple-system"/>
                  </a:rPr>
                  <a:t> and </a:t>
                </a:r>
                <a14:m>
                  <m:oMath xmlns:m="http://schemas.openxmlformats.org/officeDocument/2006/math">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r>
                              <a:rPr lang="en-US" sz="2400" i="1" dirty="0">
                                <a:latin typeface="Cambria Math" panose="02040503050406030204" pitchFamily="18" charset="0"/>
                              </a:rPr>
                              <m:t>, </m:t>
                            </m:r>
                            <m:r>
                              <a:rPr lang="en-US" sz="2400" i="1" dirty="0">
                                <a:latin typeface="Cambria Math" panose="02040503050406030204" pitchFamily="18" charset="0"/>
                              </a:rPr>
                              <m:t>𝑓</m:t>
                            </m:r>
                            <m:d>
                              <m:dPr>
                                <m:begChr m:val=""/>
                                <m:ctrlPr>
                                  <a:rPr lang="en-US" sz="2400" i="1" dirty="0">
                                    <a:latin typeface="Cambria Math" panose="02040503050406030204" pitchFamily="18" charset="0"/>
                                  </a:rPr>
                                </m:ctrlPr>
                              </m:dPr>
                              <m:e>
                                <m:d>
                                  <m:dPr>
                                    <m:endChr m:val=""/>
                                    <m:ctrlPr>
                                      <a:rPr lang="en-US" sz="2400" i="1" dirty="0">
                                        <a:latin typeface="Cambria Math" panose="02040503050406030204" pitchFamily="18" charset="0"/>
                                      </a:rPr>
                                    </m:ctrlPr>
                                  </m:dPr>
                                  <m:e>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i="1" dirty="0">
                                            <a:latin typeface="Cambria Math" panose="02040503050406030204" pitchFamily="18" charset="0"/>
                                          </a:rPr>
                                          <m:t>𝑖</m:t>
                                        </m:r>
                                        <m:r>
                                          <a:rPr lang="en-US" sz="2400" i="1" dirty="0">
                                            <a:latin typeface="Cambria Math" panose="02040503050406030204" pitchFamily="18" charset="0"/>
                                          </a:rPr>
                                          <m:t>−1</m:t>
                                        </m:r>
                                      </m:sub>
                                    </m:sSub>
                                  </m:e>
                                </m:d>
                              </m:e>
                            </m:d>
                          </m:e>
                        </m:d>
                      </m:e>
                    </m:d>
                  </m:oMath>
                </a14:m>
                <a:r>
                  <a:rPr lang="en-US" sz="2400" dirty="0">
                    <a:latin typeface="-apple-system"/>
                  </a:rPr>
                  <a:t> has a </a:t>
                </a:r>
                <a14:m>
                  <m:oMath xmlns:m="http://schemas.openxmlformats.org/officeDocument/2006/math">
                    <m:r>
                      <a:rPr lang="en-US" sz="2400" i="1" dirty="0">
                        <a:latin typeface="Cambria Math" panose="02040503050406030204" pitchFamily="18" charset="0"/>
                      </a:rPr>
                      <m:t>𝑦</m:t>
                    </m:r>
                  </m:oMath>
                </a14:m>
                <a:r>
                  <a:rPr lang="en-US" sz="2400" dirty="0">
                    <a:latin typeface="-apple-system"/>
                  </a:rPr>
                  <a:t>-coordinate of zero.</a:t>
                </a:r>
              </a:p>
            </p:txBody>
          </p:sp>
        </mc:Choice>
        <mc:Fallback xmlns="">
          <p:sp>
            <p:nvSpPr>
              <p:cNvPr id="9" name="TextBox 8">
                <a:extLst>
                  <a:ext uri="{FF2B5EF4-FFF2-40B4-BE49-F238E27FC236}">
                    <a16:creationId xmlns:a16="http://schemas.microsoft.com/office/drawing/2014/main" id="{A179A0BB-1923-2CC1-1CBC-497F3E29331B}"/>
                  </a:ext>
                </a:extLst>
              </p:cNvPr>
              <p:cNvSpPr txBox="1">
                <a:spLocks noRot="1" noChangeAspect="1" noMove="1" noResize="1" noEditPoints="1" noAdjustHandles="1" noChangeArrowheads="1" noChangeShapeType="1" noTextEdit="1"/>
              </p:cNvSpPr>
              <p:nvPr/>
            </p:nvSpPr>
            <p:spPr>
              <a:xfrm>
                <a:off x="838200" y="1879713"/>
                <a:ext cx="4314130" cy="3880678"/>
              </a:xfrm>
              <a:prstGeom prst="rect">
                <a:avLst/>
              </a:prstGeom>
              <a:blipFill>
                <a:blip r:embed="rId3"/>
                <a:stretch>
                  <a:fillRect l="-2263" t="-1256" r="-3536" b="-2512"/>
                </a:stretch>
              </a:blipFill>
            </p:spPr>
            <p:txBody>
              <a:bodyPr/>
              <a:lstStyle/>
              <a:p>
                <a:r>
                  <a:rPr lang="en-US">
                    <a:noFill/>
                  </a:rPr>
                  <a:t> </a:t>
                </a:r>
              </a:p>
            </p:txBody>
          </p:sp>
        </mc:Fallback>
      </mc:AlternateContent>
    </p:spTree>
    <p:extLst>
      <p:ext uri="{BB962C8B-B14F-4D97-AF65-F5344CB8AC3E}">
        <p14:creationId xmlns:p14="http://schemas.microsoft.com/office/powerpoint/2010/main" val="87959471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C259B8-C7FC-BFAF-40BE-C1491397E5F5}"/>
              </a:ext>
            </a:extLst>
          </p:cNvPr>
          <p:cNvSpPr>
            <a:spLocks noGrp="1"/>
          </p:cNvSpPr>
          <p:nvPr>
            <p:ph type="title"/>
          </p:nvPr>
        </p:nvSpPr>
        <p:spPr/>
        <p:txBody>
          <a:bodyPr/>
          <a:lstStyle/>
          <a:p>
            <a:r>
              <a:rPr lang="en-US" dirty="0">
                <a:latin typeface="-apple-system"/>
              </a:rPr>
              <a:t>Introduction</a:t>
            </a:r>
          </a:p>
        </p:txBody>
      </p:sp>
      <p:sp>
        <p:nvSpPr>
          <p:cNvPr id="5" name="Content Placeholder 4">
            <a:extLst>
              <a:ext uri="{FF2B5EF4-FFF2-40B4-BE49-F238E27FC236}">
                <a16:creationId xmlns:a16="http://schemas.microsoft.com/office/drawing/2014/main" id="{93FF0F5D-2E64-05BB-AD27-F25F656E13B1}"/>
              </a:ext>
            </a:extLst>
          </p:cNvPr>
          <p:cNvSpPr>
            <a:spLocks noGrp="1"/>
          </p:cNvSpPr>
          <p:nvPr>
            <p:ph idx="1"/>
          </p:nvPr>
        </p:nvSpPr>
        <p:spPr/>
        <p:txBody>
          <a:bodyPr anchor="ctr">
            <a:normAutofit/>
          </a:bodyPr>
          <a:lstStyle/>
          <a:p>
            <a:pPr marL="0" indent="0">
              <a:buNone/>
            </a:pPr>
            <a:r>
              <a:rPr lang="en-US" sz="2400" kern="100" dirty="0">
                <a:effectLst/>
                <a:latin typeface="Calibri" panose="020F0502020204030204" pitchFamily="34" charset="0"/>
                <a:ea typeface="Times New Roman" panose="02020603050405020304" pitchFamily="18" charset="0"/>
                <a:cs typeface="Arial" panose="020B0604020202020204" pitchFamily="34" charset="0"/>
              </a:rPr>
              <a:t>Diffie-Hellman is a widely used cryptographic protocol that allows two parties to securely share a secret key, without actually transmitting the key over an insecure channel. It is based on the mathematical problem of finding discrete logarithms in a finite group, and it provides a secure way for two parties to derive a shared secret key from a public parameter.</a:t>
            </a:r>
          </a:p>
        </p:txBody>
      </p:sp>
    </p:spTree>
    <p:extLst>
      <p:ext uri="{BB962C8B-B14F-4D97-AF65-F5344CB8AC3E}">
        <p14:creationId xmlns:p14="http://schemas.microsoft.com/office/powerpoint/2010/main" val="33342450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834E4-E75E-3C74-927F-E218CAA931B1}"/>
              </a:ext>
            </a:extLst>
          </p:cNvPr>
          <p:cNvSpPr>
            <a:spLocks noGrp="1"/>
          </p:cNvSpPr>
          <p:nvPr>
            <p:ph type="title"/>
          </p:nvPr>
        </p:nvSpPr>
        <p:spPr/>
        <p:txBody>
          <a:bodyPr/>
          <a:lstStyle/>
          <a:p>
            <a:r>
              <a:rPr lang="en-US" dirty="0">
                <a:latin typeface="-apple-system"/>
              </a:rPr>
              <a:t>Idea of Diffie-Hellman </a:t>
            </a:r>
          </a:p>
        </p:txBody>
      </p:sp>
      <p:sp>
        <p:nvSpPr>
          <p:cNvPr id="3" name="Date Placeholder 2">
            <a:extLst>
              <a:ext uri="{FF2B5EF4-FFF2-40B4-BE49-F238E27FC236}">
                <a16:creationId xmlns:a16="http://schemas.microsoft.com/office/drawing/2014/main" id="{234FEAFB-F71A-8E46-188C-808B07ECC2A1}"/>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946DAF76-1AEE-14F4-CF43-EC8F28965DE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5E0E7AB-157B-B3EA-C681-9CE2331490FE}"/>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81</a:t>
            </a:fld>
            <a:endParaRPr lang="en-US" dirty="0">
              <a:solidFill>
                <a:prstClr val="black">
                  <a:tint val="75000"/>
                </a:prstClr>
              </a:solidFill>
            </a:endParaRPr>
          </a:p>
        </p:txBody>
      </p:sp>
      <mc:AlternateContent xmlns:mc="http://schemas.openxmlformats.org/markup-compatibility/2006">
        <mc:Choice xmlns:a14="http://schemas.microsoft.com/office/drawing/2010/main" Requires="a14">
          <p:sp>
            <p:nvSpPr>
              <p:cNvPr id="6" name="Content Placeholder 5">
                <a:extLst>
                  <a:ext uri="{FF2B5EF4-FFF2-40B4-BE49-F238E27FC236}">
                    <a16:creationId xmlns:a16="http://schemas.microsoft.com/office/drawing/2014/main" id="{AC8B5525-4911-150C-7A78-D71C8FCC3AD8}"/>
                  </a:ext>
                </a:extLst>
              </p:cNvPr>
              <p:cNvSpPr>
                <a:spLocks noGrp="1"/>
              </p:cNvSpPr>
              <p:nvPr>
                <p:ph idx="1"/>
              </p:nvPr>
            </p:nvSpPr>
            <p:spPr/>
            <p:txBody>
              <a:bodyPr anchor="ctr">
                <a:noAutofit/>
              </a:bodyPr>
              <a:lstStyle/>
              <a:p>
                <a:r>
                  <a:rPr lang="en-US" sz="2200" kern="100" dirty="0">
                    <a:effectLst/>
                    <a:latin typeface="-apple-system"/>
                    <a:ea typeface="Times New Roman" panose="02020603050405020304" pitchFamily="18" charset="0"/>
                    <a:cs typeface="Arial" panose="020B0604020202020204" pitchFamily="34" charset="0"/>
                  </a:rPr>
                  <a:t>The basic idea behind Diffie-Hellman is that two parties, Alice and Bob, agree on a public parameter (d) and each generate their own private parameter (a). They then use these parameters to derive a shared secret key (s) by performing the following calculations:</a:t>
                </a:r>
              </a:p>
              <a:p>
                <a:pPr marL="342900" lvl="0" indent="-342900" rtl="0">
                  <a:lnSpc>
                    <a:spcPct val="107000"/>
                  </a:lnSpc>
                  <a:buSzPts val="2100"/>
                  <a:buFont typeface="inherit"/>
                  <a:buAutoNum type="arabicPeriod"/>
                </a:pPr>
                <a:r>
                  <a:rPr lang="en-US" sz="2200" kern="100" dirty="0">
                    <a:effectLst/>
                    <a:latin typeface="-apple-system"/>
                    <a:ea typeface="Times New Roman" panose="02020603050405020304" pitchFamily="18" charset="0"/>
                    <a:cs typeface="Courier New" panose="02070309020205020404" pitchFamily="49" charset="0"/>
                  </a:rPr>
                  <a:t>Defining variables:  Participants agree on a set of shared prime numbers that are large and of equal length. This set is called the “set of shared prime numbers” (prime modulus).</a:t>
                </a:r>
              </a:p>
              <a:p>
                <a:pPr marL="914400" lvl="1">
                  <a:lnSpc>
                    <a:spcPct val="107000"/>
                  </a:lnSpc>
                </a:pPr>
                <a:r>
                  <a:rPr lang="en-US" sz="1800" kern="100" dirty="0">
                    <a:effectLst/>
                    <a:latin typeface="-apple-system"/>
                    <a:ea typeface="Times New Roman" panose="02020603050405020304" pitchFamily="18" charset="0"/>
                    <a:cs typeface="Arial" panose="020B0604020202020204" pitchFamily="34" charset="0"/>
                  </a:rPr>
                  <a:t>Public g and p is </a:t>
                </a:r>
                <a:r>
                  <a:rPr lang="en-US" sz="1800" kern="100" dirty="0" err="1">
                    <a:effectLst/>
                    <a:latin typeface="-apple-system"/>
                    <a:ea typeface="Times New Roman" panose="02020603050405020304" pitchFamily="18" charset="0"/>
                    <a:cs typeface="Arial" panose="020B0604020202020204" pitchFamily="34" charset="0"/>
                  </a:rPr>
                  <a:t>aprimative</a:t>
                </a:r>
                <a:r>
                  <a:rPr lang="en-US" sz="1800" kern="100" dirty="0">
                    <a:effectLst/>
                    <a:latin typeface="-apple-system"/>
                    <a:ea typeface="Times New Roman" panose="02020603050405020304" pitchFamily="18" charset="0"/>
                    <a:cs typeface="Arial" panose="020B0604020202020204" pitchFamily="34" charset="0"/>
                  </a:rPr>
                  <a:t> root , g&lt;p</a:t>
                </a:r>
              </a:p>
              <a:p>
                <a:pPr marL="914400" lvl="1">
                  <a:lnSpc>
                    <a:spcPct val="107000"/>
                  </a:lnSpc>
                </a:pPr>
                <a:r>
                  <a:rPr lang="en-US" sz="1800" kern="100" dirty="0">
                    <a:effectLst/>
                    <a:latin typeface="-apple-system"/>
                    <a:ea typeface="Times New Roman" panose="02020603050405020304" pitchFamily="18" charset="0"/>
                    <a:cs typeface="Arial" panose="020B0604020202020204" pitchFamily="34" charset="0"/>
                  </a:rPr>
                  <a:t>#e.x </a:t>
                </a:r>
                <a14:m>
                  <m:oMath xmlns:m="http://schemas.openxmlformats.org/officeDocument/2006/math">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𝑔</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 = 5 ,   </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𝑝</m:t>
                    </m:r>
                    <m:r>
                      <a:rPr lang="en-US" sz="1800" i="1" kern="100" dirty="0" smtClean="0">
                        <a:effectLst/>
                        <a:latin typeface="Cambria Math" panose="02040503050406030204" pitchFamily="18" charset="0"/>
                        <a:ea typeface="Times New Roman" panose="02020603050405020304" pitchFamily="18" charset="0"/>
                        <a:cs typeface="Arial" panose="020B0604020202020204" pitchFamily="34" charset="0"/>
                      </a:rPr>
                      <m:t> = 23</m:t>
                    </m:r>
                  </m:oMath>
                </a14:m>
                <a:endParaRPr lang="en-US" sz="1800" kern="100" dirty="0">
                  <a:effectLst/>
                  <a:latin typeface="-apple-system"/>
                  <a:ea typeface="Times New Roman" panose="02020603050405020304" pitchFamily="18" charset="0"/>
                  <a:cs typeface="Arial" panose="020B0604020202020204" pitchFamily="34" charset="0"/>
                </a:endParaRPr>
              </a:p>
            </p:txBody>
          </p:sp>
        </mc:Choice>
        <mc:Fallback>
          <p:sp>
            <p:nvSpPr>
              <p:cNvPr id="6" name="Content Placeholder 5">
                <a:extLst>
                  <a:ext uri="{FF2B5EF4-FFF2-40B4-BE49-F238E27FC236}">
                    <a16:creationId xmlns:a16="http://schemas.microsoft.com/office/drawing/2014/main" id="{AC8B5525-4911-150C-7A78-D71C8FCC3AD8}"/>
                  </a:ext>
                </a:extLst>
              </p:cNvPr>
              <p:cNvSpPr>
                <a:spLocks noGrp="1" noRot="1" noChangeAspect="1" noMove="1" noResize="1" noEditPoints="1" noAdjustHandles="1" noChangeArrowheads="1" noChangeShapeType="1" noTextEdit="1"/>
              </p:cNvSpPr>
              <p:nvPr>
                <p:ph idx="1"/>
              </p:nvPr>
            </p:nvSpPr>
            <p:spPr>
              <a:blipFill>
                <a:blip r:embed="rId2"/>
                <a:stretch>
                  <a:fillRect l="-754" r="-464"/>
                </a:stretch>
              </a:blipFill>
            </p:spPr>
            <p:txBody>
              <a:bodyPr/>
              <a:lstStyle/>
              <a:p>
                <a:r>
                  <a:rPr lang="en-US">
                    <a:noFill/>
                  </a:rPr>
                  <a:t> </a:t>
                </a:r>
              </a:p>
            </p:txBody>
          </p:sp>
        </mc:Fallback>
      </mc:AlternateContent>
    </p:spTree>
    <p:extLst>
      <p:ext uri="{BB962C8B-B14F-4D97-AF65-F5344CB8AC3E}">
        <p14:creationId xmlns:p14="http://schemas.microsoft.com/office/powerpoint/2010/main" val="43649580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A49631-151B-08BB-B7A9-7136024287D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AB4B4A05-65D2-EB4E-EBE7-2341657C54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C5AB5209-5AE6-9712-9615-B7D7F7E3937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82</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660A76A-BC67-4FA3-D02C-C95EA6F5C21B}"/>
              </a:ext>
            </a:extLst>
          </p:cNvPr>
          <p:cNvSpPr>
            <a:spLocks noGrp="1"/>
          </p:cNvSpPr>
          <p:nvPr>
            <p:ph idx="1"/>
          </p:nvPr>
        </p:nvSpPr>
        <p:spPr>
          <a:xfrm>
            <a:off x="838200" y="889269"/>
            <a:ext cx="10515600" cy="5079462"/>
          </a:xfrm>
        </p:spPr>
        <p:txBody>
          <a:bodyPr/>
          <a:lstStyle/>
          <a:p>
            <a:pPr marL="514350" indent="-514350">
              <a:buFont typeface="+mj-lt"/>
              <a:buAutoNum type="arabicPeriod" startAt="2"/>
            </a:pPr>
            <a:r>
              <a:rPr lang="en-US" sz="2800" kern="100" dirty="0">
                <a:solidFill>
                  <a:srgbClr val="202124"/>
                </a:solidFill>
                <a:effectLst/>
                <a:latin typeface="-apple-system"/>
                <a:ea typeface="Times New Roman" panose="02020603050405020304" pitchFamily="18" charset="0"/>
                <a:cs typeface="Courier New" panose="02070309020205020404" pitchFamily="49" charset="0"/>
              </a:rPr>
              <a:t>Key generation: Each subscriber chooses a secret, random number called the “private key” Each participant calculates a shared public key called the “public key” using the primary root, the private number, the set of shared prime numbers, applying the exponentiation process, and mathematical calculations related to the difficult problem of calculating the ascending logarithm, Public keys are exchanged between participants.</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a. Alice calculates  = </a:t>
            </a:r>
            <a:r>
              <a:rPr lang="en-US" kern="100" dirty="0" err="1">
                <a:effectLst/>
                <a:latin typeface="-apple-system"/>
                <a:ea typeface="Times New Roman" panose="02020603050405020304" pitchFamily="18" charset="0"/>
                <a:cs typeface="Courier New" panose="02070309020205020404" pitchFamily="49" charset="0"/>
              </a:rPr>
              <a:t>g^a</a:t>
            </a:r>
            <a:r>
              <a:rPr lang="en-US" kern="100" dirty="0">
                <a:effectLst/>
                <a:latin typeface="-apple-system"/>
                <a:ea typeface="Times New Roman" panose="02020603050405020304" pitchFamily="18" charset="0"/>
                <a:cs typeface="Courier New" panose="02070309020205020404" pitchFamily="49" charset="0"/>
              </a:rPr>
              <a:t> mod p      (a = 4)</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b. Bob calculates = </a:t>
            </a:r>
            <a:r>
              <a:rPr lang="en-US" kern="100" dirty="0" err="1">
                <a:effectLst/>
                <a:latin typeface="-apple-system"/>
                <a:ea typeface="Times New Roman" panose="02020603050405020304" pitchFamily="18" charset="0"/>
                <a:cs typeface="Courier New" panose="02070309020205020404" pitchFamily="49" charset="0"/>
              </a:rPr>
              <a:t>g^b</a:t>
            </a:r>
            <a:r>
              <a:rPr lang="en-US" kern="100" dirty="0">
                <a:effectLst/>
                <a:latin typeface="-apple-system"/>
                <a:ea typeface="Times New Roman" panose="02020603050405020304" pitchFamily="18" charset="0"/>
                <a:cs typeface="Courier New" panose="02070309020205020404" pitchFamily="49" charset="0"/>
              </a:rPr>
              <a:t> mod p        (b = 3)</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    Alice calculates = 5^4 mod23 = 4</a:t>
            </a:r>
          </a:p>
          <a:p>
            <a:pPr marL="457200" lvl="1" indent="0">
              <a:buNone/>
            </a:pPr>
            <a:r>
              <a:rPr lang="en-US" kern="100" dirty="0">
                <a:effectLst/>
                <a:latin typeface="-apple-system"/>
                <a:ea typeface="Times New Roman" panose="02020603050405020304" pitchFamily="18" charset="0"/>
                <a:cs typeface="Courier New" panose="02070309020205020404" pitchFamily="49" charset="0"/>
              </a:rPr>
              <a:t>    Bob calculates = 5^3 mod23 = 10</a:t>
            </a:r>
          </a:p>
          <a:p>
            <a:pPr marL="514350" indent="-514350">
              <a:buFont typeface="+mj-lt"/>
              <a:buAutoNum type="arabicPeriod" startAt="2"/>
            </a:pPr>
            <a:endParaRPr lang="en-US" sz="2800" kern="100" dirty="0">
              <a:effectLst/>
              <a:latin typeface="-apple-system"/>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15661840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8DA49631-151B-08BB-B7A9-7136024287D7}"/>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AB4B4A05-65D2-EB4E-EBE7-2341657C543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C5AB5209-5AE6-9712-9615-B7D7F7E3937F}"/>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83</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2660A76A-BC67-4FA3-D02C-C95EA6F5C21B}"/>
              </a:ext>
            </a:extLst>
          </p:cNvPr>
          <p:cNvSpPr>
            <a:spLocks noGrp="1"/>
          </p:cNvSpPr>
          <p:nvPr>
            <p:ph idx="1"/>
          </p:nvPr>
        </p:nvSpPr>
        <p:spPr>
          <a:xfrm>
            <a:off x="838200" y="889269"/>
            <a:ext cx="10515600" cy="5079462"/>
          </a:xfrm>
        </p:spPr>
        <p:txBody>
          <a:bodyPr anchor="ctr"/>
          <a:lstStyle/>
          <a:p>
            <a:pPr marL="514350" indent="-514350">
              <a:buFont typeface="+mj-lt"/>
              <a:buAutoNum type="arabicPeriod" startAt="3"/>
            </a:pPr>
            <a:r>
              <a:rPr lang="en-US" sz="2800" kern="100" dirty="0">
                <a:solidFill>
                  <a:srgbClr val="202124"/>
                </a:solidFill>
                <a:effectLst/>
                <a:latin typeface="-apple-system"/>
                <a:ea typeface="Times New Roman" panose="02020603050405020304" pitchFamily="18" charset="0"/>
                <a:cs typeface="Courier New" panose="02070309020205020404" pitchFamily="49" charset="0"/>
              </a:rPr>
              <a:t>Generate the secret key: Each participant calculates the secret key using the other public key, his own number, and the set of shared prime numbers, and applies the decimal exponentiation process and mathematical calculations related to the difficult problem of calculating the ascending logarithm.</a:t>
            </a:r>
          </a:p>
          <a:p>
            <a:pPr marL="514350" indent="-514350">
              <a:buFont typeface="+mj-lt"/>
              <a:buAutoNum type="arabicPeriod" startAt="3"/>
            </a:pPr>
            <a:endParaRPr lang="en-US" sz="2800" kern="100" dirty="0">
              <a:solidFill>
                <a:srgbClr val="202124"/>
              </a:solidFill>
              <a:effectLst/>
              <a:latin typeface="-apple-system"/>
              <a:ea typeface="Times New Roman" panose="02020603050405020304" pitchFamily="18" charset="0"/>
              <a:cs typeface="Courier New" panose="02070309020205020404" pitchFamily="49" charset="0"/>
            </a:endParaRP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 (Alice)= </a:t>
            </a:r>
            <a:r>
              <a:rPr lang="en-US" kern="100" dirty="0" err="1">
                <a:solidFill>
                  <a:srgbClr val="202124"/>
                </a:solidFill>
                <a:effectLst/>
                <a:latin typeface="-apple-system"/>
                <a:ea typeface="Times New Roman" panose="02020603050405020304" pitchFamily="18" charset="0"/>
                <a:cs typeface="Courier New" panose="02070309020205020404" pitchFamily="49" charset="0"/>
              </a:rPr>
              <a:t>g^ab</a:t>
            </a:r>
            <a:r>
              <a:rPr lang="en-US" kern="100" dirty="0">
                <a:solidFill>
                  <a:srgbClr val="202124"/>
                </a:solidFill>
                <a:effectLst/>
                <a:latin typeface="-apple-system"/>
                <a:ea typeface="Times New Roman" panose="02020603050405020304" pitchFamily="18" charset="0"/>
                <a:cs typeface="Courier New" panose="02070309020205020404" pitchFamily="49" charset="0"/>
              </a:rPr>
              <a:t> mod p</a:t>
            </a: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KS(Bob)= </a:t>
            </a:r>
            <a:r>
              <a:rPr lang="en-US" kern="100" dirty="0" err="1">
                <a:solidFill>
                  <a:srgbClr val="202124"/>
                </a:solidFill>
                <a:effectLst/>
                <a:latin typeface="-apple-system"/>
                <a:ea typeface="Times New Roman" panose="02020603050405020304" pitchFamily="18" charset="0"/>
                <a:cs typeface="Courier New" panose="02070309020205020404" pitchFamily="49" charset="0"/>
              </a:rPr>
              <a:t>g^ab</a:t>
            </a:r>
            <a:r>
              <a:rPr lang="en-US" kern="100" dirty="0">
                <a:solidFill>
                  <a:srgbClr val="202124"/>
                </a:solidFill>
                <a:effectLst/>
                <a:latin typeface="-apple-system"/>
                <a:ea typeface="Times New Roman" panose="02020603050405020304" pitchFamily="18" charset="0"/>
                <a:cs typeface="Courier New" panose="02070309020205020404" pitchFamily="49" charset="0"/>
              </a:rPr>
              <a:t> mod p</a:t>
            </a:r>
          </a:p>
          <a:p>
            <a:pPr marL="457200" lvl="1" indent="0">
              <a:buNone/>
            </a:pPr>
            <a:r>
              <a:rPr lang="en-US" kern="100" dirty="0">
                <a:solidFill>
                  <a:srgbClr val="202124"/>
                </a:solidFill>
                <a:effectLst/>
                <a:latin typeface="-apple-system"/>
                <a:ea typeface="Times New Roman" panose="02020603050405020304" pitchFamily="18" charset="0"/>
                <a:cs typeface="Courier New" panose="02070309020205020404" pitchFamily="49" charset="0"/>
              </a:rPr>
              <a:t>KS (Alice)= KS(Bob)</a:t>
            </a:r>
          </a:p>
          <a:p>
            <a:pPr marL="457200" lvl="1" indent="0">
              <a:buNone/>
            </a:pPr>
            <a:endParaRPr lang="en-US" kern="100" dirty="0">
              <a:solidFill>
                <a:srgbClr val="202124"/>
              </a:solidFill>
              <a:effectLst/>
              <a:latin typeface="-apple-system"/>
              <a:ea typeface="Times New Roman" panose="02020603050405020304" pitchFamily="18" charset="0"/>
              <a:cs typeface="Courier New" panose="02070309020205020404" pitchFamily="49" charset="0"/>
            </a:endParaRPr>
          </a:p>
        </p:txBody>
      </p:sp>
    </p:spTree>
    <p:extLst>
      <p:ext uri="{BB962C8B-B14F-4D97-AF65-F5344CB8AC3E}">
        <p14:creationId xmlns:p14="http://schemas.microsoft.com/office/powerpoint/2010/main" val="404581467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2F6C5-3B47-2C62-C26B-02CBED2F9CB2}"/>
              </a:ext>
            </a:extLst>
          </p:cNvPr>
          <p:cNvSpPr>
            <a:spLocks noGrp="1"/>
          </p:cNvSpPr>
          <p:nvPr>
            <p:ph type="title"/>
          </p:nvPr>
        </p:nvSpPr>
        <p:spPr/>
        <p:txBody>
          <a:bodyPr/>
          <a:lstStyle/>
          <a:p>
            <a:endParaRPr lang="en-US"/>
          </a:p>
        </p:txBody>
      </p:sp>
      <p:sp>
        <p:nvSpPr>
          <p:cNvPr id="3" name="Date Placeholder 2">
            <a:extLst>
              <a:ext uri="{FF2B5EF4-FFF2-40B4-BE49-F238E27FC236}">
                <a16:creationId xmlns:a16="http://schemas.microsoft.com/office/drawing/2014/main" id="{E2B5DBED-F807-F0ED-2F1E-3A99E57D1EB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666EC981-E24C-C893-0CF8-08ABF4E81ABE}"/>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16C119A9-BA9B-79BD-C90B-53219740D020}"/>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84</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85E9D46E-58B9-0583-316F-680769574A01}"/>
              </a:ext>
            </a:extLst>
          </p:cNvPr>
          <p:cNvSpPr>
            <a:spLocks noGrp="1"/>
          </p:cNvSpPr>
          <p:nvPr>
            <p:ph idx="1"/>
          </p:nvPr>
        </p:nvSpPr>
        <p:spPr/>
        <p:txBody>
          <a:bodyPr/>
          <a:lstStyle/>
          <a:p>
            <a:pPr marL="0" indent="0">
              <a:buNone/>
            </a:pPr>
            <a:r>
              <a:rPr lang="en-US" dirty="0"/>
              <a:t>4. Secret key exchange: Secret keys are exchanged between subscribers.</a:t>
            </a:r>
          </a:p>
          <a:p>
            <a:pPr marL="0" indent="0">
              <a:buNone/>
            </a:pPr>
            <a:r>
              <a:rPr lang="en-US" i="0" dirty="0">
                <a:latin typeface="+mj-lt"/>
              </a:rPr>
              <a:t>a = d log⁡(</a:t>
            </a:r>
            <a:r>
              <a:rPr lang="en-US" i="0" dirty="0" err="1">
                <a:latin typeface="+mj-lt"/>
              </a:rPr>
              <a:t>g,p</a:t>
            </a:r>
            <a:r>
              <a:rPr lang="en-US" i="0" dirty="0">
                <a:latin typeface="+mj-lt"/>
              </a:rPr>
              <a:t>) (g^amodp)</a:t>
            </a:r>
            <a:endParaRPr lang="en-US" dirty="0"/>
          </a:p>
          <a:p>
            <a:pPr marL="0" indent="0">
              <a:buNone/>
            </a:pPr>
            <a:r>
              <a:rPr lang="en-US" i="0" dirty="0">
                <a:latin typeface="+mj-lt"/>
              </a:rPr>
              <a:t>b = d log⁡(</a:t>
            </a:r>
            <a:r>
              <a:rPr lang="en-US" i="0" dirty="0" err="1">
                <a:latin typeface="+mj-lt"/>
              </a:rPr>
              <a:t>g,p</a:t>
            </a:r>
            <a:r>
              <a:rPr lang="en-US" i="0" dirty="0">
                <a:latin typeface="+mj-lt"/>
              </a:rPr>
              <a:t>) (g^bmodp)</a:t>
            </a:r>
            <a:endParaRPr lang="en-US" dirty="0"/>
          </a:p>
          <a:p>
            <a:pPr marL="457200" lvl="1" indent="0">
              <a:buNone/>
            </a:pPr>
            <a:r>
              <a:rPr lang="en-US" dirty="0"/>
              <a:t>4.	Shared account: Once each subscriber has the other's secret key, they can use it to encrypt and decrypt messages exchanged between them.</a:t>
            </a:r>
          </a:p>
        </p:txBody>
      </p:sp>
    </p:spTree>
    <p:extLst>
      <p:ext uri="{BB962C8B-B14F-4D97-AF65-F5344CB8AC3E}">
        <p14:creationId xmlns:p14="http://schemas.microsoft.com/office/powerpoint/2010/main" val="13079204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66CF1-DE2E-C8A3-534A-B605E799E731}"/>
              </a:ext>
            </a:extLst>
          </p:cNvPr>
          <p:cNvSpPr>
            <a:spLocks noGrp="1"/>
          </p:cNvSpPr>
          <p:nvPr>
            <p:ph type="title"/>
          </p:nvPr>
        </p:nvSpPr>
        <p:spPr/>
        <p:txBody>
          <a:bodyPr/>
          <a:lstStyle/>
          <a:p>
            <a:r>
              <a:rPr lang="en-US" dirty="0"/>
              <a:t>Additional details about Diffie-Hellman</a:t>
            </a:r>
          </a:p>
        </p:txBody>
      </p:sp>
      <p:sp>
        <p:nvSpPr>
          <p:cNvPr id="3" name="Date Placeholder 2">
            <a:extLst>
              <a:ext uri="{FF2B5EF4-FFF2-40B4-BE49-F238E27FC236}">
                <a16:creationId xmlns:a16="http://schemas.microsoft.com/office/drawing/2014/main" id="{40DEB480-8187-0F7A-46A5-E7EE63131196}"/>
              </a:ext>
            </a:extLst>
          </p:cNvPr>
          <p:cNvSpPr>
            <a:spLocks noGrp="1"/>
          </p:cNvSpPr>
          <p:nvPr>
            <p:ph type="dt" sz="half" idx="10"/>
          </p:nvPr>
        </p:nvSpPr>
        <p:spPr/>
        <p:txBody>
          <a:bodyPr/>
          <a:lstStyle/>
          <a:p>
            <a:pPr>
              <a:defRPr/>
            </a:pPr>
            <a:r>
              <a:rPr lang="en-US">
                <a:solidFill>
                  <a:prstClr val="black">
                    <a:tint val="75000"/>
                  </a:prstClr>
                </a:solidFill>
              </a:rPr>
              <a:t>9/3/20XX</a:t>
            </a:r>
            <a:endParaRPr lang="en-US" dirty="0">
              <a:solidFill>
                <a:prstClr val="black">
                  <a:tint val="75000"/>
                </a:prstClr>
              </a:solidFill>
            </a:endParaRPr>
          </a:p>
        </p:txBody>
      </p:sp>
      <p:sp>
        <p:nvSpPr>
          <p:cNvPr id="4" name="Footer Placeholder 3">
            <a:extLst>
              <a:ext uri="{FF2B5EF4-FFF2-40B4-BE49-F238E27FC236}">
                <a16:creationId xmlns:a16="http://schemas.microsoft.com/office/drawing/2014/main" id="{7731F2B0-FA1C-BA8B-BE61-6FB9AD7E7439}"/>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38ACAD82-BEBF-DC94-F16E-0971FB95A4F7}"/>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85</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3315A449-2597-12B6-D7CF-D1BECD7BABA1}"/>
              </a:ext>
            </a:extLst>
          </p:cNvPr>
          <p:cNvSpPr>
            <a:spLocks noGrp="1"/>
          </p:cNvSpPr>
          <p:nvPr>
            <p:ph idx="1"/>
          </p:nvPr>
        </p:nvSpPr>
        <p:spPr>
          <a:xfrm>
            <a:off x="838200" y="1527717"/>
            <a:ext cx="10515600" cy="4573361"/>
          </a:xfrm>
        </p:spPr>
        <p:txBody>
          <a:bodyPr anchor="ctr">
            <a:normAutofit/>
          </a:bodyPr>
          <a:lstStyle/>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1. Security: Diffie-Hellman is considered to be a secure protocol for key exchange because it relies on the mathematical problem of finding discrete logarithms in a finite group, which is believed to be difficult to solve efficiently. The security of Diffie-Hellman depends on the choice of the prime number p and the generator d of the finite group Z\_p. If p is large enough and d is chosen appropriately, then it is believed that an attacker would need exponential time and resources to factorize p and compute d^(-1) mod p.</a:t>
            </a:r>
          </a:p>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2. Efficiency: Diffie-Hellman is an efficient protocol for key exchange because it only requires a single exchange of values over an insecure channel, rather than multiple exchanges of large amounts of data. This makes it well-suited for use in real-time communication systems where speed and efficiency are important.</a:t>
            </a:r>
          </a:p>
          <a:p>
            <a:pPr>
              <a:lnSpc>
                <a:spcPct val="107000"/>
              </a:lnSpc>
              <a:spcAft>
                <a:spcPts val="800"/>
              </a:spcAft>
            </a:pPr>
            <a:r>
              <a:rPr lang="en-US" sz="1800" kern="100" dirty="0">
                <a:effectLst/>
                <a:latin typeface="-apple-system"/>
                <a:ea typeface="Times New Roman" panose="02020603050405020304" pitchFamily="18" charset="0"/>
                <a:cs typeface="Arial" panose="020B0604020202020204" pitchFamily="34" charset="0"/>
              </a:rPr>
              <a:t>3. Key management: In order to use Diffie-Hellman effectively, both parties need to manage their private parameters (a and b) securely. This typically involves deriving these values from a longer secret key using a one-way function such as a hash function or a public key encryption algorithm (e.g., RSA). The shared secret key (s) can then be used to encrypt or authenticate messages between Alice and Bob.</a:t>
            </a:r>
          </a:p>
        </p:txBody>
      </p:sp>
    </p:spTree>
    <p:extLst>
      <p:ext uri="{BB962C8B-B14F-4D97-AF65-F5344CB8AC3E}">
        <p14:creationId xmlns:p14="http://schemas.microsoft.com/office/powerpoint/2010/main" val="29715865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D679C-0787-2015-BC17-9B6FE1A8B19D}"/>
              </a:ext>
            </a:extLst>
          </p:cNvPr>
          <p:cNvSpPr>
            <a:spLocks noGrp="1"/>
          </p:cNvSpPr>
          <p:nvPr>
            <p:ph type="title"/>
          </p:nvPr>
        </p:nvSpPr>
        <p:spPr/>
        <p:txBody>
          <a:bodyPr/>
          <a:lstStyle/>
          <a:p>
            <a:r>
              <a:rPr lang="en-US" dirty="0"/>
              <a:t>Additional details about Diffie-Hellman Cont.</a:t>
            </a:r>
          </a:p>
        </p:txBody>
      </p:sp>
      <p:sp>
        <p:nvSpPr>
          <p:cNvPr id="3" name="Date Placeholder 2">
            <a:extLst>
              <a:ext uri="{FF2B5EF4-FFF2-40B4-BE49-F238E27FC236}">
                <a16:creationId xmlns:a16="http://schemas.microsoft.com/office/drawing/2014/main" id="{72A10B40-824A-FAC5-FAC9-5F2AA4531232}"/>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40BA58A3-A7D9-E04D-0845-FC8B16E442DC}"/>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43A84228-03A0-9D6C-A7CD-21BF8F47CBA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86</a:t>
            </a:fld>
            <a:endParaRPr lang="en-US" dirty="0">
              <a:solidFill>
                <a:prstClr val="black">
                  <a:tint val="75000"/>
                </a:prstClr>
              </a:solidFill>
            </a:endParaRPr>
          </a:p>
        </p:txBody>
      </p:sp>
      <p:sp>
        <p:nvSpPr>
          <p:cNvPr id="6" name="Content Placeholder 5">
            <a:extLst>
              <a:ext uri="{FF2B5EF4-FFF2-40B4-BE49-F238E27FC236}">
                <a16:creationId xmlns:a16="http://schemas.microsoft.com/office/drawing/2014/main" id="{7FA2264F-9A4F-6FF9-1A3A-29F0D547B272}"/>
              </a:ext>
            </a:extLst>
          </p:cNvPr>
          <p:cNvSpPr>
            <a:spLocks noGrp="1"/>
          </p:cNvSpPr>
          <p:nvPr>
            <p:ph idx="1"/>
          </p:nvPr>
        </p:nvSpPr>
        <p:spPr/>
        <p:txBody>
          <a:bodyPr anchor="ctr">
            <a:normAutofit/>
          </a:bodyPr>
          <a:lstStyle/>
          <a:p>
            <a:pPr marL="228600" indent="-228600" algn="l" rtl="0" eaLnBrk="1" latinLnBrk="0" hangingPunct="1">
              <a:lnSpc>
                <a:spcPct val="107000"/>
              </a:lnSpc>
              <a:spcBef>
                <a:spcPts val="1000"/>
              </a:spcBef>
              <a:spcAft>
                <a:spcPts val="800"/>
              </a:spcAft>
              <a:buClrTx/>
              <a:buSzPts val="1100"/>
              <a:buFont typeface="Arial" panose="020B0604020202020204" pitchFamily="34" charset="0"/>
              <a:buChar char="•"/>
            </a:pPr>
            <a:r>
              <a:rPr lang="en-US" sz="2000" kern="100" dirty="0">
                <a:solidFill>
                  <a:srgbClr val="000000"/>
                </a:solidFill>
                <a:effectLst/>
                <a:latin typeface="-apple-system"/>
                <a:ea typeface="Times New Roman" panose="02020603050405020304" pitchFamily="18" charset="0"/>
                <a:cs typeface="Arial" panose="020B0604020202020204" pitchFamily="34" charset="0"/>
              </a:rPr>
              <a:t>4. Variations: There are several variations of the Diffie-Hellman protocol that have been developed over the years in response to specific security concerns or performance requirements. Some examples include:</a:t>
            </a:r>
            <a:endParaRPr lang="en-US" sz="2000" dirty="0">
              <a:effectLst/>
              <a:latin typeface="-apple-system"/>
            </a:endParaRPr>
          </a:p>
          <a:p>
            <a:pPr marL="228600" indent="-228600" algn="l" rtl="0" eaLnBrk="1" latinLnBrk="0" hangingPunct="1">
              <a:lnSpc>
                <a:spcPct val="107000"/>
              </a:lnSpc>
              <a:spcBef>
                <a:spcPts val="1000"/>
              </a:spcBef>
              <a:spcAft>
                <a:spcPts val="800"/>
              </a:spcAft>
            </a:pPr>
            <a:r>
              <a:rPr lang="en-US" sz="2000" kern="100" dirty="0">
                <a:solidFill>
                  <a:srgbClr val="000000"/>
                </a:solidFill>
                <a:effectLst/>
                <a:latin typeface="-apple-system"/>
                <a:ea typeface="Times New Roman" panose="02020603050405020304" pitchFamily="18" charset="0"/>
                <a:cs typeface="Arial" panose="020B0604020202020204" pitchFamily="34" charset="0"/>
              </a:rPr>
              <a:t>* </a:t>
            </a:r>
            <a:r>
              <a:rPr lang="en-US" sz="2000" kern="100" dirty="0" err="1">
                <a:solidFill>
                  <a:srgbClr val="000000"/>
                </a:solidFill>
                <a:effectLst/>
                <a:latin typeface="-apple-system"/>
                <a:ea typeface="Times New Roman" panose="02020603050405020304" pitchFamily="18" charset="0"/>
                <a:cs typeface="Arial" panose="020B0604020202020204" pitchFamily="34" charset="0"/>
              </a:rPr>
              <a:t>ECDiffie</a:t>
            </a:r>
            <a:r>
              <a:rPr lang="en-US" sz="2000" kern="100" dirty="0">
                <a:solidFill>
                  <a:srgbClr val="000000"/>
                </a:solidFill>
                <a:effectLst/>
                <a:latin typeface="-apple-system"/>
                <a:ea typeface="Times New Roman" panose="02020603050405020304" pitchFamily="18" charset="0"/>
                <a:cs typeface="Arial" panose="020B0604020202020204" pitchFamily="34" charset="0"/>
              </a:rPr>
              <a:t>-Hellman (also known as ECDH), which uses elliptic curve cryptography instead of integer arithmetic; this can improve efficiency for certain applications while maintaining strong security guarantees.</a:t>
            </a:r>
            <a:endParaRPr lang="en-US" sz="3200" dirty="0">
              <a:effectLst/>
              <a:latin typeface="-apple-system"/>
            </a:endParaRPr>
          </a:p>
          <a:p>
            <a:pPr marL="228600" indent="-228600" algn="l" rtl="0" eaLnBrk="1" latinLnBrk="0" hangingPunct="1">
              <a:lnSpc>
                <a:spcPct val="107000"/>
              </a:lnSpc>
              <a:spcBef>
                <a:spcPts val="1000"/>
              </a:spcBef>
              <a:spcAft>
                <a:spcPts val="800"/>
              </a:spcAft>
            </a:pPr>
            <a:r>
              <a:rPr lang="en-US" sz="2000" kern="100" dirty="0">
                <a:solidFill>
                  <a:srgbClr val="000000"/>
                </a:solidFill>
                <a:effectLst/>
                <a:latin typeface="-apple-system"/>
                <a:ea typeface="Times New Roman" panose="02020603050405020304" pitchFamily="18" charset="0"/>
                <a:cs typeface="Arial" panose="020B0604020202020204" pitchFamily="34" charset="0"/>
              </a:rPr>
              <a:t>* Quantum Diffie-Hellman, which uses quantum mechanics principles to perform key exchange more efficiently; however, this approach is still under development and has not yet been widely adopted due to technical challenges and potential vulnerabilities.</a:t>
            </a:r>
            <a:endParaRPr lang="en-US" sz="3200" dirty="0">
              <a:effectLst/>
              <a:latin typeface="-apple-system"/>
            </a:endParaRPr>
          </a:p>
        </p:txBody>
      </p:sp>
    </p:spTree>
    <p:extLst>
      <p:ext uri="{BB962C8B-B14F-4D97-AF65-F5344CB8AC3E}">
        <p14:creationId xmlns:p14="http://schemas.microsoft.com/office/powerpoint/2010/main" val="829746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0D9B5E6-72CE-3ECA-74EA-16C4264A1F97}"/>
              </a:ext>
            </a:extLst>
          </p:cNvPr>
          <p:cNvSpPr>
            <a:spLocks noGrp="1"/>
          </p:cNvSpPr>
          <p:nvPr>
            <p:ph type="dt" sz="half" idx="10"/>
          </p:nvPr>
        </p:nvSpPr>
        <p:spPr/>
        <p:txBody>
          <a:bodyPr/>
          <a:lstStyle/>
          <a:p>
            <a:pPr>
              <a:defRPr/>
            </a:pPr>
            <a:r>
              <a:rPr lang="en-US" dirty="0">
                <a:solidFill>
                  <a:prstClr val="black">
                    <a:tint val="75000"/>
                  </a:prstClr>
                </a:solidFill>
              </a:rPr>
              <a:t>9/3/20XX</a:t>
            </a:r>
          </a:p>
        </p:txBody>
      </p:sp>
      <p:sp>
        <p:nvSpPr>
          <p:cNvPr id="4" name="Footer Placeholder 3">
            <a:extLst>
              <a:ext uri="{FF2B5EF4-FFF2-40B4-BE49-F238E27FC236}">
                <a16:creationId xmlns:a16="http://schemas.microsoft.com/office/drawing/2014/main" id="{CC388440-3A5B-511B-4691-AA0CFC3F5F66}"/>
              </a:ext>
            </a:extLst>
          </p:cNvPr>
          <p:cNvSpPr>
            <a:spLocks noGrp="1"/>
          </p:cNvSpPr>
          <p:nvPr>
            <p:ph type="ftr" sz="quarter" idx="11"/>
          </p:nvPr>
        </p:nvSpPr>
        <p:spPr/>
        <p:txBody>
          <a:bodyPr/>
          <a:lstStyle/>
          <a:p>
            <a:pPr>
              <a:defRPr/>
            </a:pPr>
            <a:r>
              <a:rPr lang="en-US">
                <a:solidFill>
                  <a:prstClr val="black">
                    <a:tint val="75000"/>
                  </a:prstClr>
                </a:solidFill>
              </a:rPr>
              <a:t>Presentation Title</a:t>
            </a:r>
            <a:endParaRPr lang="en-US" dirty="0">
              <a:solidFill>
                <a:prstClr val="black">
                  <a:tint val="75000"/>
                </a:prstClr>
              </a:solidFill>
            </a:endParaRPr>
          </a:p>
        </p:txBody>
      </p:sp>
      <p:sp>
        <p:nvSpPr>
          <p:cNvPr id="5" name="Slide Number Placeholder 4">
            <a:extLst>
              <a:ext uri="{FF2B5EF4-FFF2-40B4-BE49-F238E27FC236}">
                <a16:creationId xmlns:a16="http://schemas.microsoft.com/office/drawing/2014/main" id="{B9050C79-7434-036C-7567-6FA46215BB8D}"/>
              </a:ext>
            </a:extLst>
          </p:cNvPr>
          <p:cNvSpPr>
            <a:spLocks noGrp="1"/>
          </p:cNvSpPr>
          <p:nvPr>
            <p:ph type="sldNum" sz="quarter" idx="12"/>
          </p:nvPr>
        </p:nvSpPr>
        <p:spPr/>
        <p:txBody>
          <a:bodyPr/>
          <a:lstStyle/>
          <a:p>
            <a:pPr>
              <a:defRPr/>
            </a:pPr>
            <a:fld id="{D76B855D-E9CC-4FF8-AD85-6CDC7B89A0DE}" type="slidenum">
              <a:rPr lang="en-US" smtClean="0">
                <a:solidFill>
                  <a:prstClr val="black">
                    <a:tint val="75000"/>
                  </a:prstClr>
                </a:solidFill>
              </a:rPr>
              <a:pPr>
                <a:defRPr/>
              </a:pPr>
              <a:t>9</a:t>
            </a:fld>
            <a:endParaRPr lang="en-US" dirty="0">
              <a:solidFill>
                <a:prstClr val="black">
                  <a:tint val="75000"/>
                </a:prstClr>
              </a:solidFill>
            </a:endParaRPr>
          </a:p>
        </p:txBody>
      </p:sp>
      <p:pic>
        <p:nvPicPr>
          <p:cNvPr id="8" name="Content Placeholder 7">
            <a:extLst>
              <a:ext uri="{FF2B5EF4-FFF2-40B4-BE49-F238E27FC236}">
                <a16:creationId xmlns:a16="http://schemas.microsoft.com/office/drawing/2014/main" id="{E1FBF048-ECD6-60AA-AFB4-4AB88B775F97}"/>
              </a:ext>
            </a:extLst>
          </p:cNvPr>
          <p:cNvPicPr>
            <a:picLocks noChangeAspect="1"/>
          </p:cNvPicPr>
          <p:nvPr/>
        </p:nvPicPr>
        <p:blipFill rotWithShape="1">
          <a:blip r:embed="rId2">
            <a:grayscl/>
            <a:extLst>
              <a:ext uri="{BEBA8EAE-BF5A-486C-A8C5-ECC9F3942E4B}">
                <a14:imgProps xmlns:a14="http://schemas.microsoft.com/office/drawing/2010/main">
                  <a14:imgLayer r:embed="rId3">
                    <a14:imgEffect>
                      <a14:artisticPhotocopy/>
                    </a14:imgEffect>
                  </a14:imgLayer>
                </a14:imgProps>
              </a:ext>
            </a:extLst>
          </a:blip>
          <a:srcRect l="1254" t="5432" b="2554"/>
          <a:stretch/>
        </p:blipFill>
        <p:spPr>
          <a:xfrm>
            <a:off x="5468744" y="1774009"/>
            <a:ext cx="5885056" cy="3309978"/>
          </a:xfrm>
          <a:prstGeom prst="rect">
            <a:avLst/>
          </a:prstGeom>
        </p:spPr>
      </p:pic>
      <mc:AlternateContent xmlns:mc="http://schemas.openxmlformats.org/markup-compatibility/2006" xmlns:a14="http://schemas.microsoft.com/office/drawing/2010/main">
        <mc:Choice Requires="a14">
          <p:sp>
            <p:nvSpPr>
              <p:cNvPr id="10" name="Content Placeholder 9">
                <a:extLst>
                  <a:ext uri="{FF2B5EF4-FFF2-40B4-BE49-F238E27FC236}">
                    <a16:creationId xmlns:a16="http://schemas.microsoft.com/office/drawing/2014/main" id="{5233D613-7B75-05C1-F6F3-A92BBEA185AA}"/>
                  </a:ext>
                </a:extLst>
              </p:cNvPr>
              <p:cNvSpPr>
                <a:spLocks noGrp="1"/>
              </p:cNvSpPr>
              <p:nvPr>
                <p:ph idx="1"/>
              </p:nvPr>
            </p:nvSpPr>
            <p:spPr>
              <a:xfrm>
                <a:off x="470209" y="905994"/>
                <a:ext cx="4871224" cy="5046009"/>
              </a:xfrm>
            </p:spPr>
            <p:txBody>
              <a:bodyPr anchor="ctr">
                <a:normAutofit/>
              </a:bodyPr>
              <a:lstStyle/>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The Geometric Similar Triangles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𝐴𝐵</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𝐴𝐸</m:t>
                          </m:r>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𝐷𝐶</m:t>
                          </m:r>
                        </m:num>
                        <m:den>
                          <m:r>
                            <a:rPr lang="en-US" sz="2400" i="1">
                              <a:effectLst/>
                              <a:latin typeface="Cambria Math" panose="02040503050406030204" pitchFamily="18" charset="0"/>
                              <a:ea typeface="Calibri" panose="020F0502020204030204" pitchFamily="34" charset="0"/>
                              <a:cs typeface="Arial" panose="020B0604020202020204" pitchFamily="34" charset="0"/>
                            </a:rPr>
                            <m:t>𝐷𝐸</m:t>
                          </m:r>
                        </m:den>
                      </m:f>
                    </m:oMath>
                  </m:oMathPara>
                </a14:m>
                <a:endParaRPr lang="en-US" sz="2400" dirty="0">
                  <a:effectLst/>
                  <a:latin typeface="-apple-system"/>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can be written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den>
                      </m:f>
                    </m:oMath>
                  </m:oMathPara>
                </a14:m>
                <a:endParaRPr lang="en-US" sz="2400" dirty="0">
                  <a:effectLst/>
                  <a:latin typeface="-apple-system"/>
                  <a:ea typeface="Calibri" panose="020F0502020204030204" pitchFamily="34" charset="0"/>
                  <a:cs typeface="Arial" panose="020B0604020202020204" pitchFamily="34" charset="0"/>
                </a:endParaRPr>
              </a:p>
              <a:p>
                <a:pPr marL="0" indent="0">
                  <a:lnSpc>
                    <a:spcPct val="107000"/>
                  </a:lnSpc>
                  <a:spcAft>
                    <a:spcPts val="800"/>
                  </a:spcAft>
                  <a:buNone/>
                </a:pPr>
                <a:r>
                  <a:rPr lang="en-US" sz="2400" dirty="0">
                    <a:effectLst/>
                    <a:latin typeface="-apple-system"/>
                    <a:ea typeface="Calibri" panose="020F0502020204030204" pitchFamily="34" charset="0"/>
                    <a:cs typeface="Arial" panose="020B0604020202020204" pitchFamily="34" charset="0"/>
                  </a:rPr>
                  <a:t>On rearranging, the secant method is given as</a:t>
                </a:r>
              </a:p>
              <a:p>
                <a:pPr marL="0" indent="0">
                  <a:lnSpc>
                    <a:spcPct val="107000"/>
                  </a:lnSpc>
                  <a:spcAft>
                    <a:spcPts val="800"/>
                  </a:spcAft>
                  <a:buNone/>
                </a:pPr>
                <a14:m>
                  <m:oMathPara xmlns:m="http://schemas.openxmlformats.org/officeDocument/2006/math">
                    <m:oMathParaPr>
                      <m:jc m:val="centerGroup"/>
                    </m:oMathParaPr>
                    <m:oMath xmlns:m="http://schemas.openxmlformats.org/officeDocument/2006/math">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f>
                        <m:fPr>
                          <m:ctrlPr>
                            <a:rPr lang="en-US" sz="2400" i="1">
                              <a:effectLst/>
                              <a:latin typeface="Cambria Math" panose="02040503050406030204" pitchFamily="18" charset="0"/>
                              <a:ea typeface="Calibri" panose="020F0502020204030204" pitchFamily="34" charset="0"/>
                              <a:cs typeface="Arial" panose="020B0604020202020204" pitchFamily="34" charset="0"/>
                            </a:rPr>
                          </m:ctrlPr>
                        </m:fPr>
                        <m:num>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r>
                                <a:rPr lang="en-US" sz="2400" i="1">
                                  <a:effectLst/>
                                  <a:latin typeface="Cambria Math" panose="02040503050406030204" pitchFamily="18" charset="0"/>
                                  <a:ea typeface="Calibri" panose="020F0502020204030204" pitchFamily="34" charset="0"/>
                                  <a:cs typeface="Arial" panose="020B0604020202020204" pitchFamily="34" charset="0"/>
                                </a:rPr>
                                <m:t>−</m:t>
                              </m:r>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num>
                        <m:den>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sub>
                              </m:sSub>
                            </m:e>
                          </m:d>
                          <m:r>
                            <a:rPr lang="en-US" sz="2400" i="1">
                              <a:effectLst/>
                              <a:latin typeface="Cambria Math" panose="02040503050406030204" pitchFamily="18" charset="0"/>
                              <a:ea typeface="Calibri" panose="020F0502020204030204" pitchFamily="34" charset="0"/>
                              <a:cs typeface="Arial" panose="020B0604020202020204" pitchFamily="34" charset="0"/>
                            </a:rPr>
                            <m:t>−</m:t>
                          </m:r>
                          <m:r>
                            <a:rPr lang="en-US" sz="2400" i="1">
                              <a:effectLst/>
                              <a:latin typeface="Cambria Math" panose="02040503050406030204" pitchFamily="18" charset="0"/>
                              <a:ea typeface="Calibri" panose="020F0502020204030204" pitchFamily="34" charset="0"/>
                              <a:cs typeface="Arial" panose="020B0604020202020204" pitchFamily="34" charset="0"/>
                            </a:rPr>
                            <m:t>𝑓</m:t>
                          </m:r>
                          <m:d>
                            <m:dPr>
                              <m:ctrlPr>
                                <a:rPr lang="en-US" sz="2400" i="1">
                                  <a:effectLst/>
                                  <a:latin typeface="Cambria Math" panose="02040503050406030204" pitchFamily="18" charset="0"/>
                                  <a:ea typeface="Calibri" panose="020F0502020204030204" pitchFamily="34" charset="0"/>
                                  <a:cs typeface="Arial" panose="020B0604020202020204" pitchFamily="34" charset="0"/>
                                </a:rPr>
                              </m:ctrlPr>
                            </m:dPr>
                            <m:e>
                              <m:sSub>
                                <m:sSubPr>
                                  <m:ctrlPr>
                                    <a:rPr lang="en-US" sz="2400" i="1">
                                      <a:effectLst/>
                                      <a:latin typeface="Cambria Math" panose="02040503050406030204" pitchFamily="18" charset="0"/>
                                      <a:ea typeface="Calibri" panose="020F0502020204030204" pitchFamily="34" charset="0"/>
                                      <a:cs typeface="Arial" panose="020B0604020202020204" pitchFamily="34" charset="0"/>
                                    </a:rPr>
                                  </m:ctrlPr>
                                </m:sSubPr>
                                <m:e>
                                  <m:r>
                                    <a:rPr lang="en-US" sz="2400" i="1">
                                      <a:effectLst/>
                                      <a:latin typeface="Cambria Math" panose="02040503050406030204" pitchFamily="18" charset="0"/>
                                      <a:ea typeface="Calibri" panose="020F0502020204030204" pitchFamily="34" charset="0"/>
                                      <a:cs typeface="Arial" panose="020B0604020202020204" pitchFamily="34" charset="0"/>
                                    </a:rPr>
                                    <m:t>𝑥</m:t>
                                  </m:r>
                                </m:e>
                                <m:sub>
                                  <m:r>
                                    <a:rPr lang="en-US" sz="2400" i="1">
                                      <a:effectLst/>
                                      <a:latin typeface="Cambria Math" panose="02040503050406030204" pitchFamily="18" charset="0"/>
                                      <a:ea typeface="Calibri" panose="020F0502020204030204" pitchFamily="34" charset="0"/>
                                      <a:cs typeface="Arial" panose="020B0604020202020204" pitchFamily="34" charset="0"/>
                                    </a:rPr>
                                    <m:t>𝑖</m:t>
                                  </m:r>
                                  <m:r>
                                    <a:rPr lang="en-US" sz="2400" i="1">
                                      <a:effectLst/>
                                      <a:latin typeface="Cambria Math" panose="02040503050406030204" pitchFamily="18" charset="0"/>
                                      <a:ea typeface="Calibri" panose="020F0502020204030204" pitchFamily="34" charset="0"/>
                                      <a:cs typeface="Arial" panose="020B0604020202020204" pitchFamily="34" charset="0"/>
                                    </a:rPr>
                                    <m:t>−1</m:t>
                                  </m:r>
                                </m:sub>
                              </m:sSub>
                            </m:e>
                          </m:d>
                        </m:den>
                      </m:f>
                    </m:oMath>
                  </m:oMathPara>
                </a14:m>
                <a:endParaRPr lang="en-US" sz="2400" dirty="0">
                  <a:effectLst/>
                  <a:latin typeface="-apple-system"/>
                  <a:ea typeface="Calibri" panose="020F0502020204030204" pitchFamily="34" charset="0"/>
                  <a:cs typeface="Arial" panose="020B0604020202020204" pitchFamily="34" charset="0"/>
                </a:endParaRPr>
              </a:p>
            </p:txBody>
          </p:sp>
        </mc:Choice>
        <mc:Fallback xmlns="">
          <p:sp>
            <p:nvSpPr>
              <p:cNvPr id="10" name="Content Placeholder 9">
                <a:extLst>
                  <a:ext uri="{FF2B5EF4-FFF2-40B4-BE49-F238E27FC236}">
                    <a16:creationId xmlns:a16="http://schemas.microsoft.com/office/drawing/2014/main" id="{5233D613-7B75-05C1-F6F3-A92BBEA185AA}"/>
                  </a:ext>
                </a:extLst>
              </p:cNvPr>
              <p:cNvSpPr>
                <a:spLocks noGrp="1" noRot="1" noChangeAspect="1" noMove="1" noResize="1" noEditPoints="1" noAdjustHandles="1" noChangeArrowheads="1" noChangeShapeType="1" noTextEdit="1"/>
              </p:cNvSpPr>
              <p:nvPr>
                <p:ph idx="1"/>
              </p:nvPr>
            </p:nvSpPr>
            <p:spPr>
              <a:xfrm>
                <a:off x="470209" y="905994"/>
                <a:ext cx="4871224" cy="5046009"/>
              </a:xfrm>
              <a:blipFill>
                <a:blip r:embed="rId4"/>
                <a:stretch>
                  <a:fillRect l="-1877" r="-1502"/>
                </a:stretch>
              </a:blipFill>
            </p:spPr>
            <p:txBody>
              <a:bodyPr/>
              <a:lstStyle/>
              <a:p>
                <a:r>
                  <a:rPr lang="en-US">
                    <a:noFill/>
                  </a:rPr>
                  <a:t> </a:t>
                </a:r>
              </a:p>
            </p:txBody>
          </p:sp>
        </mc:Fallback>
      </mc:AlternateContent>
    </p:spTree>
    <p:extLst>
      <p:ext uri="{BB962C8B-B14F-4D97-AF65-F5344CB8AC3E}">
        <p14:creationId xmlns:p14="http://schemas.microsoft.com/office/powerpoint/2010/main" val="2381657194"/>
      </p:ext>
    </p:extLst>
  </p:cSld>
  <p:clrMapOvr>
    <a:masterClrMapping/>
  </p:clrMapOvr>
</p:sld>
</file>

<file path=ppt/theme/theme1.xml><?xml version="1.0" encoding="utf-8"?>
<a:theme xmlns:a="http://schemas.openxmlformats.org/drawingml/2006/main" name="ShapesVTI">
  <a:themeElements>
    <a:clrScheme name="Shapes">
      <a:dk1>
        <a:sysClr val="windowText" lastClr="000000"/>
      </a:dk1>
      <a:lt1>
        <a:sysClr val="window" lastClr="FFFFFF"/>
      </a:lt1>
      <a:dk2>
        <a:srgbClr val="281B10"/>
      </a:dk2>
      <a:lt2>
        <a:srgbClr val="FFF9F5"/>
      </a:lt2>
      <a:accent1>
        <a:srgbClr val="EE7661"/>
      </a:accent1>
      <a:accent2>
        <a:srgbClr val="4E91F0"/>
      </a:accent2>
      <a:accent3>
        <a:srgbClr val="5B5260"/>
      </a:accent3>
      <a:accent4>
        <a:srgbClr val="2CC3B4"/>
      </a:accent4>
      <a:accent5>
        <a:srgbClr val="C097F8"/>
      </a:accent5>
      <a:accent6>
        <a:srgbClr val="FF9514"/>
      </a:accent6>
      <a:hlink>
        <a:srgbClr val="E50CBC"/>
      </a:hlink>
      <a:folHlink>
        <a:srgbClr val="6257FF"/>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449C04-64B3-4403-94B7-8D2284C38D1B}">
  <ds:schemaRefs>
    <ds:schemaRef ds:uri="http://schemas.microsoft.com/sharepoint/v3/contenttype/forms"/>
  </ds:schemaRefs>
</ds:datastoreItem>
</file>

<file path=customXml/itemProps2.xml><?xml version="1.0" encoding="utf-8"?>
<ds:datastoreItem xmlns:ds="http://schemas.openxmlformats.org/officeDocument/2006/customXml" ds:itemID="{FBDEF148-1770-458F-8F5B-C3D0A278AA97}">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8413533D-8C39-401E-8B75-B1AEEEC56B9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{86CC98F1-DEDF-4EA2-A818-2AED9327FC8B}tf78504181_win32</Template>
  <TotalTime>175</TotalTime>
  <Words>5433</Words>
  <Application>Microsoft Office PowerPoint</Application>
  <PresentationFormat>Widescreen</PresentationFormat>
  <Paragraphs>532</Paragraphs>
  <Slides>86</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86</vt:i4>
      </vt:variant>
    </vt:vector>
  </HeadingPairs>
  <TitlesOfParts>
    <vt:vector size="99" baseType="lpstr">
      <vt:lpstr>-apple-system</vt:lpstr>
      <vt:lpstr>Arial</vt:lpstr>
      <vt:lpstr>Avenir Next LT Pro</vt:lpstr>
      <vt:lpstr>Calibri</vt:lpstr>
      <vt:lpstr>Cambria Math</vt:lpstr>
      <vt:lpstr>Consolas</vt:lpstr>
      <vt:lpstr>inherit</vt:lpstr>
      <vt:lpstr>KaTeX_Main</vt:lpstr>
      <vt:lpstr>KaTeX_Math</vt:lpstr>
      <vt:lpstr>Söhne</vt:lpstr>
      <vt:lpstr>Tw Cen MT</vt:lpstr>
      <vt:lpstr>Wingdings</vt:lpstr>
      <vt:lpstr>ShapesVTI</vt:lpstr>
      <vt:lpstr>Numerical Methods (Root Finding Algorithms)</vt:lpstr>
      <vt:lpstr>Team Members</vt:lpstr>
      <vt:lpstr>Agenda</vt:lpstr>
      <vt:lpstr>Introduction</vt:lpstr>
      <vt:lpstr>Common Root Finding Algorithms:</vt:lpstr>
      <vt:lpstr>Secant Method</vt:lpstr>
      <vt:lpstr>Secant Method</vt:lpstr>
      <vt:lpstr>How does it works:</vt:lpstr>
      <vt:lpstr>PowerPoint Presentation</vt:lpstr>
      <vt:lpstr>Advantages</vt:lpstr>
      <vt:lpstr>Disadvantages</vt:lpstr>
      <vt:lpstr>Trisection Method</vt:lpstr>
      <vt:lpstr>Definition </vt:lpstr>
      <vt:lpstr>Steps : </vt:lpstr>
      <vt:lpstr>Example : </vt:lpstr>
      <vt:lpstr>Iterations :</vt:lpstr>
      <vt:lpstr>When end ? </vt:lpstr>
      <vt:lpstr>Advantages and Disadvantages:</vt:lpstr>
      <vt:lpstr>Hybrid Algorithm 1</vt:lpstr>
      <vt:lpstr>What is Hybrid Algorithm </vt:lpstr>
      <vt:lpstr>The exact details of Hybrid Algorithm 1</vt:lpstr>
      <vt:lpstr>The Nature of Hybrid Algorithm 1</vt:lpstr>
      <vt:lpstr>How does Hybrid Algorithm work? </vt:lpstr>
      <vt:lpstr>Step 1: Initialization </vt:lpstr>
      <vt:lpstr>Step 2: Application of Initial Method(s)</vt:lpstr>
      <vt:lpstr>Step 3: Assessment of Approximation</vt:lpstr>
      <vt:lpstr>Step 4: Refinement with Complex Methods</vt:lpstr>
      <vt:lpstr>Step 5: Iterative Improvement </vt:lpstr>
      <vt:lpstr>Step 6: Post-Processing (Optional) </vt:lpstr>
      <vt:lpstr>Step 7: Termination </vt:lpstr>
      <vt:lpstr>Fixed Point Method</vt:lpstr>
      <vt:lpstr>Introduction</vt:lpstr>
      <vt:lpstr>Topic one</vt:lpstr>
      <vt:lpstr>Fixed Point Iteration Method : </vt:lpstr>
      <vt:lpstr>Topic Two</vt:lpstr>
      <vt:lpstr>Algorithm of fixed point iteration method to find the root of f (x) = 0 :</vt:lpstr>
      <vt:lpstr>1-Choose the initial value xo for the iterative method. One way to choose xo is, take xo as the average of a and b.   2- Express the given equation, in the form x = g(x) such that |g’(x)| &lt; 1 at x = xo. If there more than one possibility of g(x), choose the g(x) which has the minimum value of g’(x) at x = xo  3- Use an initial guess of the root xi to estimate the new value of the root xi + 1using the formula: xi+1 = g(xi ) .  4- Go to step 3 until | xi+1 - xi|&lt;=  and/or | g(xi+1 ) |&lt;=</vt:lpstr>
      <vt:lpstr>Topic Three</vt:lpstr>
      <vt:lpstr>Example:</vt:lpstr>
      <vt:lpstr>   - we note that the value of f(x)~=0, and the value of eps reached to 10^-4 - the values of x are converging.</vt:lpstr>
      <vt:lpstr>Topic Four</vt:lpstr>
      <vt:lpstr>Advantages and Disadvantages of Fixed point method: </vt:lpstr>
      <vt:lpstr>Encryption Algorithms</vt:lpstr>
      <vt:lpstr>Agenda</vt:lpstr>
      <vt:lpstr>Introduction</vt:lpstr>
      <vt:lpstr>Introduction Cont.</vt:lpstr>
      <vt:lpstr>AES (Advanced Encryption Standard)</vt:lpstr>
      <vt:lpstr>What is AES</vt:lpstr>
      <vt:lpstr>How AES encryption works</vt:lpstr>
      <vt:lpstr>PowerPoint Presentation</vt:lpstr>
      <vt:lpstr>Steps :</vt:lpstr>
      <vt:lpstr>PowerPoint Presentation</vt:lpstr>
      <vt:lpstr>PowerPoint Presentation</vt:lpstr>
      <vt:lpstr>PowerPoint Presentation</vt:lpstr>
      <vt:lpstr>PowerPoint Presentation</vt:lpstr>
      <vt:lpstr>Applications </vt:lpstr>
      <vt:lpstr>PowerPoint Presentation</vt:lpstr>
      <vt:lpstr>RSA</vt:lpstr>
      <vt:lpstr>Introduction</vt:lpstr>
      <vt:lpstr>Topic one</vt:lpstr>
      <vt:lpstr>Encryption / Decryption using public and private key :</vt:lpstr>
      <vt:lpstr>Encryption / Decryption using public and private key :</vt:lpstr>
      <vt:lpstr>Topic Two</vt:lpstr>
      <vt:lpstr>RSA encryption algorithm :</vt:lpstr>
      <vt:lpstr>Steps of RSA algorithm : </vt:lpstr>
      <vt:lpstr>Generate Public and Private Keys : </vt:lpstr>
      <vt:lpstr>Encryption :</vt:lpstr>
      <vt:lpstr>Decryption :</vt:lpstr>
      <vt:lpstr>Topic Three</vt:lpstr>
      <vt:lpstr>Advantages and Disadvantages of RSA :</vt:lpstr>
      <vt:lpstr>DES</vt:lpstr>
      <vt:lpstr>Intro about DES</vt:lpstr>
      <vt:lpstr>Key Features:</vt:lpstr>
      <vt:lpstr>Encryption Process:</vt:lpstr>
      <vt:lpstr>Algorithm of DES</vt:lpstr>
      <vt:lpstr>Security Mechanisms:</vt:lpstr>
      <vt:lpstr>Vulnerabilities and Limitations:</vt:lpstr>
      <vt:lpstr>Legacy and Transition:</vt:lpstr>
      <vt:lpstr>Diffie-Hellman Exchange</vt:lpstr>
      <vt:lpstr>Introduction</vt:lpstr>
      <vt:lpstr>Idea of Diffie-Hellman </vt:lpstr>
      <vt:lpstr>PowerPoint Presentation</vt:lpstr>
      <vt:lpstr>PowerPoint Presentation</vt:lpstr>
      <vt:lpstr>PowerPoint Presentation</vt:lpstr>
      <vt:lpstr>Additional details about Diffie-Hellman</vt:lpstr>
      <vt:lpstr>Additional details about Diffie-Hellman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Shapes</dc:title>
  <dc:creator>محمد احمد السيد السيد</dc:creator>
  <cp:lastModifiedBy>محمد احمد السيد السيد</cp:lastModifiedBy>
  <cp:revision>13</cp:revision>
  <dcterms:created xsi:type="dcterms:W3CDTF">2023-10-24T06:49:25Z</dcterms:created>
  <dcterms:modified xsi:type="dcterms:W3CDTF">2023-10-30T06:39:35Z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