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301" r:id="rId12"/>
    <p:sldId id="302" r:id="rId13"/>
    <p:sldId id="303" r:id="rId14"/>
    <p:sldId id="304" r:id="rId15"/>
    <p:sldId id="305" r:id="rId16"/>
    <p:sldId id="306" r:id="rId17"/>
    <p:sldId id="307" r:id="rId18"/>
    <p:sldId id="308" r:id="rId19"/>
    <p:sldId id="309" r:id="rId20"/>
    <p:sldId id="269" r:id="rId21"/>
    <p:sldId id="297" r:id="rId22"/>
    <p:sldId id="298" r:id="rId23"/>
    <p:sldId id="299" r:id="rId24"/>
    <p:sldId id="300" r:id="rId25"/>
    <p:sldId id="270" r:id="rId26"/>
    <p:sldId id="294" r:id="rId27"/>
    <p:sldId id="295" r:id="rId28"/>
    <p:sldId id="296" r:id="rId29"/>
    <p:sldId id="266" r:id="rId30"/>
    <p:sldId id="271" r:id="rId31"/>
    <p:sldId id="272" r:id="rId32"/>
    <p:sldId id="273" r:id="rId33"/>
    <p:sldId id="276" r:id="rId34"/>
    <p:sldId id="277" r:id="rId35"/>
    <p:sldId id="278" r:id="rId36"/>
    <p:sldId id="279" r:id="rId37"/>
    <p:sldId id="267" r:id="rId38"/>
    <p:sldId id="280" r:id="rId39"/>
    <p:sldId id="282" r:id="rId40"/>
    <p:sldId id="283" r:id="rId41"/>
    <p:sldId id="268" r:id="rId42"/>
    <p:sldId id="284" r:id="rId43"/>
    <p:sldId id="285" r:id="rId44"/>
    <p:sldId id="286" r:id="rId45"/>
    <p:sldId id="287" r:id="rId46"/>
    <p:sldId id="288" r:id="rId47"/>
    <p:sldId id="289" r:id="rId48"/>
    <p:sldId id="290" r:id="rId49"/>
    <p:sldId id="291" r:id="rId50"/>
    <p:sldId id="293"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EDE61-CA63-4795-9B46-D0FC765AACEF}" type="doc">
      <dgm:prSet loTypeId="urn:microsoft.com/office/officeart/2018/5/layout/CenteredIconLabelDescriptionList" loCatId="icon" qsTypeId="urn:microsoft.com/office/officeart/2005/8/quickstyle/simple1" qsCatId="simple" csTypeId="urn:microsoft.com/office/officeart/2005/8/colors/accent0_1" csCatId="mainScheme" phldr="1"/>
      <dgm:spPr/>
      <dgm:t>
        <a:bodyPr/>
        <a:lstStyle/>
        <a:p>
          <a:endParaRPr lang="en-US"/>
        </a:p>
      </dgm:t>
    </dgm:pt>
    <dgm:pt modelId="{78C7029B-9C5C-4132-A35A-C449F9F8FB0D}">
      <dgm:prSet/>
      <dgm:spPr/>
      <dgm:t>
        <a:bodyPr/>
        <a:lstStyle/>
        <a:p>
          <a:pPr>
            <a:lnSpc>
              <a:spcPct val="100000"/>
            </a:lnSpc>
            <a:defRPr b="1"/>
          </a:pPr>
          <a:r>
            <a:rPr lang="en-US" b="1" i="0"/>
            <a:t>Data Integrity:</a:t>
          </a:r>
          <a:endParaRPr lang="en-US"/>
        </a:p>
      </dgm:t>
    </dgm:pt>
    <dgm:pt modelId="{B033380B-E44B-4A71-B4D8-A5495924EFC1}" type="parTrans" cxnId="{67E16A11-B6B3-4733-9F6D-029A7A1A0D84}">
      <dgm:prSet/>
      <dgm:spPr/>
      <dgm:t>
        <a:bodyPr/>
        <a:lstStyle/>
        <a:p>
          <a:endParaRPr lang="en-US"/>
        </a:p>
      </dgm:t>
    </dgm:pt>
    <dgm:pt modelId="{63CC1BD4-96F2-4F0E-A066-9BD9EF70ADE5}" type="sibTrans" cxnId="{67E16A11-B6B3-4733-9F6D-029A7A1A0D84}">
      <dgm:prSet/>
      <dgm:spPr/>
      <dgm:t>
        <a:bodyPr/>
        <a:lstStyle/>
        <a:p>
          <a:endParaRPr lang="en-US"/>
        </a:p>
      </dgm:t>
    </dgm:pt>
    <dgm:pt modelId="{48EC9218-51FA-4122-BA59-ACF19541CFCD}">
      <dgm:prSet/>
      <dgm:spPr/>
      <dgm:t>
        <a:bodyPr/>
        <a:lstStyle/>
        <a:p>
          <a:pPr>
            <a:lnSpc>
              <a:spcPct val="100000"/>
            </a:lnSpc>
          </a:pPr>
          <a:r>
            <a:rPr lang="en-US" b="0" i="0" dirty="0"/>
            <a:t>Hashing is used to verify the integrity of data. By comparing hash values before and after transmission, one can ensure that the data has not been altered.</a:t>
          </a:r>
          <a:endParaRPr lang="en-US" dirty="0"/>
        </a:p>
      </dgm:t>
    </dgm:pt>
    <dgm:pt modelId="{5766345C-E0C0-4A13-9C34-97E258EA1438}" type="parTrans" cxnId="{E0CD0DA0-E9E9-4438-B134-D4AC90825E18}">
      <dgm:prSet/>
      <dgm:spPr/>
      <dgm:t>
        <a:bodyPr/>
        <a:lstStyle/>
        <a:p>
          <a:endParaRPr lang="en-US"/>
        </a:p>
      </dgm:t>
    </dgm:pt>
    <dgm:pt modelId="{DDF4FD28-567A-4679-A660-4D84069FA968}" type="sibTrans" cxnId="{E0CD0DA0-E9E9-4438-B134-D4AC90825E18}">
      <dgm:prSet/>
      <dgm:spPr/>
      <dgm:t>
        <a:bodyPr/>
        <a:lstStyle/>
        <a:p>
          <a:endParaRPr lang="en-US"/>
        </a:p>
      </dgm:t>
    </dgm:pt>
    <dgm:pt modelId="{FD9F2893-EEEB-49AB-A6DA-743E4DBBD160}">
      <dgm:prSet/>
      <dgm:spPr/>
      <dgm:t>
        <a:bodyPr/>
        <a:lstStyle/>
        <a:p>
          <a:pPr>
            <a:lnSpc>
              <a:spcPct val="100000"/>
            </a:lnSpc>
            <a:defRPr b="1"/>
          </a:pPr>
          <a:r>
            <a:rPr lang="en-US" b="1" i="0"/>
            <a:t>Password Storage:</a:t>
          </a:r>
          <a:endParaRPr lang="en-US"/>
        </a:p>
      </dgm:t>
    </dgm:pt>
    <dgm:pt modelId="{DD2B9C06-AC1D-40F6-B985-8025DD0E5362}" type="parTrans" cxnId="{17F9FCFC-17A6-4ECB-8E89-4AF6045585DB}">
      <dgm:prSet/>
      <dgm:spPr/>
      <dgm:t>
        <a:bodyPr/>
        <a:lstStyle/>
        <a:p>
          <a:endParaRPr lang="en-US"/>
        </a:p>
      </dgm:t>
    </dgm:pt>
    <dgm:pt modelId="{9BF49266-092C-4114-8B1F-F14FDC2A88B6}" type="sibTrans" cxnId="{17F9FCFC-17A6-4ECB-8E89-4AF6045585DB}">
      <dgm:prSet/>
      <dgm:spPr/>
      <dgm:t>
        <a:bodyPr/>
        <a:lstStyle/>
        <a:p>
          <a:endParaRPr lang="en-US"/>
        </a:p>
      </dgm:t>
    </dgm:pt>
    <dgm:pt modelId="{924D3046-1F78-4000-AA93-355470B7B031}">
      <dgm:prSet/>
      <dgm:spPr/>
      <dgm:t>
        <a:bodyPr/>
        <a:lstStyle/>
        <a:p>
          <a:pPr>
            <a:lnSpc>
              <a:spcPct val="100000"/>
            </a:lnSpc>
          </a:pPr>
          <a:r>
            <a:rPr lang="en-US" b="0" i="0" dirty="0"/>
            <a:t>Hash functions play a crucial role in securing passwords. Instead of storing actual passwords, systems store the hash values, adding an extra layer of security.</a:t>
          </a:r>
          <a:endParaRPr lang="en-US" dirty="0"/>
        </a:p>
      </dgm:t>
    </dgm:pt>
    <dgm:pt modelId="{7BC0921A-CAAF-4198-8DE8-43D0680117BD}" type="parTrans" cxnId="{F10539AE-B51D-4551-8071-F3977C0E8EC2}">
      <dgm:prSet/>
      <dgm:spPr/>
      <dgm:t>
        <a:bodyPr/>
        <a:lstStyle/>
        <a:p>
          <a:endParaRPr lang="en-US"/>
        </a:p>
      </dgm:t>
    </dgm:pt>
    <dgm:pt modelId="{07217D7B-99D7-46F4-B076-986C0A066659}" type="sibTrans" cxnId="{F10539AE-B51D-4551-8071-F3977C0E8EC2}">
      <dgm:prSet/>
      <dgm:spPr/>
      <dgm:t>
        <a:bodyPr/>
        <a:lstStyle/>
        <a:p>
          <a:endParaRPr lang="en-US"/>
        </a:p>
      </dgm:t>
    </dgm:pt>
    <dgm:pt modelId="{48C95026-B9E5-4156-8EF1-73337DDAF9F7}">
      <dgm:prSet/>
      <dgm:spPr/>
      <dgm:t>
        <a:bodyPr/>
        <a:lstStyle/>
        <a:p>
          <a:pPr>
            <a:lnSpc>
              <a:spcPct val="100000"/>
            </a:lnSpc>
            <a:defRPr b="1"/>
          </a:pPr>
          <a:r>
            <a:rPr lang="en-US" b="1" i="0"/>
            <a:t>File Deduplication:</a:t>
          </a:r>
          <a:endParaRPr lang="en-US"/>
        </a:p>
      </dgm:t>
    </dgm:pt>
    <dgm:pt modelId="{272710FB-0D45-4A97-9DB8-72A0C78D19D8}" type="parTrans" cxnId="{60B35E65-47A1-40EA-BB18-1F03E77C0117}">
      <dgm:prSet/>
      <dgm:spPr/>
      <dgm:t>
        <a:bodyPr/>
        <a:lstStyle/>
        <a:p>
          <a:endParaRPr lang="en-US"/>
        </a:p>
      </dgm:t>
    </dgm:pt>
    <dgm:pt modelId="{833327CA-CF96-46BA-BD32-419A8BCD3CEE}" type="sibTrans" cxnId="{60B35E65-47A1-40EA-BB18-1F03E77C0117}">
      <dgm:prSet/>
      <dgm:spPr/>
      <dgm:t>
        <a:bodyPr/>
        <a:lstStyle/>
        <a:p>
          <a:endParaRPr lang="en-US"/>
        </a:p>
      </dgm:t>
    </dgm:pt>
    <dgm:pt modelId="{C5DAB065-D8E6-46B5-B31F-889BF197DF2B}">
      <dgm:prSet/>
      <dgm:spPr/>
      <dgm:t>
        <a:bodyPr/>
        <a:lstStyle/>
        <a:p>
          <a:pPr>
            <a:lnSpc>
              <a:spcPct val="100000"/>
            </a:lnSpc>
          </a:pPr>
          <a:r>
            <a:rPr lang="en-US" b="0" i="0"/>
            <a:t>In systems where duplicate files are to be avoided, hashing is used to identify identical files. If two files have the same hash value, they are considered duplicates.</a:t>
          </a:r>
          <a:endParaRPr lang="en-US"/>
        </a:p>
      </dgm:t>
    </dgm:pt>
    <dgm:pt modelId="{D0B33D86-E4B3-4DF6-882F-1068960C10FA}" type="parTrans" cxnId="{FE205170-B6B6-4D52-B3A5-62C033098B63}">
      <dgm:prSet/>
      <dgm:spPr/>
      <dgm:t>
        <a:bodyPr/>
        <a:lstStyle/>
        <a:p>
          <a:endParaRPr lang="en-US"/>
        </a:p>
      </dgm:t>
    </dgm:pt>
    <dgm:pt modelId="{EA4A2D89-21A1-45B7-B83D-5EBFAD97452E}" type="sibTrans" cxnId="{FE205170-B6B6-4D52-B3A5-62C033098B63}">
      <dgm:prSet/>
      <dgm:spPr/>
      <dgm:t>
        <a:bodyPr/>
        <a:lstStyle/>
        <a:p>
          <a:endParaRPr lang="en-US"/>
        </a:p>
      </dgm:t>
    </dgm:pt>
    <dgm:pt modelId="{C4A4D6C8-C2E4-45A2-BF0E-2CED438D8C10}" type="pres">
      <dgm:prSet presAssocID="{6CCEDE61-CA63-4795-9B46-D0FC765AACEF}" presName="root" presStyleCnt="0">
        <dgm:presLayoutVars>
          <dgm:dir/>
          <dgm:resizeHandles val="exact"/>
        </dgm:presLayoutVars>
      </dgm:prSet>
      <dgm:spPr/>
    </dgm:pt>
    <dgm:pt modelId="{30D5E966-1E8D-4278-A59B-F74D0518BF23}" type="pres">
      <dgm:prSet presAssocID="{78C7029B-9C5C-4132-A35A-C449F9F8FB0D}" presName="compNode" presStyleCnt="0"/>
      <dgm:spPr/>
    </dgm:pt>
    <dgm:pt modelId="{2333C285-F4A4-4108-84BF-A99E2BE3E661}" type="pres">
      <dgm:prSet presAssocID="{78C7029B-9C5C-4132-A35A-C449F9F8FB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66979F5-57E2-48F7-9A13-63A87FD3B485}" type="pres">
      <dgm:prSet presAssocID="{78C7029B-9C5C-4132-A35A-C449F9F8FB0D}" presName="iconSpace" presStyleCnt="0"/>
      <dgm:spPr/>
    </dgm:pt>
    <dgm:pt modelId="{31C5344B-81CD-46CC-B1C3-C091AE6A2E33}" type="pres">
      <dgm:prSet presAssocID="{78C7029B-9C5C-4132-A35A-C449F9F8FB0D}" presName="parTx" presStyleLbl="revTx" presStyleIdx="0" presStyleCnt="6">
        <dgm:presLayoutVars>
          <dgm:chMax val="0"/>
          <dgm:chPref val="0"/>
        </dgm:presLayoutVars>
      </dgm:prSet>
      <dgm:spPr/>
    </dgm:pt>
    <dgm:pt modelId="{60510594-FBED-44E4-92BF-A830EC595111}" type="pres">
      <dgm:prSet presAssocID="{78C7029B-9C5C-4132-A35A-C449F9F8FB0D}" presName="txSpace" presStyleCnt="0"/>
      <dgm:spPr/>
    </dgm:pt>
    <dgm:pt modelId="{F7955D85-66DF-4331-AF5F-61410C0C30A1}" type="pres">
      <dgm:prSet presAssocID="{78C7029B-9C5C-4132-A35A-C449F9F8FB0D}" presName="desTx" presStyleLbl="revTx" presStyleIdx="1" presStyleCnt="6">
        <dgm:presLayoutVars/>
      </dgm:prSet>
      <dgm:spPr/>
    </dgm:pt>
    <dgm:pt modelId="{7986F9A9-4211-42C4-89D4-31725AABB005}" type="pres">
      <dgm:prSet presAssocID="{63CC1BD4-96F2-4F0E-A066-9BD9EF70ADE5}" presName="sibTrans" presStyleCnt="0"/>
      <dgm:spPr/>
    </dgm:pt>
    <dgm:pt modelId="{A72562CC-5CD5-46A5-8ECE-2F1AA9AB03F7}" type="pres">
      <dgm:prSet presAssocID="{FD9F2893-EEEB-49AB-A6DA-743E4DBBD160}" presName="compNode" presStyleCnt="0"/>
      <dgm:spPr/>
    </dgm:pt>
    <dgm:pt modelId="{57477BCA-E9E2-437B-90C9-DCB16DDD8157}" type="pres">
      <dgm:prSet presAssocID="{FD9F2893-EEEB-49AB-A6DA-743E4DBBD1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8804722A-A6CB-4EA1-A887-4CBA07FE9EC1}" type="pres">
      <dgm:prSet presAssocID="{FD9F2893-EEEB-49AB-A6DA-743E4DBBD160}" presName="iconSpace" presStyleCnt="0"/>
      <dgm:spPr/>
    </dgm:pt>
    <dgm:pt modelId="{AD9D0B09-3F86-488F-89BB-26E5A6DA84F1}" type="pres">
      <dgm:prSet presAssocID="{FD9F2893-EEEB-49AB-A6DA-743E4DBBD160}" presName="parTx" presStyleLbl="revTx" presStyleIdx="2" presStyleCnt="6">
        <dgm:presLayoutVars>
          <dgm:chMax val="0"/>
          <dgm:chPref val="0"/>
        </dgm:presLayoutVars>
      </dgm:prSet>
      <dgm:spPr/>
    </dgm:pt>
    <dgm:pt modelId="{89B5E8A6-E474-4A3C-9650-9657E1947799}" type="pres">
      <dgm:prSet presAssocID="{FD9F2893-EEEB-49AB-A6DA-743E4DBBD160}" presName="txSpace" presStyleCnt="0"/>
      <dgm:spPr/>
    </dgm:pt>
    <dgm:pt modelId="{AF16E969-C874-41AB-B0C7-0B8F7F3C2E09}" type="pres">
      <dgm:prSet presAssocID="{FD9F2893-EEEB-49AB-A6DA-743E4DBBD160}" presName="desTx" presStyleLbl="revTx" presStyleIdx="3" presStyleCnt="6">
        <dgm:presLayoutVars/>
      </dgm:prSet>
      <dgm:spPr/>
    </dgm:pt>
    <dgm:pt modelId="{9A44E798-D91B-486A-8768-307BDD761474}" type="pres">
      <dgm:prSet presAssocID="{9BF49266-092C-4114-8B1F-F14FDC2A88B6}" presName="sibTrans" presStyleCnt="0"/>
      <dgm:spPr/>
    </dgm:pt>
    <dgm:pt modelId="{FA4BA8A6-C152-4F31-AECC-361FDA6340B2}" type="pres">
      <dgm:prSet presAssocID="{48C95026-B9E5-4156-8EF1-73337DDAF9F7}" presName="compNode" presStyleCnt="0"/>
      <dgm:spPr/>
    </dgm:pt>
    <dgm:pt modelId="{26CDC5C2-3D03-4370-AFB9-5712DC615D50}" type="pres">
      <dgm:prSet presAssocID="{48C95026-B9E5-4156-8EF1-73337DDAF9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699A87F-D74F-4222-A786-B60048F1C7C1}" type="pres">
      <dgm:prSet presAssocID="{48C95026-B9E5-4156-8EF1-73337DDAF9F7}" presName="iconSpace" presStyleCnt="0"/>
      <dgm:spPr/>
    </dgm:pt>
    <dgm:pt modelId="{35030777-8D3A-4006-A83A-3D8C655013DA}" type="pres">
      <dgm:prSet presAssocID="{48C95026-B9E5-4156-8EF1-73337DDAF9F7}" presName="parTx" presStyleLbl="revTx" presStyleIdx="4" presStyleCnt="6">
        <dgm:presLayoutVars>
          <dgm:chMax val="0"/>
          <dgm:chPref val="0"/>
        </dgm:presLayoutVars>
      </dgm:prSet>
      <dgm:spPr/>
    </dgm:pt>
    <dgm:pt modelId="{2D455537-2D06-4BE2-A658-98D1308E8947}" type="pres">
      <dgm:prSet presAssocID="{48C95026-B9E5-4156-8EF1-73337DDAF9F7}" presName="txSpace" presStyleCnt="0"/>
      <dgm:spPr/>
    </dgm:pt>
    <dgm:pt modelId="{2B8C8AFA-DD8D-4EBC-BEDB-9C778AC806BC}" type="pres">
      <dgm:prSet presAssocID="{48C95026-B9E5-4156-8EF1-73337DDAF9F7}" presName="desTx" presStyleLbl="revTx" presStyleIdx="5" presStyleCnt="6">
        <dgm:presLayoutVars/>
      </dgm:prSet>
      <dgm:spPr/>
    </dgm:pt>
  </dgm:ptLst>
  <dgm:cxnLst>
    <dgm:cxn modelId="{EB137704-87A0-4C34-A05D-0587D8BD9626}" type="presOf" srcId="{48EC9218-51FA-4122-BA59-ACF19541CFCD}" destId="{F7955D85-66DF-4331-AF5F-61410C0C30A1}" srcOrd="0" destOrd="0" presId="urn:microsoft.com/office/officeart/2018/5/layout/CenteredIconLabelDescriptionList"/>
    <dgm:cxn modelId="{C805AF10-20BA-4FCC-BB50-6E4EFAB0B1BB}" type="presOf" srcId="{FD9F2893-EEEB-49AB-A6DA-743E4DBBD160}" destId="{AD9D0B09-3F86-488F-89BB-26E5A6DA84F1}" srcOrd="0" destOrd="0" presId="urn:microsoft.com/office/officeart/2018/5/layout/CenteredIconLabelDescriptionList"/>
    <dgm:cxn modelId="{67E16A11-B6B3-4733-9F6D-029A7A1A0D84}" srcId="{6CCEDE61-CA63-4795-9B46-D0FC765AACEF}" destId="{78C7029B-9C5C-4132-A35A-C449F9F8FB0D}" srcOrd="0" destOrd="0" parTransId="{B033380B-E44B-4A71-B4D8-A5495924EFC1}" sibTransId="{63CC1BD4-96F2-4F0E-A066-9BD9EF70ADE5}"/>
    <dgm:cxn modelId="{D5CEB630-F83A-4532-9B60-F31ABAD81477}" type="presOf" srcId="{48C95026-B9E5-4156-8EF1-73337DDAF9F7}" destId="{35030777-8D3A-4006-A83A-3D8C655013DA}" srcOrd="0" destOrd="0" presId="urn:microsoft.com/office/officeart/2018/5/layout/CenteredIconLabelDescriptionList"/>
    <dgm:cxn modelId="{60B35E65-47A1-40EA-BB18-1F03E77C0117}" srcId="{6CCEDE61-CA63-4795-9B46-D0FC765AACEF}" destId="{48C95026-B9E5-4156-8EF1-73337DDAF9F7}" srcOrd="2" destOrd="0" parTransId="{272710FB-0D45-4A97-9DB8-72A0C78D19D8}" sibTransId="{833327CA-CF96-46BA-BD32-419A8BCD3CEE}"/>
    <dgm:cxn modelId="{FE205170-B6B6-4D52-B3A5-62C033098B63}" srcId="{48C95026-B9E5-4156-8EF1-73337DDAF9F7}" destId="{C5DAB065-D8E6-46B5-B31F-889BF197DF2B}" srcOrd="0" destOrd="0" parTransId="{D0B33D86-E4B3-4DF6-882F-1068960C10FA}" sibTransId="{EA4A2D89-21A1-45B7-B83D-5EBFAD97452E}"/>
    <dgm:cxn modelId="{07F0928F-8445-4EA3-AA5A-8EC6102199CD}" type="presOf" srcId="{924D3046-1F78-4000-AA93-355470B7B031}" destId="{AF16E969-C874-41AB-B0C7-0B8F7F3C2E09}" srcOrd="0" destOrd="0" presId="urn:microsoft.com/office/officeart/2018/5/layout/CenteredIconLabelDescriptionList"/>
    <dgm:cxn modelId="{63112896-60DB-4319-B835-B03EBD4A1D0D}" type="presOf" srcId="{6CCEDE61-CA63-4795-9B46-D0FC765AACEF}" destId="{C4A4D6C8-C2E4-45A2-BF0E-2CED438D8C10}" srcOrd="0" destOrd="0" presId="urn:microsoft.com/office/officeart/2018/5/layout/CenteredIconLabelDescriptionList"/>
    <dgm:cxn modelId="{E0CD0DA0-E9E9-4438-B134-D4AC90825E18}" srcId="{78C7029B-9C5C-4132-A35A-C449F9F8FB0D}" destId="{48EC9218-51FA-4122-BA59-ACF19541CFCD}" srcOrd="0" destOrd="0" parTransId="{5766345C-E0C0-4A13-9C34-97E258EA1438}" sibTransId="{DDF4FD28-567A-4679-A660-4D84069FA968}"/>
    <dgm:cxn modelId="{F10539AE-B51D-4551-8071-F3977C0E8EC2}" srcId="{FD9F2893-EEEB-49AB-A6DA-743E4DBBD160}" destId="{924D3046-1F78-4000-AA93-355470B7B031}" srcOrd="0" destOrd="0" parTransId="{7BC0921A-CAAF-4198-8DE8-43D0680117BD}" sibTransId="{07217D7B-99D7-46F4-B076-986C0A066659}"/>
    <dgm:cxn modelId="{142CB8D7-1740-42DF-9D1F-25F31495E946}" type="presOf" srcId="{78C7029B-9C5C-4132-A35A-C449F9F8FB0D}" destId="{31C5344B-81CD-46CC-B1C3-C091AE6A2E33}" srcOrd="0" destOrd="0" presId="urn:microsoft.com/office/officeart/2018/5/layout/CenteredIconLabelDescriptionList"/>
    <dgm:cxn modelId="{0368C1E1-0648-4621-9499-32897ABB13B9}" type="presOf" srcId="{C5DAB065-D8E6-46B5-B31F-889BF197DF2B}" destId="{2B8C8AFA-DD8D-4EBC-BEDB-9C778AC806BC}" srcOrd="0" destOrd="0" presId="urn:microsoft.com/office/officeart/2018/5/layout/CenteredIconLabelDescriptionList"/>
    <dgm:cxn modelId="{17F9FCFC-17A6-4ECB-8E89-4AF6045585DB}" srcId="{6CCEDE61-CA63-4795-9B46-D0FC765AACEF}" destId="{FD9F2893-EEEB-49AB-A6DA-743E4DBBD160}" srcOrd="1" destOrd="0" parTransId="{DD2B9C06-AC1D-40F6-B985-8025DD0E5362}" sibTransId="{9BF49266-092C-4114-8B1F-F14FDC2A88B6}"/>
    <dgm:cxn modelId="{31E71EBB-4A66-462D-AC84-31B698C80C7F}" type="presParOf" srcId="{C4A4D6C8-C2E4-45A2-BF0E-2CED438D8C10}" destId="{30D5E966-1E8D-4278-A59B-F74D0518BF23}" srcOrd="0" destOrd="0" presId="urn:microsoft.com/office/officeart/2018/5/layout/CenteredIconLabelDescriptionList"/>
    <dgm:cxn modelId="{804B4F92-3943-480D-837F-0C344A1A649A}" type="presParOf" srcId="{30D5E966-1E8D-4278-A59B-F74D0518BF23}" destId="{2333C285-F4A4-4108-84BF-A99E2BE3E661}" srcOrd="0" destOrd="0" presId="urn:microsoft.com/office/officeart/2018/5/layout/CenteredIconLabelDescriptionList"/>
    <dgm:cxn modelId="{99DB0F08-07E0-4E24-950B-A73148340804}" type="presParOf" srcId="{30D5E966-1E8D-4278-A59B-F74D0518BF23}" destId="{966979F5-57E2-48F7-9A13-63A87FD3B485}" srcOrd="1" destOrd="0" presId="urn:microsoft.com/office/officeart/2018/5/layout/CenteredIconLabelDescriptionList"/>
    <dgm:cxn modelId="{DECB6A2C-F715-4CEA-837C-0D188DF6EBD3}" type="presParOf" srcId="{30D5E966-1E8D-4278-A59B-F74D0518BF23}" destId="{31C5344B-81CD-46CC-B1C3-C091AE6A2E33}" srcOrd="2" destOrd="0" presId="urn:microsoft.com/office/officeart/2018/5/layout/CenteredIconLabelDescriptionList"/>
    <dgm:cxn modelId="{7320E2E5-D611-4D72-92C5-212A5B69844C}" type="presParOf" srcId="{30D5E966-1E8D-4278-A59B-F74D0518BF23}" destId="{60510594-FBED-44E4-92BF-A830EC595111}" srcOrd="3" destOrd="0" presId="urn:microsoft.com/office/officeart/2018/5/layout/CenteredIconLabelDescriptionList"/>
    <dgm:cxn modelId="{B869AB64-25CD-4FCE-8DF1-FCCBE736C9D6}" type="presParOf" srcId="{30D5E966-1E8D-4278-A59B-F74D0518BF23}" destId="{F7955D85-66DF-4331-AF5F-61410C0C30A1}" srcOrd="4" destOrd="0" presId="urn:microsoft.com/office/officeart/2018/5/layout/CenteredIconLabelDescriptionList"/>
    <dgm:cxn modelId="{00E5C259-DEF5-4962-AF3F-D488814C4EFF}" type="presParOf" srcId="{C4A4D6C8-C2E4-45A2-BF0E-2CED438D8C10}" destId="{7986F9A9-4211-42C4-89D4-31725AABB005}" srcOrd="1" destOrd="0" presId="urn:microsoft.com/office/officeart/2018/5/layout/CenteredIconLabelDescriptionList"/>
    <dgm:cxn modelId="{9969BC97-67CB-4711-9ACE-08FD66C78487}" type="presParOf" srcId="{C4A4D6C8-C2E4-45A2-BF0E-2CED438D8C10}" destId="{A72562CC-5CD5-46A5-8ECE-2F1AA9AB03F7}" srcOrd="2" destOrd="0" presId="urn:microsoft.com/office/officeart/2018/5/layout/CenteredIconLabelDescriptionList"/>
    <dgm:cxn modelId="{A2676962-61D2-4E10-BAC0-A2AD88BAF6C0}" type="presParOf" srcId="{A72562CC-5CD5-46A5-8ECE-2F1AA9AB03F7}" destId="{57477BCA-E9E2-437B-90C9-DCB16DDD8157}" srcOrd="0" destOrd="0" presId="urn:microsoft.com/office/officeart/2018/5/layout/CenteredIconLabelDescriptionList"/>
    <dgm:cxn modelId="{F84B1CCD-6AF8-414A-9A9D-CB56907789C6}" type="presParOf" srcId="{A72562CC-5CD5-46A5-8ECE-2F1AA9AB03F7}" destId="{8804722A-A6CB-4EA1-A887-4CBA07FE9EC1}" srcOrd="1" destOrd="0" presId="urn:microsoft.com/office/officeart/2018/5/layout/CenteredIconLabelDescriptionList"/>
    <dgm:cxn modelId="{76E50C7F-A0B8-450F-BD4B-343F82D93C6D}" type="presParOf" srcId="{A72562CC-5CD5-46A5-8ECE-2F1AA9AB03F7}" destId="{AD9D0B09-3F86-488F-89BB-26E5A6DA84F1}" srcOrd="2" destOrd="0" presId="urn:microsoft.com/office/officeart/2018/5/layout/CenteredIconLabelDescriptionList"/>
    <dgm:cxn modelId="{1F216360-898F-47B0-89C5-DDD7729754CA}" type="presParOf" srcId="{A72562CC-5CD5-46A5-8ECE-2F1AA9AB03F7}" destId="{89B5E8A6-E474-4A3C-9650-9657E1947799}" srcOrd="3" destOrd="0" presId="urn:microsoft.com/office/officeart/2018/5/layout/CenteredIconLabelDescriptionList"/>
    <dgm:cxn modelId="{7E4E4242-0ACE-4BD0-8977-7DB22A251D38}" type="presParOf" srcId="{A72562CC-5CD5-46A5-8ECE-2F1AA9AB03F7}" destId="{AF16E969-C874-41AB-B0C7-0B8F7F3C2E09}" srcOrd="4" destOrd="0" presId="urn:microsoft.com/office/officeart/2018/5/layout/CenteredIconLabelDescriptionList"/>
    <dgm:cxn modelId="{C3AD7937-368C-44E1-B3AB-8A53ADD83E90}" type="presParOf" srcId="{C4A4D6C8-C2E4-45A2-BF0E-2CED438D8C10}" destId="{9A44E798-D91B-486A-8768-307BDD761474}" srcOrd="3" destOrd="0" presId="urn:microsoft.com/office/officeart/2018/5/layout/CenteredIconLabelDescriptionList"/>
    <dgm:cxn modelId="{E3292247-2798-4424-B5E1-B21C32A4887F}" type="presParOf" srcId="{C4A4D6C8-C2E4-45A2-BF0E-2CED438D8C10}" destId="{FA4BA8A6-C152-4F31-AECC-361FDA6340B2}" srcOrd="4" destOrd="0" presId="urn:microsoft.com/office/officeart/2018/5/layout/CenteredIconLabelDescriptionList"/>
    <dgm:cxn modelId="{D6C42925-134E-46C8-9AFF-3952BC31B0E2}" type="presParOf" srcId="{FA4BA8A6-C152-4F31-AECC-361FDA6340B2}" destId="{26CDC5C2-3D03-4370-AFB9-5712DC615D50}" srcOrd="0" destOrd="0" presId="urn:microsoft.com/office/officeart/2018/5/layout/CenteredIconLabelDescriptionList"/>
    <dgm:cxn modelId="{D7072AF0-706F-4473-B8E2-3E985AB0B2A0}" type="presParOf" srcId="{FA4BA8A6-C152-4F31-AECC-361FDA6340B2}" destId="{B699A87F-D74F-4222-A786-B60048F1C7C1}" srcOrd="1" destOrd="0" presId="urn:microsoft.com/office/officeart/2018/5/layout/CenteredIconLabelDescriptionList"/>
    <dgm:cxn modelId="{199B3969-3E1D-4F84-A515-C62A58EF2606}" type="presParOf" srcId="{FA4BA8A6-C152-4F31-AECC-361FDA6340B2}" destId="{35030777-8D3A-4006-A83A-3D8C655013DA}" srcOrd="2" destOrd="0" presId="urn:microsoft.com/office/officeart/2018/5/layout/CenteredIconLabelDescriptionList"/>
    <dgm:cxn modelId="{ECF9F39B-F29D-48AC-BC0B-AC09EE0807BC}" type="presParOf" srcId="{FA4BA8A6-C152-4F31-AECC-361FDA6340B2}" destId="{2D455537-2D06-4BE2-A658-98D1308E8947}" srcOrd="3" destOrd="0" presId="urn:microsoft.com/office/officeart/2018/5/layout/CenteredIconLabelDescriptionList"/>
    <dgm:cxn modelId="{89D167FF-2E95-4B71-B26B-9ABA4649C661}" type="presParOf" srcId="{FA4BA8A6-C152-4F31-AECC-361FDA6340B2}" destId="{2B8C8AFA-DD8D-4EBC-BEDB-9C778AC806B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1D4A1-981A-479E-AFBF-FF63EE11D26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44C912-64D0-48C0-8814-2F1277730052}">
      <dgm:prSet custT="1"/>
      <dgm:spPr/>
      <dgm:t>
        <a:bodyPr/>
        <a:lstStyle/>
        <a:p>
          <a:pPr algn="just"/>
          <a:r>
            <a:rPr lang="en-US" sz="2800" b="0" i="0" dirty="0"/>
            <a:t>Hashing serves various critical purposes in encryption and cybersecurity, contributing to the overall security of digital systems. It’s used in many fields related to </a:t>
          </a:r>
          <a:r>
            <a:rPr lang="en-US" sz="2800" dirty="0"/>
            <a:t>Cyber Security </a:t>
          </a:r>
          <a:r>
            <a:rPr lang="en-US" sz="2800" b="0" i="0" dirty="0"/>
            <a:t>like:</a:t>
          </a:r>
          <a:endParaRPr lang="en-US" sz="2800" dirty="0"/>
        </a:p>
      </dgm:t>
    </dgm:pt>
    <dgm:pt modelId="{C5BAD7E0-D462-48F2-8FF8-1A260FEF4CBE}" type="parTrans" cxnId="{6574FDB4-1C6E-4F0A-AC86-5C1E0F568379}">
      <dgm:prSet/>
      <dgm:spPr/>
      <dgm:t>
        <a:bodyPr/>
        <a:lstStyle/>
        <a:p>
          <a:endParaRPr lang="en-US"/>
        </a:p>
      </dgm:t>
    </dgm:pt>
    <dgm:pt modelId="{633E24BD-C146-4F55-9BD0-5505F7C535E1}" type="sibTrans" cxnId="{6574FDB4-1C6E-4F0A-AC86-5C1E0F568379}">
      <dgm:prSet/>
      <dgm:spPr/>
      <dgm:t>
        <a:bodyPr/>
        <a:lstStyle/>
        <a:p>
          <a:endParaRPr lang="en-US"/>
        </a:p>
      </dgm:t>
    </dgm:pt>
    <dgm:pt modelId="{44C2C1EF-FC59-474B-B14B-8C131F38848C}">
      <dgm:prSet/>
      <dgm:spPr/>
      <dgm:t>
        <a:bodyPr/>
        <a:lstStyle/>
        <a:p>
          <a:endParaRPr lang="en-US"/>
        </a:p>
      </dgm:t>
    </dgm:pt>
    <dgm:pt modelId="{7CF88335-152C-4027-AC48-6E74CB6B1AA6}" type="parTrans" cxnId="{633D8B71-4284-483F-BC88-463AEBBC8F21}">
      <dgm:prSet/>
      <dgm:spPr/>
      <dgm:t>
        <a:bodyPr/>
        <a:lstStyle/>
        <a:p>
          <a:endParaRPr lang="en-US"/>
        </a:p>
      </dgm:t>
    </dgm:pt>
    <dgm:pt modelId="{2F147ED2-295E-4D3A-93CD-3996A5CA7D81}" type="sibTrans" cxnId="{633D8B71-4284-483F-BC88-463AEBBC8F21}">
      <dgm:prSet/>
      <dgm:spPr/>
      <dgm:t>
        <a:bodyPr/>
        <a:lstStyle/>
        <a:p>
          <a:endParaRPr lang="en-US"/>
        </a:p>
      </dgm:t>
    </dgm:pt>
    <dgm:pt modelId="{1E2274E0-3B08-4F28-B1B3-633677FF4D58}">
      <dgm:prSet/>
      <dgm:spPr/>
      <dgm:t>
        <a:bodyPr/>
        <a:lstStyle/>
        <a:p>
          <a:endParaRPr lang="en-US"/>
        </a:p>
      </dgm:t>
    </dgm:pt>
    <dgm:pt modelId="{3C0B1CC9-6A82-45C0-A42E-018C8A936A21}" type="parTrans" cxnId="{B8AE404D-31AA-4418-9C3A-BF860196642A}">
      <dgm:prSet/>
      <dgm:spPr/>
      <dgm:t>
        <a:bodyPr/>
        <a:lstStyle/>
        <a:p>
          <a:endParaRPr lang="en-US"/>
        </a:p>
      </dgm:t>
    </dgm:pt>
    <dgm:pt modelId="{450F9412-6921-43E8-897C-9720D1B1070C}" type="sibTrans" cxnId="{B8AE404D-31AA-4418-9C3A-BF860196642A}">
      <dgm:prSet/>
      <dgm:spPr/>
      <dgm:t>
        <a:bodyPr/>
        <a:lstStyle/>
        <a:p>
          <a:endParaRPr lang="en-US"/>
        </a:p>
      </dgm:t>
    </dgm:pt>
    <dgm:pt modelId="{814F81FD-4492-486A-BFBF-1F7A0C4AF1FE}">
      <dgm:prSet/>
      <dgm:spPr/>
      <dgm:t>
        <a:bodyPr/>
        <a:lstStyle/>
        <a:p>
          <a:endParaRPr lang="en-US" dirty="0"/>
        </a:p>
      </dgm:t>
    </dgm:pt>
    <dgm:pt modelId="{6923D384-6B99-458D-9457-1F0048C51B53}" type="sibTrans" cxnId="{A4B7B0D1-F38E-4C30-B1F8-81D2EA9D373B}">
      <dgm:prSet/>
      <dgm:spPr/>
      <dgm:t>
        <a:bodyPr/>
        <a:lstStyle/>
        <a:p>
          <a:endParaRPr lang="en-US"/>
        </a:p>
      </dgm:t>
    </dgm:pt>
    <dgm:pt modelId="{8A667495-4D47-49BE-9135-6B4576D5792A}" type="parTrans" cxnId="{A4B7B0D1-F38E-4C30-B1F8-81D2EA9D373B}">
      <dgm:prSet/>
      <dgm:spPr/>
      <dgm:t>
        <a:bodyPr/>
        <a:lstStyle/>
        <a:p>
          <a:endParaRPr lang="en-US"/>
        </a:p>
      </dgm:t>
    </dgm:pt>
    <dgm:pt modelId="{19809A0B-C09C-4F48-BBC6-507679D841AF}" type="pres">
      <dgm:prSet presAssocID="{DA21D4A1-981A-479E-AFBF-FF63EE11D263}" presName="root" presStyleCnt="0">
        <dgm:presLayoutVars>
          <dgm:dir/>
          <dgm:resizeHandles val="exact"/>
        </dgm:presLayoutVars>
      </dgm:prSet>
      <dgm:spPr/>
    </dgm:pt>
    <dgm:pt modelId="{E0DFAC5A-B05F-43C3-9AE6-3488FAC7F15A}" type="pres">
      <dgm:prSet presAssocID="{DA21D4A1-981A-479E-AFBF-FF63EE11D263}" presName="container" presStyleCnt="0">
        <dgm:presLayoutVars>
          <dgm:dir/>
          <dgm:resizeHandles val="exact"/>
        </dgm:presLayoutVars>
      </dgm:prSet>
      <dgm:spPr/>
    </dgm:pt>
    <dgm:pt modelId="{5DF6ACF6-F70A-4CDC-B4D6-35B8F460B9E6}" type="pres">
      <dgm:prSet presAssocID="{5244C912-64D0-48C0-8814-2F1277730052}" presName="compNode" presStyleCnt="0"/>
      <dgm:spPr/>
    </dgm:pt>
    <dgm:pt modelId="{04B9963F-8AFB-4F10-BD5B-DA340E5EF52F}" type="pres">
      <dgm:prSet presAssocID="{5244C912-64D0-48C0-8814-2F1277730052}" presName="iconBgRect" presStyleLbl="bgShp" presStyleIdx="0" presStyleCnt="1" custScaleX="75132" custScaleY="75132" custLinFactX="34789" custLinFactNeighborX="100000" custLinFactNeighborY="-88199"/>
      <dgm:spPr/>
    </dgm:pt>
    <dgm:pt modelId="{C8AC29FA-8E09-41EF-96EE-4BF3B5886D81}" type="pres">
      <dgm:prSet presAssocID="{5244C912-64D0-48C0-8814-2F1277730052}" presName="iconRect" presStyleLbl="node1" presStyleIdx="0" presStyleCnt="1" custScaleX="82645" custScaleY="82645" custLinFactX="100000" custLinFactY="-45156" custLinFactNeighborX="132394"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55E765A-D4DD-47A8-A64B-57FB99572B80}" type="pres">
      <dgm:prSet presAssocID="{5244C912-64D0-48C0-8814-2F1277730052}" presName="spaceRect" presStyleCnt="0"/>
      <dgm:spPr/>
    </dgm:pt>
    <dgm:pt modelId="{E8933C99-A68A-42AA-B50F-22A591F4ADDB}" type="pres">
      <dgm:prSet presAssocID="{5244C912-64D0-48C0-8814-2F1277730052}" presName="textRect" presStyleLbl="revTx" presStyleIdx="0" presStyleCnt="1" custScaleX="119569" custScaleY="88997" custLinFactNeighborX="-23120" custLinFactNeighborY="49668">
        <dgm:presLayoutVars>
          <dgm:chMax val="1"/>
          <dgm:chPref val="1"/>
        </dgm:presLayoutVars>
      </dgm:prSet>
      <dgm:spPr/>
    </dgm:pt>
  </dgm:ptLst>
  <dgm:cxnLst>
    <dgm:cxn modelId="{DFE2132C-DE74-4442-BC7E-67D534A79465}" type="presOf" srcId="{5244C912-64D0-48C0-8814-2F1277730052}" destId="{E8933C99-A68A-42AA-B50F-22A591F4ADDB}" srcOrd="0" destOrd="0" presId="urn:microsoft.com/office/officeart/2018/2/layout/IconCircleList"/>
    <dgm:cxn modelId="{B8AE404D-31AA-4418-9C3A-BF860196642A}" srcId="{5244C912-64D0-48C0-8814-2F1277730052}" destId="{1E2274E0-3B08-4F28-B1B3-633677FF4D58}" srcOrd="2" destOrd="0" parTransId="{3C0B1CC9-6A82-45C0-A42E-018C8A936A21}" sibTransId="{450F9412-6921-43E8-897C-9720D1B1070C}"/>
    <dgm:cxn modelId="{633D8B71-4284-483F-BC88-463AEBBC8F21}" srcId="{5244C912-64D0-48C0-8814-2F1277730052}" destId="{44C2C1EF-FC59-474B-B14B-8C131F38848C}" srcOrd="0" destOrd="0" parTransId="{7CF88335-152C-4027-AC48-6E74CB6B1AA6}" sibTransId="{2F147ED2-295E-4D3A-93CD-3996A5CA7D81}"/>
    <dgm:cxn modelId="{7BB93E94-0F8A-41DF-A7A6-991861B2F4F2}" type="presOf" srcId="{DA21D4A1-981A-479E-AFBF-FF63EE11D263}" destId="{19809A0B-C09C-4F48-BBC6-507679D841AF}" srcOrd="0" destOrd="0" presId="urn:microsoft.com/office/officeart/2018/2/layout/IconCircleList"/>
    <dgm:cxn modelId="{6574FDB4-1C6E-4F0A-AC86-5C1E0F568379}" srcId="{DA21D4A1-981A-479E-AFBF-FF63EE11D263}" destId="{5244C912-64D0-48C0-8814-2F1277730052}" srcOrd="0" destOrd="0" parTransId="{C5BAD7E0-D462-48F2-8FF8-1A260FEF4CBE}" sibTransId="{633E24BD-C146-4F55-9BD0-5505F7C535E1}"/>
    <dgm:cxn modelId="{A4B7B0D1-F38E-4C30-B1F8-81D2EA9D373B}" srcId="{5244C912-64D0-48C0-8814-2F1277730052}" destId="{814F81FD-4492-486A-BFBF-1F7A0C4AF1FE}" srcOrd="1" destOrd="0" parTransId="{8A667495-4D47-49BE-9135-6B4576D5792A}" sibTransId="{6923D384-6B99-458D-9457-1F0048C51B53}"/>
    <dgm:cxn modelId="{82F3338F-F34C-4A19-91A2-18BDD496F450}" type="presParOf" srcId="{19809A0B-C09C-4F48-BBC6-507679D841AF}" destId="{E0DFAC5A-B05F-43C3-9AE6-3488FAC7F15A}" srcOrd="0" destOrd="0" presId="urn:microsoft.com/office/officeart/2018/2/layout/IconCircleList"/>
    <dgm:cxn modelId="{8A1A1536-D8D4-49B7-BF17-64353A0FFE88}" type="presParOf" srcId="{E0DFAC5A-B05F-43C3-9AE6-3488FAC7F15A}" destId="{5DF6ACF6-F70A-4CDC-B4D6-35B8F460B9E6}" srcOrd="0" destOrd="0" presId="urn:microsoft.com/office/officeart/2018/2/layout/IconCircleList"/>
    <dgm:cxn modelId="{A5509EA6-6478-4340-83D0-11AF2DE4395D}" type="presParOf" srcId="{5DF6ACF6-F70A-4CDC-B4D6-35B8F460B9E6}" destId="{04B9963F-8AFB-4F10-BD5B-DA340E5EF52F}" srcOrd="0" destOrd="0" presId="urn:microsoft.com/office/officeart/2018/2/layout/IconCircleList"/>
    <dgm:cxn modelId="{4479D65D-2620-4B4E-B74C-0AE57CFC0DE1}" type="presParOf" srcId="{5DF6ACF6-F70A-4CDC-B4D6-35B8F460B9E6}" destId="{C8AC29FA-8E09-41EF-96EE-4BF3B5886D81}" srcOrd="1" destOrd="0" presId="urn:microsoft.com/office/officeart/2018/2/layout/IconCircleList"/>
    <dgm:cxn modelId="{2633C5E4-E4B0-41A8-B381-8A8929E3ACB0}" type="presParOf" srcId="{5DF6ACF6-F70A-4CDC-B4D6-35B8F460B9E6}" destId="{A55E765A-D4DD-47A8-A64B-57FB99572B80}" srcOrd="2" destOrd="0" presId="urn:microsoft.com/office/officeart/2018/2/layout/IconCircleList"/>
    <dgm:cxn modelId="{32055B36-D131-491A-A9DB-FF92D2FA72C6}" type="presParOf" srcId="{5DF6ACF6-F70A-4CDC-B4D6-35B8F460B9E6}" destId="{E8933C99-A68A-42AA-B50F-22A591F4ADD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5A826B-413C-44B5-8D6E-2BB8AB2324B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BC36EA-0E65-4019-B8E3-B9E5E06A184E}">
      <dgm:prSet custT="1"/>
      <dgm:spPr/>
      <dgm:t>
        <a:bodyPr anchor="ctr"/>
        <a:lstStyle/>
        <a:p>
          <a:r>
            <a:rPr lang="en-US" sz="2800" dirty="0"/>
            <a:t>MD5</a:t>
          </a:r>
        </a:p>
      </dgm:t>
    </dgm:pt>
    <dgm:pt modelId="{7A19BBE4-3FD1-451E-BB7B-FF174A6F1CF7}" type="parTrans" cxnId="{58483CAD-9E72-47D6-9F8D-4F67AD068763}">
      <dgm:prSet/>
      <dgm:spPr/>
      <dgm:t>
        <a:bodyPr/>
        <a:lstStyle/>
        <a:p>
          <a:endParaRPr lang="en-US" sz="2000"/>
        </a:p>
      </dgm:t>
    </dgm:pt>
    <dgm:pt modelId="{153BE990-0ABC-4274-90E3-BEA7E652CD02}" type="sibTrans" cxnId="{58483CAD-9E72-47D6-9F8D-4F67AD068763}">
      <dgm:prSet/>
      <dgm:spPr/>
      <dgm:t>
        <a:bodyPr/>
        <a:lstStyle/>
        <a:p>
          <a:endParaRPr lang="en-US" sz="2000"/>
        </a:p>
      </dgm:t>
    </dgm:pt>
    <dgm:pt modelId="{5C19D2AE-3585-4F26-8F50-4E0A931E5EAB}">
      <dgm:prSet custT="1"/>
      <dgm:spPr/>
      <dgm:t>
        <a:bodyPr anchor="ctr"/>
        <a:lstStyle/>
        <a:p>
          <a:r>
            <a:rPr lang="en-US" sz="2800" dirty="0"/>
            <a:t>Argon2</a:t>
          </a:r>
        </a:p>
      </dgm:t>
    </dgm:pt>
    <dgm:pt modelId="{A1A9DCAD-8B30-405B-A37C-968D6E810373}" type="parTrans" cxnId="{439AD80F-1D4D-4056-9534-E6535C11E278}">
      <dgm:prSet/>
      <dgm:spPr/>
      <dgm:t>
        <a:bodyPr/>
        <a:lstStyle/>
        <a:p>
          <a:endParaRPr lang="en-US" sz="2000"/>
        </a:p>
      </dgm:t>
    </dgm:pt>
    <dgm:pt modelId="{40C22F08-04D7-4320-830D-DA495165485B}" type="sibTrans" cxnId="{439AD80F-1D4D-4056-9534-E6535C11E278}">
      <dgm:prSet/>
      <dgm:spPr/>
      <dgm:t>
        <a:bodyPr/>
        <a:lstStyle/>
        <a:p>
          <a:endParaRPr lang="en-US" sz="2000"/>
        </a:p>
      </dgm:t>
    </dgm:pt>
    <dgm:pt modelId="{027EB0C5-B406-4BF9-9378-3AEA0ADBA593}">
      <dgm:prSet custT="1"/>
      <dgm:spPr/>
      <dgm:t>
        <a:bodyPr anchor="ctr"/>
        <a:lstStyle/>
        <a:p>
          <a:r>
            <a:rPr lang="en-US" sz="2800" dirty="0" err="1"/>
            <a:t>Bcrypt</a:t>
          </a:r>
          <a:endParaRPr lang="en-US" sz="2800" dirty="0"/>
        </a:p>
      </dgm:t>
    </dgm:pt>
    <dgm:pt modelId="{61A1CFC6-C862-4AE8-BB1C-9696C8246C03}" type="parTrans" cxnId="{9F63EBC3-6948-4900-84A0-8E8C487EA2A4}">
      <dgm:prSet/>
      <dgm:spPr/>
      <dgm:t>
        <a:bodyPr/>
        <a:lstStyle/>
        <a:p>
          <a:endParaRPr lang="en-US" sz="2000"/>
        </a:p>
      </dgm:t>
    </dgm:pt>
    <dgm:pt modelId="{BC6D4F4E-FFDD-44A7-B2A0-D7976D4FCC02}" type="sibTrans" cxnId="{9F63EBC3-6948-4900-84A0-8E8C487EA2A4}">
      <dgm:prSet/>
      <dgm:spPr/>
      <dgm:t>
        <a:bodyPr/>
        <a:lstStyle/>
        <a:p>
          <a:endParaRPr lang="en-US" sz="2000"/>
        </a:p>
      </dgm:t>
    </dgm:pt>
    <dgm:pt modelId="{A89E0B09-4E81-4A5B-9B01-3A2004B8F646}">
      <dgm:prSet custT="1"/>
      <dgm:spPr/>
      <dgm:t>
        <a:bodyPr anchor="ctr"/>
        <a:lstStyle/>
        <a:p>
          <a:r>
            <a:rPr lang="en-US" sz="2400" dirty="0"/>
            <a:t>(Secure Hash Algorithm) SHA Family:</a:t>
          </a:r>
        </a:p>
      </dgm:t>
    </dgm:pt>
    <dgm:pt modelId="{C0F3523D-AD73-4914-A93F-FE3261A569C3}" type="parTrans" cxnId="{69D8B06F-64E4-4BA7-BEDF-7B5B59ED572A}">
      <dgm:prSet/>
      <dgm:spPr/>
      <dgm:t>
        <a:bodyPr/>
        <a:lstStyle/>
        <a:p>
          <a:endParaRPr lang="en-US" sz="2000"/>
        </a:p>
      </dgm:t>
    </dgm:pt>
    <dgm:pt modelId="{338D5810-678F-443B-9FDE-9ABA08EF4F22}" type="sibTrans" cxnId="{69D8B06F-64E4-4BA7-BEDF-7B5B59ED572A}">
      <dgm:prSet/>
      <dgm:spPr/>
      <dgm:t>
        <a:bodyPr/>
        <a:lstStyle/>
        <a:p>
          <a:endParaRPr lang="en-US" sz="2000"/>
        </a:p>
      </dgm:t>
    </dgm:pt>
    <dgm:pt modelId="{6291779B-3AAD-411A-9CD1-576A72E3B510}">
      <dgm:prSet custT="1"/>
      <dgm:spPr/>
      <dgm:t>
        <a:bodyPr/>
        <a:lstStyle/>
        <a:p>
          <a:r>
            <a:rPr lang="en-US" sz="2400" dirty="0"/>
            <a:t>SHA-256</a:t>
          </a:r>
        </a:p>
      </dgm:t>
    </dgm:pt>
    <dgm:pt modelId="{8AD942B2-F218-417D-8BB3-1E2D39122F90}" type="parTrans" cxnId="{DF3FB969-B10D-407C-8688-B460EE085AFE}">
      <dgm:prSet/>
      <dgm:spPr/>
      <dgm:t>
        <a:bodyPr/>
        <a:lstStyle/>
        <a:p>
          <a:endParaRPr lang="en-US" sz="2000"/>
        </a:p>
      </dgm:t>
    </dgm:pt>
    <dgm:pt modelId="{D08CA338-C48F-43DD-B44E-E1BDBCAB4EB4}" type="sibTrans" cxnId="{DF3FB969-B10D-407C-8688-B460EE085AFE}">
      <dgm:prSet/>
      <dgm:spPr/>
      <dgm:t>
        <a:bodyPr/>
        <a:lstStyle/>
        <a:p>
          <a:endParaRPr lang="en-US" sz="2000"/>
        </a:p>
      </dgm:t>
    </dgm:pt>
    <dgm:pt modelId="{B3A1E980-0B60-4643-96C2-59375286BC4F}">
      <dgm:prSet custT="1"/>
      <dgm:spPr/>
      <dgm:t>
        <a:bodyPr/>
        <a:lstStyle/>
        <a:p>
          <a:r>
            <a:rPr lang="en-US" sz="2400"/>
            <a:t>SHA-1</a:t>
          </a:r>
        </a:p>
      </dgm:t>
    </dgm:pt>
    <dgm:pt modelId="{83B7A37F-3C15-401D-B878-6C7B1CE9244B}" type="parTrans" cxnId="{B18ECE33-A638-4251-9A5A-2662CB2ECD53}">
      <dgm:prSet/>
      <dgm:spPr/>
      <dgm:t>
        <a:bodyPr/>
        <a:lstStyle/>
        <a:p>
          <a:endParaRPr lang="en-US" sz="2000"/>
        </a:p>
      </dgm:t>
    </dgm:pt>
    <dgm:pt modelId="{F3C16E7C-9EAA-4BEB-89A8-C0EB8A732057}" type="sibTrans" cxnId="{B18ECE33-A638-4251-9A5A-2662CB2ECD53}">
      <dgm:prSet/>
      <dgm:spPr/>
      <dgm:t>
        <a:bodyPr/>
        <a:lstStyle/>
        <a:p>
          <a:endParaRPr lang="en-US" sz="2000"/>
        </a:p>
      </dgm:t>
    </dgm:pt>
    <dgm:pt modelId="{A49F805E-DE58-45D0-81D0-913FCF3BE0CB}">
      <dgm:prSet custT="1"/>
      <dgm:spPr/>
      <dgm:t>
        <a:bodyPr/>
        <a:lstStyle/>
        <a:p>
          <a:r>
            <a:rPr lang="en-US" sz="2400" dirty="0"/>
            <a:t>SHA-3</a:t>
          </a:r>
        </a:p>
      </dgm:t>
    </dgm:pt>
    <dgm:pt modelId="{D0EFF268-2292-483A-99C6-CBC13BC854BA}" type="parTrans" cxnId="{B04E1725-3C1A-4D30-9B2B-B77AEB2AF842}">
      <dgm:prSet/>
      <dgm:spPr/>
      <dgm:t>
        <a:bodyPr/>
        <a:lstStyle/>
        <a:p>
          <a:endParaRPr lang="en-US" sz="2000"/>
        </a:p>
      </dgm:t>
    </dgm:pt>
    <dgm:pt modelId="{2E512183-8DFB-4134-A778-BE5C64354E61}" type="sibTrans" cxnId="{B04E1725-3C1A-4D30-9B2B-B77AEB2AF842}">
      <dgm:prSet/>
      <dgm:spPr/>
      <dgm:t>
        <a:bodyPr/>
        <a:lstStyle/>
        <a:p>
          <a:endParaRPr lang="en-US" sz="2000"/>
        </a:p>
      </dgm:t>
    </dgm:pt>
    <dgm:pt modelId="{919FEB44-10AF-46F9-8C02-167085785719}">
      <dgm:prSet custT="1"/>
      <dgm:spPr/>
      <dgm:t>
        <a:bodyPr anchor="ctr"/>
        <a:lstStyle/>
        <a:p>
          <a:r>
            <a:rPr lang="en-US" sz="2800" dirty="0"/>
            <a:t>Tiger</a:t>
          </a:r>
        </a:p>
      </dgm:t>
    </dgm:pt>
    <dgm:pt modelId="{D4AF8475-50F7-455F-BD44-FAA8D7AEA35F}" type="parTrans" cxnId="{5593A027-9467-4CB1-BF0B-FBC9FCE2C1A3}">
      <dgm:prSet/>
      <dgm:spPr/>
      <dgm:t>
        <a:bodyPr/>
        <a:lstStyle/>
        <a:p>
          <a:endParaRPr lang="en-US"/>
        </a:p>
      </dgm:t>
    </dgm:pt>
    <dgm:pt modelId="{DED11AB6-5569-492C-A843-598041C15D29}" type="sibTrans" cxnId="{5593A027-9467-4CB1-BF0B-FBC9FCE2C1A3}">
      <dgm:prSet/>
      <dgm:spPr/>
      <dgm:t>
        <a:bodyPr/>
        <a:lstStyle/>
        <a:p>
          <a:endParaRPr lang="en-US"/>
        </a:p>
      </dgm:t>
    </dgm:pt>
    <dgm:pt modelId="{F75BB7CF-56B4-4E6B-9A84-97B053B6AD83}" type="pres">
      <dgm:prSet presAssocID="{CA5A826B-413C-44B5-8D6E-2BB8AB2324B0}" presName="vert0" presStyleCnt="0">
        <dgm:presLayoutVars>
          <dgm:dir/>
          <dgm:animOne val="branch"/>
          <dgm:animLvl val="lvl"/>
        </dgm:presLayoutVars>
      </dgm:prSet>
      <dgm:spPr/>
    </dgm:pt>
    <dgm:pt modelId="{5A8F6734-E4C6-4721-B34F-5B74471D3836}" type="pres">
      <dgm:prSet presAssocID="{A1BC36EA-0E65-4019-B8E3-B9E5E06A184E}" presName="thickLine" presStyleLbl="alignNode1" presStyleIdx="0" presStyleCnt="5"/>
      <dgm:spPr/>
    </dgm:pt>
    <dgm:pt modelId="{BA3D851B-5729-4741-A698-C4480994D887}" type="pres">
      <dgm:prSet presAssocID="{A1BC36EA-0E65-4019-B8E3-B9E5E06A184E}" presName="horz1" presStyleCnt="0"/>
      <dgm:spPr/>
    </dgm:pt>
    <dgm:pt modelId="{AD3E5496-B533-4428-8A72-132F47829269}" type="pres">
      <dgm:prSet presAssocID="{A1BC36EA-0E65-4019-B8E3-B9E5E06A184E}" presName="tx1" presStyleLbl="revTx" presStyleIdx="0" presStyleCnt="8" custScaleX="178664"/>
      <dgm:spPr/>
    </dgm:pt>
    <dgm:pt modelId="{A6C1DA20-CE14-4B28-9650-8247C5E2DD3E}" type="pres">
      <dgm:prSet presAssocID="{A1BC36EA-0E65-4019-B8E3-B9E5E06A184E}" presName="vert1" presStyleCnt="0"/>
      <dgm:spPr/>
    </dgm:pt>
    <dgm:pt modelId="{5CB61063-B9E0-4A17-98D5-3681FB7CAEE8}" type="pres">
      <dgm:prSet presAssocID="{5C19D2AE-3585-4F26-8F50-4E0A931E5EAB}" presName="thickLine" presStyleLbl="alignNode1" presStyleIdx="1" presStyleCnt="5"/>
      <dgm:spPr/>
    </dgm:pt>
    <dgm:pt modelId="{2B8A8546-EF3E-4DAE-8648-7090AF091AB9}" type="pres">
      <dgm:prSet presAssocID="{5C19D2AE-3585-4F26-8F50-4E0A931E5EAB}" presName="horz1" presStyleCnt="0"/>
      <dgm:spPr/>
    </dgm:pt>
    <dgm:pt modelId="{E67D1EEA-8B46-4F46-BDF8-9E08C6AC7121}" type="pres">
      <dgm:prSet presAssocID="{5C19D2AE-3585-4F26-8F50-4E0A931E5EAB}" presName="tx1" presStyleLbl="revTx" presStyleIdx="1" presStyleCnt="8" custScaleX="178664"/>
      <dgm:spPr/>
    </dgm:pt>
    <dgm:pt modelId="{145505A2-08F4-465A-888D-0FCAD7E9F8D3}" type="pres">
      <dgm:prSet presAssocID="{5C19D2AE-3585-4F26-8F50-4E0A931E5EAB}" presName="vert1" presStyleCnt="0"/>
      <dgm:spPr/>
    </dgm:pt>
    <dgm:pt modelId="{C50F4BF3-78C5-4EBD-8F1A-862A32842590}" type="pres">
      <dgm:prSet presAssocID="{027EB0C5-B406-4BF9-9378-3AEA0ADBA593}" presName="thickLine" presStyleLbl="alignNode1" presStyleIdx="2" presStyleCnt="5"/>
      <dgm:spPr/>
    </dgm:pt>
    <dgm:pt modelId="{00C9BEE7-FD81-4A91-89A0-7F14C3F65CC5}" type="pres">
      <dgm:prSet presAssocID="{027EB0C5-B406-4BF9-9378-3AEA0ADBA593}" presName="horz1" presStyleCnt="0"/>
      <dgm:spPr/>
    </dgm:pt>
    <dgm:pt modelId="{B33A5476-265F-48D5-9F41-598B6135C36F}" type="pres">
      <dgm:prSet presAssocID="{027EB0C5-B406-4BF9-9378-3AEA0ADBA593}" presName="tx1" presStyleLbl="revTx" presStyleIdx="2" presStyleCnt="8" custScaleX="178664"/>
      <dgm:spPr/>
    </dgm:pt>
    <dgm:pt modelId="{142E4719-DE3E-4E59-97AB-6F46E5DC3A74}" type="pres">
      <dgm:prSet presAssocID="{027EB0C5-B406-4BF9-9378-3AEA0ADBA593}" presName="vert1" presStyleCnt="0"/>
      <dgm:spPr/>
    </dgm:pt>
    <dgm:pt modelId="{431F3373-B7D8-4D24-A508-51BBB0666800}" type="pres">
      <dgm:prSet presAssocID="{A89E0B09-4E81-4A5B-9B01-3A2004B8F646}" presName="thickLine" presStyleLbl="alignNode1" presStyleIdx="3" presStyleCnt="5"/>
      <dgm:spPr/>
    </dgm:pt>
    <dgm:pt modelId="{62ADE75B-13D0-47B6-A5D1-F352C9228661}" type="pres">
      <dgm:prSet presAssocID="{A89E0B09-4E81-4A5B-9B01-3A2004B8F646}" presName="horz1" presStyleCnt="0"/>
      <dgm:spPr/>
    </dgm:pt>
    <dgm:pt modelId="{1220EDAF-ABCE-4053-AD03-46476F26D0AF}" type="pres">
      <dgm:prSet presAssocID="{A89E0B09-4E81-4A5B-9B01-3A2004B8F646}" presName="tx1" presStyleLbl="revTx" presStyleIdx="3" presStyleCnt="8" custScaleX="228674"/>
      <dgm:spPr/>
    </dgm:pt>
    <dgm:pt modelId="{BEC215C3-BB58-4DCA-8311-396EAC5E2D39}" type="pres">
      <dgm:prSet presAssocID="{A89E0B09-4E81-4A5B-9B01-3A2004B8F646}" presName="vert1" presStyleCnt="0"/>
      <dgm:spPr/>
    </dgm:pt>
    <dgm:pt modelId="{19BA0318-9804-414B-8277-E69193105AEE}" type="pres">
      <dgm:prSet presAssocID="{6291779B-3AAD-411A-9CD1-576A72E3B510}" presName="vertSpace2a" presStyleCnt="0"/>
      <dgm:spPr/>
    </dgm:pt>
    <dgm:pt modelId="{A9554C81-EC68-4E4C-8AD4-83BAFBE74AB6}" type="pres">
      <dgm:prSet presAssocID="{6291779B-3AAD-411A-9CD1-576A72E3B510}" presName="horz2" presStyleCnt="0"/>
      <dgm:spPr/>
    </dgm:pt>
    <dgm:pt modelId="{4BA052B7-2A84-4F0F-8766-220C14B11C75}" type="pres">
      <dgm:prSet presAssocID="{6291779B-3AAD-411A-9CD1-576A72E3B510}" presName="horzSpace2" presStyleCnt="0"/>
      <dgm:spPr/>
    </dgm:pt>
    <dgm:pt modelId="{873D135B-0080-428B-A755-521CFA7E3B8F}" type="pres">
      <dgm:prSet presAssocID="{6291779B-3AAD-411A-9CD1-576A72E3B510}" presName="tx2" presStyleLbl="revTx" presStyleIdx="4" presStyleCnt="8"/>
      <dgm:spPr/>
    </dgm:pt>
    <dgm:pt modelId="{75CBA36D-AB5B-4040-B171-ABF42BF36D94}" type="pres">
      <dgm:prSet presAssocID="{6291779B-3AAD-411A-9CD1-576A72E3B510}" presName="vert2" presStyleCnt="0"/>
      <dgm:spPr/>
    </dgm:pt>
    <dgm:pt modelId="{905BE06E-09D8-48B0-A97A-37F263E58D9E}" type="pres">
      <dgm:prSet presAssocID="{6291779B-3AAD-411A-9CD1-576A72E3B510}" presName="thinLine2b" presStyleLbl="callout" presStyleIdx="0" presStyleCnt="3"/>
      <dgm:spPr/>
    </dgm:pt>
    <dgm:pt modelId="{31B7BE19-D87E-4612-AA12-EA6B63D89975}" type="pres">
      <dgm:prSet presAssocID="{6291779B-3AAD-411A-9CD1-576A72E3B510}" presName="vertSpace2b" presStyleCnt="0"/>
      <dgm:spPr/>
    </dgm:pt>
    <dgm:pt modelId="{046FA6AD-D0F0-4D9D-9D86-4C190DA3C847}" type="pres">
      <dgm:prSet presAssocID="{B3A1E980-0B60-4643-96C2-59375286BC4F}" presName="horz2" presStyleCnt="0"/>
      <dgm:spPr/>
    </dgm:pt>
    <dgm:pt modelId="{685A3159-BA20-4C32-BD66-BCB968ABA108}" type="pres">
      <dgm:prSet presAssocID="{B3A1E980-0B60-4643-96C2-59375286BC4F}" presName="horzSpace2" presStyleCnt="0"/>
      <dgm:spPr/>
    </dgm:pt>
    <dgm:pt modelId="{0344EC9B-E8DC-4E7E-B11A-29089AEC4670}" type="pres">
      <dgm:prSet presAssocID="{B3A1E980-0B60-4643-96C2-59375286BC4F}" presName="tx2" presStyleLbl="revTx" presStyleIdx="5" presStyleCnt="8"/>
      <dgm:spPr/>
    </dgm:pt>
    <dgm:pt modelId="{DCA53E69-D3C3-463D-B7AD-AC87B0E8B2AC}" type="pres">
      <dgm:prSet presAssocID="{B3A1E980-0B60-4643-96C2-59375286BC4F}" presName="vert2" presStyleCnt="0"/>
      <dgm:spPr/>
    </dgm:pt>
    <dgm:pt modelId="{EB9B9734-DD60-491E-9EDF-1A1768C7FFE1}" type="pres">
      <dgm:prSet presAssocID="{B3A1E980-0B60-4643-96C2-59375286BC4F}" presName="thinLine2b" presStyleLbl="callout" presStyleIdx="1" presStyleCnt="3"/>
      <dgm:spPr/>
    </dgm:pt>
    <dgm:pt modelId="{18C83E74-2473-4A86-A731-5BD2AE097D83}" type="pres">
      <dgm:prSet presAssocID="{B3A1E980-0B60-4643-96C2-59375286BC4F}" presName="vertSpace2b" presStyleCnt="0"/>
      <dgm:spPr/>
    </dgm:pt>
    <dgm:pt modelId="{DDC67E98-9BEC-4EE9-B37A-8AEB0C573827}" type="pres">
      <dgm:prSet presAssocID="{A49F805E-DE58-45D0-81D0-913FCF3BE0CB}" presName="horz2" presStyleCnt="0"/>
      <dgm:spPr/>
    </dgm:pt>
    <dgm:pt modelId="{CFAD6D0C-03EE-4830-B49F-0251907012F8}" type="pres">
      <dgm:prSet presAssocID="{A49F805E-DE58-45D0-81D0-913FCF3BE0CB}" presName="horzSpace2" presStyleCnt="0"/>
      <dgm:spPr/>
    </dgm:pt>
    <dgm:pt modelId="{84585BEB-78DD-4032-9400-7BBCE1138B07}" type="pres">
      <dgm:prSet presAssocID="{A49F805E-DE58-45D0-81D0-913FCF3BE0CB}" presName="tx2" presStyleLbl="revTx" presStyleIdx="6" presStyleCnt="8"/>
      <dgm:spPr/>
    </dgm:pt>
    <dgm:pt modelId="{78E1E93C-4AF2-4EE9-9314-DF494C2A18A3}" type="pres">
      <dgm:prSet presAssocID="{A49F805E-DE58-45D0-81D0-913FCF3BE0CB}" presName="vert2" presStyleCnt="0"/>
      <dgm:spPr/>
    </dgm:pt>
    <dgm:pt modelId="{45CF7D57-62B2-4176-8F25-0FD2AD4B8565}" type="pres">
      <dgm:prSet presAssocID="{A49F805E-DE58-45D0-81D0-913FCF3BE0CB}" presName="thinLine2b" presStyleLbl="callout" presStyleIdx="2" presStyleCnt="3"/>
      <dgm:spPr/>
    </dgm:pt>
    <dgm:pt modelId="{7F65AE7D-72E6-4AEE-B68A-525D5E912012}" type="pres">
      <dgm:prSet presAssocID="{A49F805E-DE58-45D0-81D0-913FCF3BE0CB}" presName="vertSpace2b" presStyleCnt="0"/>
      <dgm:spPr/>
    </dgm:pt>
    <dgm:pt modelId="{4B5DAD89-FB5C-41EB-8AD2-0CA52279852F}" type="pres">
      <dgm:prSet presAssocID="{919FEB44-10AF-46F9-8C02-167085785719}" presName="thickLine" presStyleLbl="alignNode1" presStyleIdx="4" presStyleCnt="5"/>
      <dgm:spPr/>
    </dgm:pt>
    <dgm:pt modelId="{269E8A6F-36AB-4456-9FCE-80148828769E}" type="pres">
      <dgm:prSet presAssocID="{919FEB44-10AF-46F9-8C02-167085785719}" presName="horz1" presStyleCnt="0"/>
      <dgm:spPr/>
    </dgm:pt>
    <dgm:pt modelId="{8E7CE4FA-6B76-405D-AD7F-E9C81B580405}" type="pres">
      <dgm:prSet presAssocID="{919FEB44-10AF-46F9-8C02-167085785719}" presName="tx1" presStyleLbl="revTx" presStyleIdx="7" presStyleCnt="8" custScaleX="164529"/>
      <dgm:spPr/>
    </dgm:pt>
    <dgm:pt modelId="{7C15053A-FF72-45EC-934E-AE5E415768FA}" type="pres">
      <dgm:prSet presAssocID="{919FEB44-10AF-46F9-8C02-167085785719}" presName="vert1" presStyleCnt="0"/>
      <dgm:spPr/>
    </dgm:pt>
  </dgm:ptLst>
  <dgm:cxnLst>
    <dgm:cxn modelId="{439AD80F-1D4D-4056-9534-E6535C11E278}" srcId="{CA5A826B-413C-44B5-8D6E-2BB8AB2324B0}" destId="{5C19D2AE-3585-4F26-8F50-4E0A931E5EAB}" srcOrd="1" destOrd="0" parTransId="{A1A9DCAD-8B30-405B-A37C-968D6E810373}" sibTransId="{40C22F08-04D7-4320-830D-DA495165485B}"/>
    <dgm:cxn modelId="{E4887715-8D90-4611-B60F-0A9058B4575B}" type="presOf" srcId="{5C19D2AE-3585-4F26-8F50-4E0A931E5EAB}" destId="{E67D1EEA-8B46-4F46-BDF8-9E08C6AC7121}" srcOrd="0" destOrd="0" presId="urn:microsoft.com/office/officeart/2008/layout/LinedList"/>
    <dgm:cxn modelId="{B04E1725-3C1A-4D30-9B2B-B77AEB2AF842}" srcId="{A89E0B09-4E81-4A5B-9B01-3A2004B8F646}" destId="{A49F805E-DE58-45D0-81D0-913FCF3BE0CB}" srcOrd="2" destOrd="0" parTransId="{D0EFF268-2292-483A-99C6-CBC13BC854BA}" sibTransId="{2E512183-8DFB-4134-A778-BE5C64354E61}"/>
    <dgm:cxn modelId="{5593A027-9467-4CB1-BF0B-FBC9FCE2C1A3}" srcId="{CA5A826B-413C-44B5-8D6E-2BB8AB2324B0}" destId="{919FEB44-10AF-46F9-8C02-167085785719}" srcOrd="4" destOrd="0" parTransId="{D4AF8475-50F7-455F-BD44-FAA8D7AEA35F}" sibTransId="{DED11AB6-5569-492C-A843-598041C15D29}"/>
    <dgm:cxn modelId="{B18ECE33-A638-4251-9A5A-2662CB2ECD53}" srcId="{A89E0B09-4E81-4A5B-9B01-3A2004B8F646}" destId="{B3A1E980-0B60-4643-96C2-59375286BC4F}" srcOrd="1" destOrd="0" parTransId="{83B7A37F-3C15-401D-B878-6C7B1CE9244B}" sibTransId="{F3C16E7C-9EAA-4BEB-89A8-C0EB8A732057}"/>
    <dgm:cxn modelId="{3D5E5835-AAB9-4AF0-A996-CC71B98CB319}" type="presOf" srcId="{A1BC36EA-0E65-4019-B8E3-B9E5E06A184E}" destId="{AD3E5496-B533-4428-8A72-132F47829269}" srcOrd="0" destOrd="0" presId="urn:microsoft.com/office/officeart/2008/layout/LinedList"/>
    <dgm:cxn modelId="{61475648-4B73-4F30-A00F-5D7C78CD23EB}" type="presOf" srcId="{A89E0B09-4E81-4A5B-9B01-3A2004B8F646}" destId="{1220EDAF-ABCE-4053-AD03-46476F26D0AF}" srcOrd="0" destOrd="0" presId="urn:microsoft.com/office/officeart/2008/layout/LinedList"/>
    <dgm:cxn modelId="{DF3FB969-B10D-407C-8688-B460EE085AFE}" srcId="{A89E0B09-4E81-4A5B-9B01-3A2004B8F646}" destId="{6291779B-3AAD-411A-9CD1-576A72E3B510}" srcOrd="0" destOrd="0" parTransId="{8AD942B2-F218-417D-8BB3-1E2D39122F90}" sibTransId="{D08CA338-C48F-43DD-B44E-E1BDBCAB4EB4}"/>
    <dgm:cxn modelId="{69D8B06F-64E4-4BA7-BEDF-7B5B59ED572A}" srcId="{CA5A826B-413C-44B5-8D6E-2BB8AB2324B0}" destId="{A89E0B09-4E81-4A5B-9B01-3A2004B8F646}" srcOrd="3" destOrd="0" parTransId="{C0F3523D-AD73-4914-A93F-FE3261A569C3}" sibTransId="{338D5810-678F-443B-9FDE-9ABA08EF4F22}"/>
    <dgm:cxn modelId="{A1E59B98-E86B-4CB9-8D67-38A9AAEDFE6E}" type="presOf" srcId="{6291779B-3AAD-411A-9CD1-576A72E3B510}" destId="{873D135B-0080-428B-A755-521CFA7E3B8F}" srcOrd="0" destOrd="0" presId="urn:microsoft.com/office/officeart/2008/layout/LinedList"/>
    <dgm:cxn modelId="{58483CAD-9E72-47D6-9F8D-4F67AD068763}" srcId="{CA5A826B-413C-44B5-8D6E-2BB8AB2324B0}" destId="{A1BC36EA-0E65-4019-B8E3-B9E5E06A184E}" srcOrd="0" destOrd="0" parTransId="{7A19BBE4-3FD1-451E-BB7B-FF174A6F1CF7}" sibTransId="{153BE990-0ABC-4274-90E3-BEA7E652CD02}"/>
    <dgm:cxn modelId="{BF3184BC-9A09-46D8-B007-2C7560D108ED}" type="presOf" srcId="{B3A1E980-0B60-4643-96C2-59375286BC4F}" destId="{0344EC9B-E8DC-4E7E-B11A-29089AEC4670}" srcOrd="0" destOrd="0" presId="urn:microsoft.com/office/officeart/2008/layout/LinedList"/>
    <dgm:cxn modelId="{F3EE24C1-C813-42CB-A532-99C2FA8F198B}" type="presOf" srcId="{A49F805E-DE58-45D0-81D0-913FCF3BE0CB}" destId="{84585BEB-78DD-4032-9400-7BBCE1138B07}" srcOrd="0" destOrd="0" presId="urn:microsoft.com/office/officeart/2008/layout/LinedList"/>
    <dgm:cxn modelId="{9F63EBC3-6948-4900-84A0-8E8C487EA2A4}" srcId="{CA5A826B-413C-44B5-8D6E-2BB8AB2324B0}" destId="{027EB0C5-B406-4BF9-9378-3AEA0ADBA593}" srcOrd="2" destOrd="0" parTransId="{61A1CFC6-C862-4AE8-BB1C-9696C8246C03}" sibTransId="{BC6D4F4E-FFDD-44A7-B2A0-D7976D4FCC02}"/>
    <dgm:cxn modelId="{0479D6C8-D2CF-4828-998D-B496801F9A2F}" type="presOf" srcId="{CA5A826B-413C-44B5-8D6E-2BB8AB2324B0}" destId="{F75BB7CF-56B4-4E6B-9A84-97B053B6AD83}" srcOrd="0" destOrd="0" presId="urn:microsoft.com/office/officeart/2008/layout/LinedList"/>
    <dgm:cxn modelId="{DCB619F1-F872-44B3-988C-699EAC24AF7E}" type="presOf" srcId="{919FEB44-10AF-46F9-8C02-167085785719}" destId="{8E7CE4FA-6B76-405D-AD7F-E9C81B580405}" srcOrd="0" destOrd="0" presId="urn:microsoft.com/office/officeart/2008/layout/LinedList"/>
    <dgm:cxn modelId="{041F84F1-A827-43AB-9F9F-22848890B5FC}" type="presOf" srcId="{027EB0C5-B406-4BF9-9378-3AEA0ADBA593}" destId="{B33A5476-265F-48D5-9F41-598B6135C36F}" srcOrd="0" destOrd="0" presId="urn:microsoft.com/office/officeart/2008/layout/LinedList"/>
    <dgm:cxn modelId="{02D2C20D-F649-4339-BF6C-FB52BB62C7B9}" type="presParOf" srcId="{F75BB7CF-56B4-4E6B-9A84-97B053B6AD83}" destId="{5A8F6734-E4C6-4721-B34F-5B74471D3836}" srcOrd="0" destOrd="0" presId="urn:microsoft.com/office/officeart/2008/layout/LinedList"/>
    <dgm:cxn modelId="{D06E683C-9E33-4AEC-9E44-32D06B94A133}" type="presParOf" srcId="{F75BB7CF-56B4-4E6B-9A84-97B053B6AD83}" destId="{BA3D851B-5729-4741-A698-C4480994D887}" srcOrd="1" destOrd="0" presId="urn:microsoft.com/office/officeart/2008/layout/LinedList"/>
    <dgm:cxn modelId="{3EDDE73C-EC02-4E1B-B612-2D65BC900A9A}" type="presParOf" srcId="{BA3D851B-5729-4741-A698-C4480994D887}" destId="{AD3E5496-B533-4428-8A72-132F47829269}" srcOrd="0" destOrd="0" presId="urn:microsoft.com/office/officeart/2008/layout/LinedList"/>
    <dgm:cxn modelId="{7EA9B1F0-5C62-48CD-A1C6-12B334B96A58}" type="presParOf" srcId="{BA3D851B-5729-4741-A698-C4480994D887}" destId="{A6C1DA20-CE14-4B28-9650-8247C5E2DD3E}" srcOrd="1" destOrd="0" presId="urn:microsoft.com/office/officeart/2008/layout/LinedList"/>
    <dgm:cxn modelId="{9CEABBA4-B58A-4A6C-B6F4-93AB8F230566}" type="presParOf" srcId="{F75BB7CF-56B4-4E6B-9A84-97B053B6AD83}" destId="{5CB61063-B9E0-4A17-98D5-3681FB7CAEE8}" srcOrd="2" destOrd="0" presId="urn:microsoft.com/office/officeart/2008/layout/LinedList"/>
    <dgm:cxn modelId="{FC0DE5B9-EB62-4B19-9612-F51B29588CEC}" type="presParOf" srcId="{F75BB7CF-56B4-4E6B-9A84-97B053B6AD83}" destId="{2B8A8546-EF3E-4DAE-8648-7090AF091AB9}" srcOrd="3" destOrd="0" presId="urn:microsoft.com/office/officeart/2008/layout/LinedList"/>
    <dgm:cxn modelId="{1E6EECBA-48D4-4470-8832-CE8C9D07EA22}" type="presParOf" srcId="{2B8A8546-EF3E-4DAE-8648-7090AF091AB9}" destId="{E67D1EEA-8B46-4F46-BDF8-9E08C6AC7121}" srcOrd="0" destOrd="0" presId="urn:microsoft.com/office/officeart/2008/layout/LinedList"/>
    <dgm:cxn modelId="{AB69E71D-2088-4015-96B1-BD5542D8AADD}" type="presParOf" srcId="{2B8A8546-EF3E-4DAE-8648-7090AF091AB9}" destId="{145505A2-08F4-465A-888D-0FCAD7E9F8D3}" srcOrd="1" destOrd="0" presId="urn:microsoft.com/office/officeart/2008/layout/LinedList"/>
    <dgm:cxn modelId="{C9384F05-3A29-43FC-877A-0355E18CCDEA}" type="presParOf" srcId="{F75BB7CF-56B4-4E6B-9A84-97B053B6AD83}" destId="{C50F4BF3-78C5-4EBD-8F1A-862A32842590}" srcOrd="4" destOrd="0" presId="urn:microsoft.com/office/officeart/2008/layout/LinedList"/>
    <dgm:cxn modelId="{1595A1A1-0B13-4ED9-82B4-6C590A817DFD}" type="presParOf" srcId="{F75BB7CF-56B4-4E6B-9A84-97B053B6AD83}" destId="{00C9BEE7-FD81-4A91-89A0-7F14C3F65CC5}" srcOrd="5" destOrd="0" presId="urn:microsoft.com/office/officeart/2008/layout/LinedList"/>
    <dgm:cxn modelId="{D1ABA1DE-01F6-4BF2-8ED8-005C207F66DB}" type="presParOf" srcId="{00C9BEE7-FD81-4A91-89A0-7F14C3F65CC5}" destId="{B33A5476-265F-48D5-9F41-598B6135C36F}" srcOrd="0" destOrd="0" presId="urn:microsoft.com/office/officeart/2008/layout/LinedList"/>
    <dgm:cxn modelId="{07272028-13F5-4955-AFB1-97DB7404AB2C}" type="presParOf" srcId="{00C9BEE7-FD81-4A91-89A0-7F14C3F65CC5}" destId="{142E4719-DE3E-4E59-97AB-6F46E5DC3A74}" srcOrd="1" destOrd="0" presId="urn:microsoft.com/office/officeart/2008/layout/LinedList"/>
    <dgm:cxn modelId="{0CAD7FF4-7425-46FA-BD99-13B61D16FE48}" type="presParOf" srcId="{F75BB7CF-56B4-4E6B-9A84-97B053B6AD83}" destId="{431F3373-B7D8-4D24-A508-51BBB0666800}" srcOrd="6" destOrd="0" presId="urn:microsoft.com/office/officeart/2008/layout/LinedList"/>
    <dgm:cxn modelId="{50674086-052E-45E7-8119-2F0DE25AB0C6}" type="presParOf" srcId="{F75BB7CF-56B4-4E6B-9A84-97B053B6AD83}" destId="{62ADE75B-13D0-47B6-A5D1-F352C9228661}" srcOrd="7" destOrd="0" presId="urn:microsoft.com/office/officeart/2008/layout/LinedList"/>
    <dgm:cxn modelId="{52243F5A-971E-48C6-AE65-25DC3B24B046}" type="presParOf" srcId="{62ADE75B-13D0-47B6-A5D1-F352C9228661}" destId="{1220EDAF-ABCE-4053-AD03-46476F26D0AF}" srcOrd="0" destOrd="0" presId="urn:microsoft.com/office/officeart/2008/layout/LinedList"/>
    <dgm:cxn modelId="{DB440A50-3940-4AD5-95B1-C9B96193CDFF}" type="presParOf" srcId="{62ADE75B-13D0-47B6-A5D1-F352C9228661}" destId="{BEC215C3-BB58-4DCA-8311-396EAC5E2D39}" srcOrd="1" destOrd="0" presId="urn:microsoft.com/office/officeart/2008/layout/LinedList"/>
    <dgm:cxn modelId="{E3E4A915-F500-41ED-AC05-BB260D6C8AAA}" type="presParOf" srcId="{BEC215C3-BB58-4DCA-8311-396EAC5E2D39}" destId="{19BA0318-9804-414B-8277-E69193105AEE}" srcOrd="0" destOrd="0" presId="urn:microsoft.com/office/officeart/2008/layout/LinedList"/>
    <dgm:cxn modelId="{3E2B9D0D-A63D-4F19-AA1D-0BF37BDDB081}" type="presParOf" srcId="{BEC215C3-BB58-4DCA-8311-396EAC5E2D39}" destId="{A9554C81-EC68-4E4C-8AD4-83BAFBE74AB6}" srcOrd="1" destOrd="0" presId="urn:microsoft.com/office/officeart/2008/layout/LinedList"/>
    <dgm:cxn modelId="{EBCA6695-4809-407F-BD59-F93104FFBEB8}" type="presParOf" srcId="{A9554C81-EC68-4E4C-8AD4-83BAFBE74AB6}" destId="{4BA052B7-2A84-4F0F-8766-220C14B11C75}" srcOrd="0" destOrd="0" presId="urn:microsoft.com/office/officeart/2008/layout/LinedList"/>
    <dgm:cxn modelId="{14C08D0D-173F-4925-9B8C-CE7E70BA544E}" type="presParOf" srcId="{A9554C81-EC68-4E4C-8AD4-83BAFBE74AB6}" destId="{873D135B-0080-428B-A755-521CFA7E3B8F}" srcOrd="1" destOrd="0" presId="urn:microsoft.com/office/officeart/2008/layout/LinedList"/>
    <dgm:cxn modelId="{3FAFAE90-DC25-44F9-B148-22D99A550CB2}" type="presParOf" srcId="{A9554C81-EC68-4E4C-8AD4-83BAFBE74AB6}" destId="{75CBA36D-AB5B-4040-B171-ABF42BF36D94}" srcOrd="2" destOrd="0" presId="urn:microsoft.com/office/officeart/2008/layout/LinedList"/>
    <dgm:cxn modelId="{8AE36AFD-5BB4-4B40-9805-50466E6DA1FA}" type="presParOf" srcId="{BEC215C3-BB58-4DCA-8311-396EAC5E2D39}" destId="{905BE06E-09D8-48B0-A97A-37F263E58D9E}" srcOrd="2" destOrd="0" presId="urn:microsoft.com/office/officeart/2008/layout/LinedList"/>
    <dgm:cxn modelId="{0F270A61-2ABF-42FC-BB3F-C17552ECC070}" type="presParOf" srcId="{BEC215C3-BB58-4DCA-8311-396EAC5E2D39}" destId="{31B7BE19-D87E-4612-AA12-EA6B63D89975}" srcOrd="3" destOrd="0" presId="urn:microsoft.com/office/officeart/2008/layout/LinedList"/>
    <dgm:cxn modelId="{203FB7ED-733D-4806-A4CF-77827A4615DE}" type="presParOf" srcId="{BEC215C3-BB58-4DCA-8311-396EAC5E2D39}" destId="{046FA6AD-D0F0-4D9D-9D86-4C190DA3C847}" srcOrd="4" destOrd="0" presId="urn:microsoft.com/office/officeart/2008/layout/LinedList"/>
    <dgm:cxn modelId="{3BB4F2F5-47FC-41E0-A06D-4ED1386F32D4}" type="presParOf" srcId="{046FA6AD-D0F0-4D9D-9D86-4C190DA3C847}" destId="{685A3159-BA20-4C32-BD66-BCB968ABA108}" srcOrd="0" destOrd="0" presId="urn:microsoft.com/office/officeart/2008/layout/LinedList"/>
    <dgm:cxn modelId="{EBC9D43F-BD51-4133-B1DD-9E2C1AEE0474}" type="presParOf" srcId="{046FA6AD-D0F0-4D9D-9D86-4C190DA3C847}" destId="{0344EC9B-E8DC-4E7E-B11A-29089AEC4670}" srcOrd="1" destOrd="0" presId="urn:microsoft.com/office/officeart/2008/layout/LinedList"/>
    <dgm:cxn modelId="{312595F5-45A3-4633-9A6B-BA21F61866E8}" type="presParOf" srcId="{046FA6AD-D0F0-4D9D-9D86-4C190DA3C847}" destId="{DCA53E69-D3C3-463D-B7AD-AC87B0E8B2AC}" srcOrd="2" destOrd="0" presId="urn:microsoft.com/office/officeart/2008/layout/LinedList"/>
    <dgm:cxn modelId="{9FFA7B09-1125-44B4-8430-5CE98EE21168}" type="presParOf" srcId="{BEC215C3-BB58-4DCA-8311-396EAC5E2D39}" destId="{EB9B9734-DD60-491E-9EDF-1A1768C7FFE1}" srcOrd="5" destOrd="0" presId="urn:microsoft.com/office/officeart/2008/layout/LinedList"/>
    <dgm:cxn modelId="{1EFA1FA4-AB7A-4E5E-A4E5-6D68AF0D785C}" type="presParOf" srcId="{BEC215C3-BB58-4DCA-8311-396EAC5E2D39}" destId="{18C83E74-2473-4A86-A731-5BD2AE097D83}" srcOrd="6" destOrd="0" presId="urn:microsoft.com/office/officeart/2008/layout/LinedList"/>
    <dgm:cxn modelId="{49C20B3C-BE41-4481-A143-AE31A059F2FC}" type="presParOf" srcId="{BEC215C3-BB58-4DCA-8311-396EAC5E2D39}" destId="{DDC67E98-9BEC-4EE9-B37A-8AEB0C573827}" srcOrd="7" destOrd="0" presId="urn:microsoft.com/office/officeart/2008/layout/LinedList"/>
    <dgm:cxn modelId="{995D6759-4D52-4254-B8A7-707EBCEBAF6D}" type="presParOf" srcId="{DDC67E98-9BEC-4EE9-B37A-8AEB0C573827}" destId="{CFAD6D0C-03EE-4830-B49F-0251907012F8}" srcOrd="0" destOrd="0" presId="urn:microsoft.com/office/officeart/2008/layout/LinedList"/>
    <dgm:cxn modelId="{E0C13F9A-CCC2-4F25-A7E4-37F4BAD3E890}" type="presParOf" srcId="{DDC67E98-9BEC-4EE9-B37A-8AEB0C573827}" destId="{84585BEB-78DD-4032-9400-7BBCE1138B07}" srcOrd="1" destOrd="0" presId="urn:microsoft.com/office/officeart/2008/layout/LinedList"/>
    <dgm:cxn modelId="{11EBACA5-F246-4FFA-9249-6F1B92BC3B21}" type="presParOf" srcId="{DDC67E98-9BEC-4EE9-B37A-8AEB0C573827}" destId="{78E1E93C-4AF2-4EE9-9314-DF494C2A18A3}" srcOrd="2" destOrd="0" presId="urn:microsoft.com/office/officeart/2008/layout/LinedList"/>
    <dgm:cxn modelId="{6080759D-FEB4-4697-A7A7-0A52A90017AA}" type="presParOf" srcId="{BEC215C3-BB58-4DCA-8311-396EAC5E2D39}" destId="{45CF7D57-62B2-4176-8F25-0FD2AD4B8565}" srcOrd="8" destOrd="0" presId="urn:microsoft.com/office/officeart/2008/layout/LinedList"/>
    <dgm:cxn modelId="{E48ABEAB-62E9-4625-BDC0-C0B3752A7385}" type="presParOf" srcId="{BEC215C3-BB58-4DCA-8311-396EAC5E2D39}" destId="{7F65AE7D-72E6-4AEE-B68A-525D5E912012}" srcOrd="9" destOrd="0" presId="urn:microsoft.com/office/officeart/2008/layout/LinedList"/>
    <dgm:cxn modelId="{82212742-FD00-4475-83B7-D8EBEB1138D5}" type="presParOf" srcId="{F75BB7CF-56B4-4E6B-9A84-97B053B6AD83}" destId="{4B5DAD89-FB5C-41EB-8AD2-0CA52279852F}" srcOrd="8" destOrd="0" presId="urn:microsoft.com/office/officeart/2008/layout/LinedList"/>
    <dgm:cxn modelId="{C77D306E-C1C2-4508-9031-25BD07717470}" type="presParOf" srcId="{F75BB7CF-56B4-4E6B-9A84-97B053B6AD83}" destId="{269E8A6F-36AB-4456-9FCE-80148828769E}" srcOrd="9" destOrd="0" presId="urn:microsoft.com/office/officeart/2008/layout/LinedList"/>
    <dgm:cxn modelId="{28C35F64-1849-4FE4-BCDE-F33FAE0C40FD}" type="presParOf" srcId="{269E8A6F-36AB-4456-9FCE-80148828769E}" destId="{8E7CE4FA-6B76-405D-AD7F-E9C81B580405}" srcOrd="0" destOrd="0" presId="urn:microsoft.com/office/officeart/2008/layout/LinedList"/>
    <dgm:cxn modelId="{FF224B1B-DE77-4DAD-9610-594DDE54A575}" type="presParOf" srcId="{269E8A6F-36AB-4456-9FCE-80148828769E}" destId="{7C15053A-FF72-45EC-934E-AE5E415768F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C285-F4A4-4108-84BF-A99E2BE3E661}">
      <dsp:nvSpPr>
        <dsp:cNvPr id="0" name=""/>
        <dsp:cNvSpPr/>
      </dsp:nvSpPr>
      <dsp:spPr>
        <a:xfrm>
          <a:off x="1007868" y="5347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C5344B-81CD-46CC-B1C3-C091AE6A2E33}">
      <dsp:nvSpPr>
        <dsp:cNvPr id="0" name=""/>
        <dsp:cNvSpPr/>
      </dsp:nvSpPr>
      <dsp:spPr>
        <a:xfrm>
          <a:off x="4228"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Data Integrity:</a:t>
          </a:r>
          <a:endParaRPr lang="en-US" sz="2800" kern="1200"/>
        </a:p>
      </dsp:txBody>
      <dsp:txXfrm>
        <a:off x="4228" y="1744158"/>
        <a:ext cx="3088125" cy="463218"/>
      </dsp:txXfrm>
    </dsp:sp>
    <dsp:sp modelId="{F7955D85-66DF-4331-AF5F-61410C0C30A1}">
      <dsp:nvSpPr>
        <dsp:cNvPr id="0" name=""/>
        <dsp:cNvSpPr/>
      </dsp:nvSpPr>
      <dsp:spPr>
        <a:xfrm>
          <a:off x="4228"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Hashing is used to verify the integrity of data. By comparing hash values before and after transmission, one can ensure that the data has not been altered.</a:t>
          </a:r>
          <a:endParaRPr lang="en-US" sz="1700" kern="1200" dirty="0"/>
        </a:p>
      </dsp:txBody>
      <dsp:txXfrm>
        <a:off x="4228" y="2267171"/>
        <a:ext cx="3088125" cy="1257308"/>
      </dsp:txXfrm>
    </dsp:sp>
    <dsp:sp modelId="{57477BCA-E9E2-437B-90C9-DCB16DDD8157}">
      <dsp:nvSpPr>
        <dsp:cNvPr id="0" name=""/>
        <dsp:cNvSpPr/>
      </dsp:nvSpPr>
      <dsp:spPr>
        <a:xfrm>
          <a:off x="4636415" y="5347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D0B09-3F86-488F-89BB-26E5A6DA84F1}">
      <dsp:nvSpPr>
        <dsp:cNvPr id="0" name=""/>
        <dsp:cNvSpPr/>
      </dsp:nvSpPr>
      <dsp:spPr>
        <a:xfrm>
          <a:off x="3632774"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Password Storage:</a:t>
          </a:r>
          <a:endParaRPr lang="en-US" sz="2800" kern="1200"/>
        </a:p>
      </dsp:txBody>
      <dsp:txXfrm>
        <a:off x="3632774" y="1744158"/>
        <a:ext cx="3088125" cy="463218"/>
      </dsp:txXfrm>
    </dsp:sp>
    <dsp:sp modelId="{AF16E969-C874-41AB-B0C7-0B8F7F3C2E09}">
      <dsp:nvSpPr>
        <dsp:cNvPr id="0" name=""/>
        <dsp:cNvSpPr/>
      </dsp:nvSpPr>
      <dsp:spPr>
        <a:xfrm>
          <a:off x="3632774"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Hash functions play a crucial role in securing passwords. Instead of storing actual passwords, systems store the hash values, adding an extra layer of security.</a:t>
          </a:r>
          <a:endParaRPr lang="en-US" sz="1700" kern="1200" dirty="0"/>
        </a:p>
      </dsp:txBody>
      <dsp:txXfrm>
        <a:off x="3632774" y="2267171"/>
        <a:ext cx="3088125" cy="1257308"/>
      </dsp:txXfrm>
    </dsp:sp>
    <dsp:sp modelId="{26CDC5C2-3D03-4370-AFB9-5712DC615D50}">
      <dsp:nvSpPr>
        <dsp:cNvPr id="0" name=""/>
        <dsp:cNvSpPr/>
      </dsp:nvSpPr>
      <dsp:spPr>
        <a:xfrm>
          <a:off x="8264962" y="5347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030777-8D3A-4006-A83A-3D8C655013DA}">
      <dsp:nvSpPr>
        <dsp:cNvPr id="0" name=""/>
        <dsp:cNvSpPr/>
      </dsp:nvSpPr>
      <dsp:spPr>
        <a:xfrm>
          <a:off x="7261321"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File Deduplication:</a:t>
          </a:r>
          <a:endParaRPr lang="en-US" sz="2800" kern="1200"/>
        </a:p>
      </dsp:txBody>
      <dsp:txXfrm>
        <a:off x="7261321" y="1744158"/>
        <a:ext cx="3088125" cy="463218"/>
      </dsp:txXfrm>
    </dsp:sp>
    <dsp:sp modelId="{2B8C8AFA-DD8D-4EBC-BEDB-9C778AC806BC}">
      <dsp:nvSpPr>
        <dsp:cNvPr id="0" name=""/>
        <dsp:cNvSpPr/>
      </dsp:nvSpPr>
      <dsp:spPr>
        <a:xfrm>
          <a:off x="7261321"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In systems where duplicate files are to be avoided, hashing is used to identify identical files. If two files have the same hash value, they are considered duplicates.</a:t>
          </a:r>
          <a:endParaRPr lang="en-US" sz="1700" kern="1200"/>
        </a:p>
      </dsp:txBody>
      <dsp:txXfrm>
        <a:off x="7261321" y="2267171"/>
        <a:ext cx="3088125" cy="1257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9963F-8AFB-4F10-BD5B-DA340E5EF52F}">
      <dsp:nvSpPr>
        <dsp:cNvPr id="0" name=""/>
        <dsp:cNvSpPr/>
      </dsp:nvSpPr>
      <dsp:spPr>
        <a:xfrm>
          <a:off x="2306882" y="682509"/>
          <a:ext cx="1264191" cy="12641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C29FA-8E09-41EF-96EE-4BF3B5886D81}">
      <dsp:nvSpPr>
        <dsp:cNvPr id="0" name=""/>
        <dsp:cNvSpPr/>
      </dsp:nvSpPr>
      <dsp:spPr>
        <a:xfrm>
          <a:off x="2535694" y="978777"/>
          <a:ext cx="806552" cy="806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933C99-A68A-42AA-B50F-22A591F4ADDB}">
      <dsp:nvSpPr>
        <dsp:cNvPr id="0" name=""/>
        <dsp:cNvSpPr/>
      </dsp:nvSpPr>
      <dsp:spPr>
        <a:xfrm>
          <a:off x="567802" y="2885649"/>
          <a:ext cx="4742338" cy="1497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1244600">
            <a:lnSpc>
              <a:spcPct val="90000"/>
            </a:lnSpc>
            <a:spcBef>
              <a:spcPct val="0"/>
            </a:spcBef>
            <a:spcAft>
              <a:spcPct val="35000"/>
            </a:spcAft>
            <a:buNone/>
          </a:pPr>
          <a:r>
            <a:rPr lang="en-US" sz="2800" b="0" i="0" kern="1200" dirty="0"/>
            <a:t>Hashing serves various critical purposes in encryption and cybersecurity, contributing to the overall security of digital systems. It’s used in many fields related to </a:t>
          </a:r>
          <a:r>
            <a:rPr lang="en-US" sz="2800" kern="1200" dirty="0"/>
            <a:t>Cyber Security </a:t>
          </a:r>
          <a:r>
            <a:rPr lang="en-US" sz="2800" b="0" i="0" kern="1200" dirty="0"/>
            <a:t>like:</a:t>
          </a:r>
          <a:endParaRPr lang="en-US" sz="2800" kern="1200" dirty="0"/>
        </a:p>
      </dsp:txBody>
      <dsp:txXfrm>
        <a:off x="567802" y="2885649"/>
        <a:ext cx="4742338" cy="1497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F6734-E4C6-4721-B34F-5B74471D3836}">
      <dsp:nvSpPr>
        <dsp:cNvPr id="0" name=""/>
        <dsp:cNvSpPr/>
      </dsp:nvSpPr>
      <dsp:spPr>
        <a:xfrm>
          <a:off x="0" y="693"/>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D3E5496-B533-4428-8A72-132F47829269}">
      <dsp:nvSpPr>
        <dsp:cNvPr id="0" name=""/>
        <dsp:cNvSpPr/>
      </dsp:nvSpPr>
      <dsp:spPr>
        <a:xfrm>
          <a:off x="0" y="693"/>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MD5</a:t>
          </a:r>
        </a:p>
      </dsp:txBody>
      <dsp:txXfrm>
        <a:off x="0" y="693"/>
        <a:ext cx="2239021" cy="1135601"/>
      </dsp:txXfrm>
    </dsp:sp>
    <dsp:sp modelId="{5CB61063-B9E0-4A17-98D5-3681FB7CAEE8}">
      <dsp:nvSpPr>
        <dsp:cNvPr id="0" name=""/>
        <dsp:cNvSpPr/>
      </dsp:nvSpPr>
      <dsp:spPr>
        <a:xfrm>
          <a:off x="0" y="1136294"/>
          <a:ext cx="6266011" cy="0"/>
        </a:xfrm>
        <a:prstGeom prst="line">
          <a:avLst/>
        </a:prstGeom>
        <a:gradFill rotWithShape="0">
          <a:gsLst>
            <a:gs pos="0">
              <a:schemeClr val="accent2">
                <a:hueOff val="-177515"/>
                <a:satOff val="-1467"/>
                <a:lumOff val="-3137"/>
                <a:alphaOff val="0"/>
                <a:tint val="96000"/>
                <a:lumMod val="104000"/>
              </a:schemeClr>
            </a:gs>
            <a:gs pos="100000">
              <a:schemeClr val="accent2">
                <a:hueOff val="-177515"/>
                <a:satOff val="-1467"/>
                <a:lumOff val="-3137"/>
                <a:alphaOff val="0"/>
                <a:shade val="90000"/>
                <a:lumMod val="90000"/>
              </a:schemeClr>
            </a:gs>
          </a:gsLst>
          <a:lin ang="5400000" scaled="0"/>
        </a:gradFill>
        <a:ln w="9525" cap="rnd" cmpd="sng" algn="ctr">
          <a:solidFill>
            <a:schemeClr val="accent2">
              <a:hueOff val="-177515"/>
              <a:satOff val="-1467"/>
              <a:lumOff val="-313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67D1EEA-8B46-4F46-BDF8-9E08C6AC7121}">
      <dsp:nvSpPr>
        <dsp:cNvPr id="0" name=""/>
        <dsp:cNvSpPr/>
      </dsp:nvSpPr>
      <dsp:spPr>
        <a:xfrm>
          <a:off x="0" y="1136294"/>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Argon2</a:t>
          </a:r>
        </a:p>
      </dsp:txBody>
      <dsp:txXfrm>
        <a:off x="0" y="1136294"/>
        <a:ext cx="2239021" cy="1135601"/>
      </dsp:txXfrm>
    </dsp:sp>
    <dsp:sp modelId="{C50F4BF3-78C5-4EBD-8F1A-862A32842590}">
      <dsp:nvSpPr>
        <dsp:cNvPr id="0" name=""/>
        <dsp:cNvSpPr/>
      </dsp:nvSpPr>
      <dsp:spPr>
        <a:xfrm>
          <a:off x="0" y="2271896"/>
          <a:ext cx="6266011" cy="0"/>
        </a:xfrm>
        <a:prstGeom prst="line">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w="9525" cap="rnd" cmpd="sng" algn="ctr">
          <a:solidFill>
            <a:schemeClr val="accent2">
              <a:hueOff val="-355029"/>
              <a:satOff val="-2934"/>
              <a:lumOff val="-6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33A5476-265F-48D5-9F41-598B6135C36F}">
      <dsp:nvSpPr>
        <dsp:cNvPr id="0" name=""/>
        <dsp:cNvSpPr/>
      </dsp:nvSpPr>
      <dsp:spPr>
        <a:xfrm>
          <a:off x="0" y="2271896"/>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Bcrypt</a:t>
          </a:r>
          <a:endParaRPr lang="en-US" sz="2800" kern="1200" dirty="0"/>
        </a:p>
      </dsp:txBody>
      <dsp:txXfrm>
        <a:off x="0" y="2271896"/>
        <a:ext cx="2239021" cy="1135601"/>
      </dsp:txXfrm>
    </dsp:sp>
    <dsp:sp modelId="{431F3373-B7D8-4D24-A508-51BBB0666800}">
      <dsp:nvSpPr>
        <dsp:cNvPr id="0" name=""/>
        <dsp:cNvSpPr/>
      </dsp:nvSpPr>
      <dsp:spPr>
        <a:xfrm>
          <a:off x="0" y="3407497"/>
          <a:ext cx="6266011" cy="0"/>
        </a:xfrm>
        <a:prstGeom prst="line">
          <a:avLst/>
        </a:prstGeom>
        <a:gradFill rotWithShape="0">
          <a:gsLst>
            <a:gs pos="0">
              <a:schemeClr val="accent2">
                <a:hueOff val="-532544"/>
                <a:satOff val="-4401"/>
                <a:lumOff val="-9412"/>
                <a:alphaOff val="0"/>
                <a:tint val="96000"/>
                <a:lumMod val="104000"/>
              </a:schemeClr>
            </a:gs>
            <a:gs pos="100000">
              <a:schemeClr val="accent2">
                <a:hueOff val="-532544"/>
                <a:satOff val="-4401"/>
                <a:lumOff val="-9412"/>
                <a:alphaOff val="0"/>
                <a:shade val="90000"/>
                <a:lumMod val="90000"/>
              </a:schemeClr>
            </a:gs>
          </a:gsLst>
          <a:lin ang="5400000" scaled="0"/>
        </a:gradFill>
        <a:ln w="9525" cap="rnd" cmpd="sng" algn="ctr">
          <a:solidFill>
            <a:schemeClr val="accent2">
              <a:hueOff val="-532544"/>
              <a:satOff val="-4401"/>
              <a:lumOff val="-941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220EDAF-ABCE-4053-AD03-46476F26D0AF}">
      <dsp:nvSpPr>
        <dsp:cNvPr id="0" name=""/>
        <dsp:cNvSpPr/>
      </dsp:nvSpPr>
      <dsp:spPr>
        <a:xfrm>
          <a:off x="0" y="3407497"/>
          <a:ext cx="2278045"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(Secure Hash Algorithm) SHA Family:</a:t>
          </a:r>
        </a:p>
      </dsp:txBody>
      <dsp:txXfrm>
        <a:off x="0" y="3407497"/>
        <a:ext cx="2278045" cy="1135601"/>
      </dsp:txXfrm>
    </dsp:sp>
    <dsp:sp modelId="{873D135B-0080-428B-A755-521CFA7E3B8F}">
      <dsp:nvSpPr>
        <dsp:cNvPr id="0" name=""/>
        <dsp:cNvSpPr/>
      </dsp:nvSpPr>
      <dsp:spPr>
        <a:xfrm>
          <a:off x="2352760" y="3425241"/>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SHA-256</a:t>
          </a:r>
        </a:p>
      </dsp:txBody>
      <dsp:txXfrm>
        <a:off x="2352760" y="3425241"/>
        <a:ext cx="3910076" cy="354875"/>
      </dsp:txXfrm>
    </dsp:sp>
    <dsp:sp modelId="{905BE06E-09D8-48B0-A97A-37F263E58D9E}">
      <dsp:nvSpPr>
        <dsp:cNvPr id="0" name=""/>
        <dsp:cNvSpPr/>
      </dsp:nvSpPr>
      <dsp:spPr>
        <a:xfrm>
          <a:off x="2278045" y="378011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344EC9B-E8DC-4E7E-B11A-29089AEC4670}">
      <dsp:nvSpPr>
        <dsp:cNvPr id="0" name=""/>
        <dsp:cNvSpPr/>
      </dsp:nvSpPr>
      <dsp:spPr>
        <a:xfrm>
          <a:off x="2352760" y="3797860"/>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SHA-1</a:t>
          </a:r>
        </a:p>
      </dsp:txBody>
      <dsp:txXfrm>
        <a:off x="2352760" y="3797860"/>
        <a:ext cx="3910076" cy="354875"/>
      </dsp:txXfrm>
    </dsp:sp>
    <dsp:sp modelId="{EB9B9734-DD60-491E-9EDF-1A1768C7FFE1}">
      <dsp:nvSpPr>
        <dsp:cNvPr id="0" name=""/>
        <dsp:cNvSpPr/>
      </dsp:nvSpPr>
      <dsp:spPr>
        <a:xfrm>
          <a:off x="2278045" y="415273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4585BEB-78DD-4032-9400-7BBCE1138B07}">
      <dsp:nvSpPr>
        <dsp:cNvPr id="0" name=""/>
        <dsp:cNvSpPr/>
      </dsp:nvSpPr>
      <dsp:spPr>
        <a:xfrm>
          <a:off x="2352760" y="4170479"/>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SHA-3</a:t>
          </a:r>
        </a:p>
      </dsp:txBody>
      <dsp:txXfrm>
        <a:off x="2352760" y="4170479"/>
        <a:ext cx="3910076" cy="354875"/>
      </dsp:txXfrm>
    </dsp:sp>
    <dsp:sp modelId="{45CF7D57-62B2-4176-8F25-0FD2AD4B8565}">
      <dsp:nvSpPr>
        <dsp:cNvPr id="0" name=""/>
        <dsp:cNvSpPr/>
      </dsp:nvSpPr>
      <dsp:spPr>
        <a:xfrm>
          <a:off x="2278045" y="4525355"/>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5DAD89-FB5C-41EB-8AD2-0CA52279852F}">
      <dsp:nvSpPr>
        <dsp:cNvPr id="0" name=""/>
        <dsp:cNvSpPr/>
      </dsp:nvSpPr>
      <dsp:spPr>
        <a:xfrm>
          <a:off x="0" y="4543099"/>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E7CE4FA-6B76-405D-AD7F-E9C81B580405}">
      <dsp:nvSpPr>
        <dsp:cNvPr id="0" name=""/>
        <dsp:cNvSpPr/>
      </dsp:nvSpPr>
      <dsp:spPr>
        <a:xfrm>
          <a:off x="0" y="4543099"/>
          <a:ext cx="206188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Tiger</a:t>
          </a:r>
        </a:p>
      </dsp:txBody>
      <dsp:txXfrm>
        <a:off x="0" y="4543099"/>
        <a:ext cx="2061881" cy="113560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72A3E-6E4E-46DB-8B7F-E21E8372EE7E}"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B3C54-B142-4C3C-A34E-ACBF958A5503}" type="slidenum">
              <a:rPr lang="en-US" smtClean="0"/>
              <a:t>‹#›</a:t>
            </a:fld>
            <a:endParaRPr lang="en-US"/>
          </a:p>
        </p:txBody>
      </p:sp>
    </p:spTree>
    <p:extLst>
      <p:ext uri="{BB962C8B-B14F-4D97-AF65-F5344CB8AC3E}">
        <p14:creationId xmlns:p14="http://schemas.microsoft.com/office/powerpoint/2010/main" val="270640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BB3C54-B142-4C3C-A34E-ACBF958A5503}" type="slidenum">
              <a:rPr lang="en-US" smtClean="0"/>
              <a:t>6</a:t>
            </a:fld>
            <a:endParaRPr lang="en-US"/>
          </a:p>
        </p:txBody>
      </p:sp>
    </p:spTree>
    <p:extLst>
      <p:ext uri="{BB962C8B-B14F-4D97-AF65-F5344CB8AC3E}">
        <p14:creationId xmlns:p14="http://schemas.microsoft.com/office/powerpoint/2010/main" val="343358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01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54284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217741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6959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97968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04497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65486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5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2507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815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Monday, October 23,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974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33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Monday, October 23,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2817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Monday, October 23,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976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Monday, October 23,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797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319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534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EA2CF1-0EB2-4673-802D-3371233E4A77}" type="datetime2">
              <a:rPr lang="en-US" smtClean="0"/>
              <a:t>Monday, October 23, 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071373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B78E-EA5E-5E9D-5BF7-65ED21B5BEB5}"/>
              </a:ext>
            </a:extLst>
          </p:cNvPr>
          <p:cNvSpPr>
            <a:spLocks noGrp="1"/>
          </p:cNvSpPr>
          <p:nvPr>
            <p:ph type="ctrTitle"/>
          </p:nvPr>
        </p:nvSpPr>
        <p:spPr>
          <a:xfrm>
            <a:off x="636319" y="2031131"/>
            <a:ext cx="5015638" cy="2795738"/>
          </a:xfrm>
        </p:spPr>
        <p:txBody>
          <a:bodyPr>
            <a:normAutofit/>
          </a:bodyPr>
          <a:lstStyle/>
          <a:p>
            <a:r>
              <a:rPr lang="en-US" dirty="0"/>
              <a:t>Hashing &amp; Hashing Algorithms</a:t>
            </a:r>
          </a:p>
        </p:txBody>
      </p:sp>
      <p:sp>
        <p:nvSpPr>
          <p:cNvPr id="3" name="Subtitle 2">
            <a:extLst>
              <a:ext uri="{FF2B5EF4-FFF2-40B4-BE49-F238E27FC236}">
                <a16:creationId xmlns:a16="http://schemas.microsoft.com/office/drawing/2014/main" id="{6A12D93C-1E7D-74C7-C08E-30BC30F3BC23}"/>
              </a:ext>
            </a:extLst>
          </p:cNvPr>
          <p:cNvSpPr>
            <a:spLocks noGrp="1"/>
          </p:cNvSpPr>
          <p:nvPr>
            <p:ph type="subTitle" idx="1"/>
          </p:nvPr>
        </p:nvSpPr>
        <p:spPr>
          <a:xfrm>
            <a:off x="636319" y="5474073"/>
            <a:ext cx="5015638" cy="736722"/>
          </a:xfrm>
        </p:spPr>
        <p:txBody>
          <a:bodyPr>
            <a:normAutofit/>
          </a:bodyPr>
          <a:lstStyle/>
          <a:p>
            <a:r>
              <a:rPr lang="en-US" dirty="0"/>
              <a:t>Task no.1</a:t>
            </a:r>
          </a:p>
        </p:txBody>
      </p:sp>
      <p:pic>
        <p:nvPicPr>
          <p:cNvPr id="4" name="Picture 3" descr="Water droplet on a petal">
            <a:extLst>
              <a:ext uri="{FF2B5EF4-FFF2-40B4-BE49-F238E27FC236}">
                <a16:creationId xmlns:a16="http://schemas.microsoft.com/office/drawing/2014/main" id="{2503CA4F-DBA8-827C-4BFB-BBBC914C14EF}"/>
              </a:ext>
            </a:extLst>
          </p:cNvPr>
          <p:cNvPicPr>
            <a:picLocks noChangeAspect="1"/>
          </p:cNvPicPr>
          <p:nvPr/>
        </p:nvPicPr>
        <p:blipFill rotWithShape="1">
          <a:blip r:embed="rId2"/>
          <a:srcRect l="28966" r="22612"/>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188199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dirty="0"/>
              <a:t>MD5</a:t>
            </a: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36900" indent="0">
              <a:buNone/>
            </a:pPr>
            <a:r>
              <a:rPr lang="en-US" sz="2400" dirty="0"/>
              <a:t>MD5 (Message Digest 5 Algorithm) is a cryptographic hash algorithm used to generate a 128-bit hash from a string of any length. It represents the hash as 32 digit </a:t>
            </a:r>
            <a:r>
              <a:rPr lang="en-US" sz="2400" b="1" dirty="0"/>
              <a:t>hexadecimal </a:t>
            </a:r>
            <a:r>
              <a:rPr lang="en-US" sz="2400" dirty="0"/>
              <a:t>(4bit each) numbers.</a:t>
            </a:r>
          </a:p>
          <a:p>
            <a:pPr marL="36900" indent="0">
              <a:buNone/>
            </a:pPr>
            <a:endParaRPr lang="en-US" sz="1600" dirty="0"/>
          </a:p>
          <a:p>
            <a:pPr marL="36900" indent="0">
              <a:buNone/>
            </a:pPr>
            <a:r>
              <a:rPr lang="en-US" sz="2400" b="1" dirty="0"/>
              <a:t>Ronald Rivest </a:t>
            </a:r>
            <a:r>
              <a:rPr lang="en-US" sz="2400" dirty="0"/>
              <a:t>(Also contributed in RSA algorithm)</a:t>
            </a:r>
            <a:r>
              <a:rPr lang="en-US" sz="2400" b="1" dirty="0"/>
              <a:t> </a:t>
            </a:r>
            <a:r>
              <a:rPr lang="en-US" sz="2400" dirty="0"/>
              <a:t>designed this algorithm in 1991 to provide the means for digital signature verification. Eventually, it was integrated into multiple programming languages and frameworks.</a:t>
            </a:r>
          </a:p>
        </p:txBody>
      </p:sp>
    </p:spTree>
    <p:extLst>
      <p:ext uri="{BB962C8B-B14F-4D97-AF65-F5344CB8AC3E}">
        <p14:creationId xmlns:p14="http://schemas.microsoft.com/office/powerpoint/2010/main" val="359262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B350-3047-EBB9-9253-713E5251F712}"/>
              </a:ext>
            </a:extLst>
          </p:cNvPr>
          <p:cNvSpPr>
            <a:spLocks noGrp="1"/>
          </p:cNvSpPr>
          <p:nvPr>
            <p:ph type="title"/>
          </p:nvPr>
        </p:nvSpPr>
        <p:spPr>
          <a:xfrm>
            <a:off x="621672" y="643468"/>
            <a:ext cx="10926860" cy="939147"/>
          </a:xfrm>
          <a:ln>
            <a:solidFill>
              <a:schemeClr val="tx1"/>
            </a:solidFill>
            <a:prstDash val="solid"/>
            <a:extLst>
              <a:ext uri="{C807C97D-BFC1-408E-A445-0C87EB9F89A2}">
                <ask:lineSketchStyleProps xmlns:ask="http://schemas.microsoft.com/office/drawing/2018/sketchyshapes">
                  <ask:type>
                    <ask:lineSketchNone/>
                  </ask:type>
                </ask:lineSketchStyleProps>
              </a:ext>
            </a:extLst>
          </a:ln>
        </p:spPr>
        <p:txBody>
          <a:bodyPr>
            <a:normAutofit/>
          </a:bodyPr>
          <a:lstStyle/>
          <a:p>
            <a:r>
              <a:rPr lang="en-US" sz="3600" dirty="0"/>
              <a:t>Use Of MD5 Algorithm:</a:t>
            </a:r>
          </a:p>
        </p:txBody>
      </p:sp>
      <p:sp>
        <p:nvSpPr>
          <p:cNvPr id="3" name="Content Placeholder 2">
            <a:extLst>
              <a:ext uri="{FF2B5EF4-FFF2-40B4-BE49-F238E27FC236}">
                <a16:creationId xmlns:a16="http://schemas.microsoft.com/office/drawing/2014/main" id="{689984FE-EE46-357D-BD22-CC77856A5C0D}"/>
              </a:ext>
            </a:extLst>
          </p:cNvPr>
          <p:cNvSpPr>
            <a:spLocks noGrp="1"/>
          </p:cNvSpPr>
          <p:nvPr>
            <p:ph idx="1"/>
          </p:nvPr>
        </p:nvSpPr>
        <p:spPr>
          <a:xfrm>
            <a:off x="643468" y="1793632"/>
            <a:ext cx="10926860" cy="2613517"/>
          </a:xfrm>
        </p:spPr>
        <p:txBody>
          <a:bodyPr anchor="ctr">
            <a:normAutofit/>
          </a:bodyPr>
          <a:lstStyle/>
          <a:p>
            <a:pPr fontAlgn="base">
              <a:lnSpc>
                <a:spcPct val="90000"/>
              </a:lnSpc>
              <a:buClr>
                <a:srgbClr val="6DF582"/>
              </a:buClr>
            </a:pPr>
            <a:r>
              <a:rPr lang="en-US" sz="2400" dirty="0"/>
              <a:t>It is used for file authentication.</a:t>
            </a:r>
          </a:p>
          <a:p>
            <a:pPr fontAlgn="base">
              <a:lnSpc>
                <a:spcPct val="90000"/>
              </a:lnSpc>
              <a:buClr>
                <a:srgbClr val="6DF582"/>
              </a:buClr>
            </a:pPr>
            <a:r>
              <a:rPr lang="en-US" sz="2400" dirty="0"/>
              <a:t>In a web application, it is used for security purposes. e.g. Secure password of users etc.</a:t>
            </a:r>
          </a:p>
          <a:p>
            <a:pPr fontAlgn="base">
              <a:lnSpc>
                <a:spcPct val="90000"/>
              </a:lnSpc>
              <a:buClr>
                <a:srgbClr val="6DF582"/>
              </a:buClr>
            </a:pPr>
            <a:r>
              <a:rPr lang="en-US" sz="2400" dirty="0"/>
              <a:t>Using this algorithm, We can store our password in 128 bits format. </a:t>
            </a:r>
          </a:p>
        </p:txBody>
      </p:sp>
      <p:pic>
        <p:nvPicPr>
          <p:cNvPr id="1028" name="Picture 4" descr="MD5 Algorithm">
            <a:extLst>
              <a:ext uri="{FF2B5EF4-FFF2-40B4-BE49-F238E27FC236}">
                <a16:creationId xmlns:a16="http://schemas.microsoft.com/office/drawing/2014/main" id="{4E42092E-B7DC-BC83-ECB8-2AB376BDD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72" y="4739407"/>
            <a:ext cx="10926860" cy="147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3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0061-1450-80B9-BAA0-BC278B0CB10D}"/>
              </a:ext>
            </a:extLst>
          </p:cNvPr>
          <p:cNvSpPr>
            <a:spLocks noGrp="1"/>
          </p:cNvSpPr>
          <p:nvPr>
            <p:ph type="title"/>
          </p:nvPr>
        </p:nvSpPr>
        <p:spPr>
          <a:ln>
            <a:solidFill>
              <a:schemeClr val="tx1"/>
            </a:solidFill>
            <a:prstDash val="solid"/>
          </a:ln>
        </p:spPr>
        <p:txBody>
          <a:bodyPr>
            <a:normAutofit/>
          </a:bodyPr>
          <a:lstStyle/>
          <a:p>
            <a:r>
              <a:rPr lang="en-US" dirty="0"/>
              <a:t>Steps in MD5 Algorithm</a:t>
            </a:r>
          </a:p>
        </p:txBody>
      </p:sp>
      <p:sp>
        <p:nvSpPr>
          <p:cNvPr id="3" name="Content Placeholder 2">
            <a:extLst>
              <a:ext uri="{FF2B5EF4-FFF2-40B4-BE49-F238E27FC236}">
                <a16:creationId xmlns:a16="http://schemas.microsoft.com/office/drawing/2014/main" id="{01F024F1-D033-1630-2CCE-6CBA369843B8}"/>
              </a:ext>
            </a:extLst>
          </p:cNvPr>
          <p:cNvSpPr>
            <a:spLocks noGrp="1"/>
          </p:cNvSpPr>
          <p:nvPr>
            <p:ph idx="1"/>
          </p:nvPr>
        </p:nvSpPr>
        <p:spPr>
          <a:xfrm>
            <a:off x="913795" y="1732449"/>
            <a:ext cx="10353762" cy="4515951"/>
          </a:xfrm>
        </p:spPr>
        <p:txBody>
          <a:bodyPr anchor="ctr">
            <a:normAutofit/>
          </a:bodyPr>
          <a:lstStyle/>
          <a:p>
            <a:pPr marL="36900" indent="0">
              <a:buNone/>
            </a:pPr>
            <a:r>
              <a:rPr lang="en-US" sz="2800" dirty="0"/>
              <a:t>There are four major sections of the algorithm:</a:t>
            </a:r>
          </a:p>
          <a:p>
            <a:pPr marL="494100" indent="-457200">
              <a:buFont typeface="+mj-lt"/>
              <a:buAutoNum type="arabicPeriod"/>
            </a:pPr>
            <a:r>
              <a:rPr lang="en-US" sz="2800" dirty="0"/>
              <a:t>Padding Bits</a:t>
            </a:r>
          </a:p>
          <a:p>
            <a:pPr marL="494100" indent="-457200">
              <a:buFont typeface="+mj-lt"/>
              <a:buAutoNum type="arabicPeriod"/>
            </a:pPr>
            <a:r>
              <a:rPr lang="en-US" sz="2800" dirty="0"/>
              <a:t>Padding Length</a:t>
            </a:r>
          </a:p>
          <a:p>
            <a:pPr marL="494100" indent="-457200">
              <a:buFont typeface="+mj-lt"/>
              <a:buAutoNum type="arabicPeriod"/>
            </a:pPr>
            <a:r>
              <a:rPr lang="en-US" sz="2800" dirty="0"/>
              <a:t>Initialize MD Buffer</a:t>
            </a:r>
          </a:p>
          <a:p>
            <a:pPr marL="494100" indent="-457200">
              <a:buFont typeface="+mj-lt"/>
              <a:buAutoNum type="arabicPeriod"/>
            </a:pPr>
            <a:r>
              <a:rPr lang="en-US" sz="2800" dirty="0"/>
              <a:t>Process Each Block</a:t>
            </a:r>
          </a:p>
        </p:txBody>
      </p:sp>
    </p:spTree>
    <p:extLst>
      <p:ext uri="{BB962C8B-B14F-4D97-AF65-F5344CB8AC3E}">
        <p14:creationId xmlns:p14="http://schemas.microsoft.com/office/powerpoint/2010/main" val="31667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a:ln>
            <a:solidFill>
              <a:schemeClr val="tx1"/>
            </a:solidFill>
            <a:prstDash val="solid"/>
          </a:ln>
        </p:spPr>
        <p:txBody>
          <a:bodyPr>
            <a:normAutofit/>
          </a:bodyPr>
          <a:lstStyle/>
          <a:p>
            <a:pPr marL="742950" indent="-742950">
              <a:buFont typeface="+mj-lt"/>
              <a:buAutoNum type="arabicPeriod"/>
            </a:pPr>
            <a:r>
              <a:rPr lang="en-US" dirty="0"/>
              <a:t>Padding Bits	</a:t>
            </a:r>
          </a:p>
        </p:txBody>
      </p:sp>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7"/>
            <a:ext cx="9730305" cy="1819134"/>
          </a:xfrm>
        </p:spPr>
        <p:txBody>
          <a:bodyPr anchor="ctr">
            <a:normAutofit/>
          </a:bodyPr>
          <a:lstStyle/>
          <a:p>
            <a:pPr marL="36900" indent="0" algn="just">
              <a:buClr>
                <a:srgbClr val="EA782F"/>
              </a:buClr>
              <a:buNone/>
            </a:pPr>
            <a:r>
              <a:rPr lang="en-US" sz="2400" dirty="0"/>
              <a:t>When you receive the input string, you have to make sure the size is 64 bits short of a multiple of 512. When it comes to padding the bits, you must add one(1) first, followed by zeroes to round out the extra characters. </a:t>
            </a:r>
          </a:p>
        </p:txBody>
      </p:sp>
      <p:pic>
        <p:nvPicPr>
          <p:cNvPr id="2050" name="Picture 2" descr="md5_3-MD5_Algorithm.">
            <a:extLst>
              <a:ext uri="{FF2B5EF4-FFF2-40B4-BE49-F238E27FC236}">
                <a16:creationId xmlns:a16="http://schemas.microsoft.com/office/drawing/2014/main" id="{CBC983FE-FEAE-E8DA-C699-D11520BB8A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25522" y="3878757"/>
            <a:ext cx="9730304" cy="23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83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a:ln>
            <a:solidFill>
              <a:schemeClr val="tx1"/>
            </a:solidFill>
            <a:prstDash val="solid"/>
          </a:ln>
        </p:spPr>
        <p:txBody>
          <a:bodyPr>
            <a:normAutofit/>
          </a:bodyPr>
          <a:lstStyle/>
          <a:p>
            <a:pPr marL="742950" indent="-742950">
              <a:buFont typeface="+mj-lt"/>
              <a:buAutoNum type="arabicPeriod" startAt="2"/>
            </a:pPr>
            <a:r>
              <a:rPr lang="en-US" dirty="0"/>
              <a:t>Padding Length	</a:t>
            </a:r>
          </a:p>
        </p:txBody>
      </p:sp>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7"/>
            <a:ext cx="9730305" cy="1819134"/>
          </a:xfrm>
        </p:spPr>
        <p:txBody>
          <a:bodyPr anchor="ctr">
            <a:normAutofit/>
          </a:bodyPr>
          <a:lstStyle/>
          <a:p>
            <a:pPr marL="36900" indent="0" algn="just">
              <a:buClr>
                <a:srgbClr val="EA782F"/>
              </a:buClr>
              <a:buNone/>
            </a:pPr>
            <a:r>
              <a:rPr lang="en-US" sz="2400" dirty="0"/>
              <a:t>You need to add a few more characters to make your final string a multiple of 512. To do so, take the length of the initial input and express it in the form of 64 bits. On combining the two, the final string is ready to be hashed.</a:t>
            </a:r>
          </a:p>
        </p:txBody>
      </p:sp>
      <p:pic>
        <p:nvPicPr>
          <p:cNvPr id="3076" name="Picture 4" descr="md5_4.">
            <a:extLst>
              <a:ext uri="{FF2B5EF4-FFF2-40B4-BE49-F238E27FC236}">
                <a16:creationId xmlns:a16="http://schemas.microsoft.com/office/drawing/2014/main" id="{ED3CC54A-15ED-193B-D443-E1A07AE5A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22" y="3878757"/>
            <a:ext cx="9730305" cy="23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3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a:ln>
            <a:solidFill>
              <a:schemeClr val="tx1"/>
            </a:solidFill>
            <a:prstDash val="solid"/>
          </a:ln>
        </p:spPr>
        <p:txBody>
          <a:bodyPr>
            <a:normAutofit/>
          </a:bodyPr>
          <a:lstStyle/>
          <a:p>
            <a:pPr marL="742950" indent="-742950">
              <a:buFont typeface="+mj-lt"/>
              <a:buAutoNum type="arabicPeriod" startAt="3"/>
            </a:pPr>
            <a:r>
              <a:rPr lang="en-US" dirty="0"/>
              <a:t>Initialize MD Buffer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6"/>
                <a:ext cx="9730305" cy="4428564"/>
              </a:xfrm>
            </p:spPr>
            <p:txBody>
              <a:bodyPr anchor="ctr">
                <a:normAutofit/>
              </a:bodyPr>
              <a:lstStyle/>
              <a:p>
                <a:pPr marL="36900" indent="0" algn="l">
                  <a:buNone/>
                </a:pPr>
                <a:r>
                  <a:rPr lang="en-US" sz="2400" dirty="0"/>
                  <a:t>The entire string is converted into multiple blocks of 512 bits each. You also need to initialize four different buffers, namely A, B, C, and D. These buffers are 32 bits each and are initialized as follows:</a:t>
                </a:r>
              </a:p>
              <a:p>
                <a:pPr marL="36900" indent="0" algn="l">
                  <a:buNone/>
                </a:pPr>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 01 23 45 67</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𝐵</m:t>
                      </m:r>
                      <m:r>
                        <a:rPr lang="en-US" sz="2400" i="1" dirty="0" smtClean="0">
                          <a:latin typeface="Cambria Math" panose="02040503050406030204" pitchFamily="18" charset="0"/>
                        </a:rPr>
                        <m:t> = 89 </m:t>
                      </m:r>
                      <m:r>
                        <a:rPr lang="en-US" sz="2400" i="1" dirty="0" smtClean="0">
                          <a:latin typeface="Cambria Math" panose="02040503050406030204" pitchFamily="18" charset="0"/>
                        </a:rPr>
                        <m:t>𝑎𝑏</m:t>
                      </m:r>
                      <m:r>
                        <a:rPr lang="en-US" sz="2400" i="1" dirty="0" smtClean="0">
                          <a:latin typeface="Cambria Math" panose="02040503050406030204" pitchFamily="18" charset="0"/>
                        </a:rPr>
                        <m:t> </m:t>
                      </m:r>
                      <m:r>
                        <a:rPr lang="en-US" sz="2400" i="1" dirty="0" smtClean="0">
                          <a:latin typeface="Cambria Math" panose="02040503050406030204" pitchFamily="18" charset="0"/>
                        </a:rPr>
                        <m:t>𝑐𝑑</m:t>
                      </m:r>
                      <m:r>
                        <a:rPr lang="en-US" sz="2400" i="1" dirty="0" smtClean="0">
                          <a:latin typeface="Cambria Math" panose="02040503050406030204" pitchFamily="18" charset="0"/>
                        </a:rPr>
                        <m:t> </m:t>
                      </m:r>
                      <m:r>
                        <a:rPr lang="en-US" sz="2400" i="1" dirty="0" err="1">
                          <a:latin typeface="Cambria Math" panose="02040503050406030204" pitchFamily="18" charset="0"/>
                        </a:rPr>
                        <m:t>𝑒𝑓</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𝐶</m:t>
                      </m:r>
                      <m:r>
                        <a:rPr lang="en-US" sz="2400" i="1" dirty="0" smtClean="0">
                          <a:latin typeface="Cambria Math" panose="02040503050406030204" pitchFamily="18" charset="0"/>
                        </a:rPr>
                        <m:t> = </m:t>
                      </m:r>
                      <m:r>
                        <a:rPr lang="en-US" sz="2400" i="1" dirty="0" err="1">
                          <a:latin typeface="Cambria Math" panose="02040503050406030204" pitchFamily="18" charset="0"/>
                        </a:rPr>
                        <m:t>𝑓𝑒</m:t>
                      </m:r>
                      <m:r>
                        <a:rPr lang="en-US" sz="2400" i="1" dirty="0">
                          <a:latin typeface="Cambria Math" panose="02040503050406030204" pitchFamily="18" charset="0"/>
                        </a:rPr>
                        <m:t> </m:t>
                      </m:r>
                      <m:r>
                        <a:rPr lang="en-US" sz="2400" i="1" dirty="0">
                          <a:latin typeface="Cambria Math" panose="02040503050406030204" pitchFamily="18" charset="0"/>
                        </a:rPr>
                        <m:t>𝑑𝑐</m:t>
                      </m:r>
                      <m:r>
                        <a:rPr lang="en-US" sz="2400" i="1" dirty="0">
                          <a:latin typeface="Cambria Math" panose="02040503050406030204" pitchFamily="18" charset="0"/>
                        </a:rPr>
                        <m:t> </m:t>
                      </m:r>
                      <m:r>
                        <a:rPr lang="en-US" sz="2400" i="1" dirty="0" err="1">
                          <a:latin typeface="Cambria Math" panose="02040503050406030204" pitchFamily="18" charset="0"/>
                        </a:rPr>
                        <m:t>𝑏𝑎</m:t>
                      </m:r>
                      <m:r>
                        <a:rPr lang="en-US" sz="2400" i="1" dirty="0">
                          <a:latin typeface="Cambria Math" panose="02040503050406030204" pitchFamily="18" charset="0"/>
                        </a:rPr>
                        <m:t> 98</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𝐷</m:t>
                      </m:r>
                      <m:r>
                        <a:rPr lang="en-US" sz="2400" i="1" dirty="0" smtClean="0">
                          <a:latin typeface="Cambria Math" panose="02040503050406030204" pitchFamily="18" charset="0"/>
                        </a:rPr>
                        <m:t> = 76 54 32 10</m:t>
                      </m:r>
                    </m:oMath>
                  </m:oMathPara>
                </a14:m>
                <a:endParaRPr lang="en-US" sz="2400" dirty="0"/>
              </a:p>
            </p:txBody>
          </p:sp>
        </mc:Choice>
        <mc:Fallback>
          <p:sp>
            <p:nvSpPr>
              <p:cNvPr id="3" name="Content Placeholder 2">
                <a:extLst>
                  <a:ext uri="{FF2B5EF4-FFF2-40B4-BE49-F238E27FC236}">
                    <a16:creationId xmlns:a16="http://schemas.microsoft.com/office/drawing/2014/main" id="{C539E798-89DE-2224-37FF-94A88BFAB649}"/>
                  </a:ext>
                </a:extLst>
              </p:cNvPr>
              <p:cNvSpPr>
                <a:spLocks noGrp="1" noRot="1" noChangeAspect="1" noMove="1" noResize="1" noEditPoints="1" noAdjustHandles="1" noChangeArrowheads="1" noChangeShapeType="1" noTextEdit="1"/>
              </p:cNvSpPr>
              <p:nvPr>
                <p:ph idx="1"/>
              </p:nvPr>
            </p:nvSpPr>
            <p:spPr>
              <a:xfrm>
                <a:off x="1225522" y="1819836"/>
                <a:ext cx="9730305" cy="442856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692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DCF22-2191-898C-FBC1-5F68651CC2C1}"/>
              </a:ext>
            </a:extLst>
          </p:cNvPr>
          <p:cNvSpPr>
            <a:spLocks noGrp="1"/>
          </p:cNvSpPr>
          <p:nvPr>
            <p:ph type="title"/>
          </p:nvPr>
        </p:nvSpPr>
        <p:spPr>
          <a:xfrm>
            <a:off x="913795" y="609600"/>
            <a:ext cx="10634737" cy="970450"/>
          </a:xfrm>
          <a:ln>
            <a:solidFill>
              <a:schemeClr val="bg1"/>
            </a:solidFill>
            <a:prstDash val="solid"/>
          </a:ln>
        </p:spPr>
        <p:txBody>
          <a:bodyPr anchor="ctr">
            <a:normAutofit/>
          </a:bodyPr>
          <a:lstStyle/>
          <a:p>
            <a:pPr marL="742950" indent="-742950">
              <a:buFont typeface="+mj-lt"/>
              <a:buAutoNum type="arabicPeriod" startAt="4"/>
            </a:pPr>
            <a:r>
              <a:rPr lang="en-US" dirty="0">
                <a:ln>
                  <a:solidFill>
                    <a:srgbClr val="404040">
                      <a:alpha val="10000"/>
                    </a:srgbClr>
                  </a:solidFill>
                </a:ln>
                <a:solidFill>
                  <a:srgbClr val="DADADA"/>
                </a:solidFill>
              </a:rPr>
              <a:t>Process Each Block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A66E95-75BF-A906-6A2C-4C63E5DFD0E2}"/>
                  </a:ext>
                </a:extLst>
              </p:cNvPr>
              <p:cNvSpPr>
                <a:spLocks noGrp="1"/>
              </p:cNvSpPr>
              <p:nvPr>
                <p:ph idx="1"/>
              </p:nvPr>
            </p:nvSpPr>
            <p:spPr>
              <a:xfrm>
                <a:off x="913795" y="1732449"/>
                <a:ext cx="4021620" cy="4482084"/>
              </a:xfrm>
            </p:spPr>
            <p:txBody>
              <a:bodyPr anchor="ctr">
                <a:normAutofit/>
              </a:bodyPr>
              <a:lstStyle/>
              <a:p>
                <a:r>
                  <a:rPr lang="en-US" dirty="0">
                    <a:ln>
                      <a:solidFill>
                        <a:srgbClr val="404040">
                          <a:alpha val="10000"/>
                        </a:srgbClr>
                      </a:solidFill>
                    </a:ln>
                    <a:solidFill>
                      <a:srgbClr val="DADADA"/>
                    </a:solidFill>
                  </a:rPr>
                  <a:t>Each 512-bit block gets broken down further into 16 sub-blocks of 32 bits each. There are four rounds of operations, with each round utilizing all the sub-blocks, the buffers, and a constant array value. </a:t>
                </a:r>
              </a:p>
              <a:p>
                <a:r>
                  <a:rPr lang="en-US" dirty="0">
                    <a:ln>
                      <a:solidFill>
                        <a:srgbClr val="404040">
                          <a:alpha val="10000"/>
                        </a:srgbClr>
                      </a:solidFill>
                    </a:ln>
                    <a:solidFill>
                      <a:srgbClr val="DADADA"/>
                    </a:solidFill>
                  </a:rPr>
                  <a:t>This constant array can be denoted as </a:t>
                </a:r>
                <a14:m>
                  <m:oMath xmlns:m="http://schemas.openxmlformats.org/officeDocument/2006/math">
                    <m:r>
                      <a:rPr lang="en-US" b="0" i="1">
                        <a:ln>
                          <a:solidFill>
                            <a:srgbClr val="404040">
                              <a:alpha val="10000"/>
                            </a:srgbClr>
                          </a:solidFill>
                        </a:ln>
                        <a:solidFill>
                          <a:srgbClr val="DADADA"/>
                        </a:solidFill>
                        <a:latin typeface="Cambria Math" panose="02040503050406030204" pitchFamily="18" charset="0"/>
                      </a:rPr>
                      <m:t>𝑇</m:t>
                    </m:r>
                    <m:d>
                      <m:dPr>
                        <m:begChr m:val="["/>
                        <m:endChr m:val="]"/>
                        <m:ctrlPr>
                          <a:rPr lang="en-US" b="0" i="1">
                            <a:ln>
                              <a:solidFill>
                                <a:srgbClr val="404040">
                                  <a:alpha val="10000"/>
                                </a:srgbClr>
                              </a:solidFill>
                            </a:ln>
                            <a:solidFill>
                              <a:srgbClr val="DADADA"/>
                            </a:solidFill>
                            <a:latin typeface="Cambria Math" panose="02040503050406030204" pitchFamily="18" charset="0"/>
                          </a:rPr>
                        </m:ctrlPr>
                      </m:dPr>
                      <m:e>
                        <m:r>
                          <a:rPr lang="en-US" b="0" i="1">
                            <a:ln>
                              <a:solidFill>
                                <a:srgbClr val="404040">
                                  <a:alpha val="10000"/>
                                </a:srgbClr>
                              </a:solidFill>
                            </a:ln>
                            <a:solidFill>
                              <a:srgbClr val="DADADA"/>
                            </a:solidFill>
                            <a:latin typeface="Cambria Math" panose="02040503050406030204" pitchFamily="18" charset="0"/>
                          </a:rPr>
                          <m:t>1</m:t>
                        </m:r>
                      </m:e>
                    </m:d>
                    <m:r>
                      <a:rPr lang="en-US" b="0" i="1">
                        <a:ln>
                          <a:solidFill>
                            <a:srgbClr val="404040">
                              <a:alpha val="10000"/>
                            </a:srgbClr>
                          </a:solidFill>
                        </a:ln>
                        <a:solidFill>
                          <a:srgbClr val="DADADA"/>
                        </a:solidFill>
                        <a:latin typeface="Cambria Math" panose="02040503050406030204" pitchFamily="18" charset="0"/>
                      </a:rPr>
                      <m:t>→</m:t>
                    </m:r>
                    <m:r>
                      <a:rPr lang="en-US" b="0" i="1">
                        <a:ln>
                          <a:solidFill>
                            <a:srgbClr val="404040">
                              <a:alpha val="10000"/>
                            </a:srgbClr>
                          </a:solidFill>
                        </a:ln>
                        <a:solidFill>
                          <a:srgbClr val="DADADA"/>
                        </a:solidFill>
                        <a:latin typeface="Cambria Math" panose="02040503050406030204" pitchFamily="18" charset="0"/>
                      </a:rPr>
                      <m:t>𝑇</m:t>
                    </m:r>
                    <m:r>
                      <a:rPr lang="en-US" b="0" i="1">
                        <a:ln>
                          <a:solidFill>
                            <a:srgbClr val="404040">
                              <a:alpha val="10000"/>
                            </a:srgbClr>
                          </a:solidFill>
                        </a:ln>
                        <a:solidFill>
                          <a:srgbClr val="DADADA"/>
                        </a:solidFill>
                        <a:latin typeface="Cambria Math" panose="02040503050406030204" pitchFamily="18" charset="0"/>
                      </a:rPr>
                      <m:t>[64]</m:t>
                    </m:r>
                  </m:oMath>
                </a14:m>
                <a:r>
                  <a:rPr lang="en-US" dirty="0">
                    <a:ln>
                      <a:solidFill>
                        <a:srgbClr val="404040">
                          <a:alpha val="10000"/>
                        </a:srgbClr>
                      </a:solidFill>
                    </a:ln>
                    <a:solidFill>
                      <a:srgbClr val="DADADA"/>
                    </a:solidFill>
                  </a:rPr>
                  <a:t>.</a:t>
                </a:r>
              </a:p>
              <a:p>
                <a:r>
                  <a:rPr lang="en-US" dirty="0">
                    <a:ln>
                      <a:solidFill>
                        <a:srgbClr val="404040">
                          <a:alpha val="10000"/>
                        </a:srgbClr>
                      </a:solidFill>
                    </a:ln>
                    <a:solidFill>
                      <a:srgbClr val="DADADA"/>
                    </a:solidFill>
                  </a:rPr>
                  <a:t>Each of the sub-blocks are denoted as </a:t>
                </a:r>
                <a14:m>
                  <m:oMath xmlns:m="http://schemas.openxmlformats.org/officeDocument/2006/math">
                    <m:r>
                      <a:rPr lang="en-US" b="0" i="1">
                        <a:ln>
                          <a:solidFill>
                            <a:srgbClr val="404040">
                              <a:alpha val="10000"/>
                            </a:srgbClr>
                          </a:solidFill>
                        </a:ln>
                        <a:solidFill>
                          <a:srgbClr val="DADADA"/>
                        </a:solidFill>
                        <a:latin typeface="Cambria Math" panose="02040503050406030204" pitchFamily="18" charset="0"/>
                      </a:rPr>
                      <m:t>𝑀</m:t>
                    </m:r>
                    <m:d>
                      <m:dPr>
                        <m:begChr m:val="["/>
                        <m:endChr m:val="]"/>
                        <m:ctrlPr>
                          <a:rPr lang="en-US" b="0" i="1">
                            <a:ln>
                              <a:solidFill>
                                <a:srgbClr val="404040">
                                  <a:alpha val="10000"/>
                                </a:srgbClr>
                              </a:solidFill>
                            </a:ln>
                            <a:solidFill>
                              <a:srgbClr val="DADADA"/>
                            </a:solidFill>
                            <a:latin typeface="Cambria Math" panose="02040503050406030204" pitchFamily="18" charset="0"/>
                          </a:rPr>
                        </m:ctrlPr>
                      </m:dPr>
                      <m:e>
                        <m:r>
                          <a:rPr lang="en-US" b="0" i="1">
                            <a:ln>
                              <a:solidFill>
                                <a:srgbClr val="404040">
                                  <a:alpha val="10000"/>
                                </a:srgbClr>
                              </a:solidFill>
                            </a:ln>
                            <a:solidFill>
                              <a:srgbClr val="DADADA"/>
                            </a:solidFill>
                            <a:latin typeface="Cambria Math" panose="02040503050406030204" pitchFamily="18" charset="0"/>
                          </a:rPr>
                          <m:t>0</m:t>
                        </m:r>
                      </m:e>
                    </m:d>
                    <m:r>
                      <a:rPr lang="en-US" b="0" i="1">
                        <a:ln>
                          <a:solidFill>
                            <a:srgbClr val="404040">
                              <a:alpha val="10000"/>
                            </a:srgbClr>
                          </a:solidFill>
                        </a:ln>
                        <a:solidFill>
                          <a:srgbClr val="DADADA"/>
                        </a:solidFill>
                        <a:latin typeface="Cambria Math" panose="02040503050406030204" pitchFamily="18" charset="0"/>
                      </a:rPr>
                      <m:t>→</m:t>
                    </m:r>
                    <m:r>
                      <a:rPr lang="en-US" b="0" i="1">
                        <a:ln>
                          <a:solidFill>
                            <a:srgbClr val="404040">
                              <a:alpha val="10000"/>
                            </a:srgbClr>
                          </a:solidFill>
                        </a:ln>
                        <a:solidFill>
                          <a:srgbClr val="DADADA"/>
                        </a:solidFill>
                        <a:latin typeface="Cambria Math" panose="02040503050406030204" pitchFamily="18" charset="0"/>
                      </a:rPr>
                      <m:t>𝑀</m:t>
                    </m:r>
                    <m:r>
                      <a:rPr lang="en-US" b="0" i="1">
                        <a:ln>
                          <a:solidFill>
                            <a:srgbClr val="404040">
                              <a:alpha val="10000"/>
                            </a:srgbClr>
                          </a:solidFill>
                        </a:ln>
                        <a:solidFill>
                          <a:srgbClr val="DADADA"/>
                        </a:solidFill>
                        <a:latin typeface="Cambria Math" panose="02040503050406030204" pitchFamily="18" charset="0"/>
                      </a:rPr>
                      <m:t>[15]</m:t>
                    </m:r>
                  </m:oMath>
                </a14:m>
                <a:r>
                  <a:rPr lang="en-US" dirty="0">
                    <a:ln>
                      <a:solidFill>
                        <a:srgbClr val="404040">
                          <a:alpha val="10000"/>
                        </a:srgbClr>
                      </a:solidFill>
                    </a:ln>
                    <a:solidFill>
                      <a:srgbClr val="DADADA"/>
                    </a:solidFill>
                  </a:rPr>
                  <a:t>.</a:t>
                </a:r>
              </a:p>
            </p:txBody>
          </p:sp>
        </mc:Choice>
        <mc:Fallback>
          <p:sp>
            <p:nvSpPr>
              <p:cNvPr id="3" name="Content Placeholder 2">
                <a:extLst>
                  <a:ext uri="{FF2B5EF4-FFF2-40B4-BE49-F238E27FC236}">
                    <a16:creationId xmlns:a16="http://schemas.microsoft.com/office/drawing/2014/main" id="{A0A66E95-75BF-A906-6A2C-4C63E5DFD0E2}"/>
                  </a:ext>
                </a:extLst>
              </p:cNvPr>
              <p:cNvSpPr>
                <a:spLocks noGrp="1" noRot="1" noChangeAspect="1" noMove="1" noResize="1" noEditPoints="1" noAdjustHandles="1" noChangeArrowheads="1" noChangeShapeType="1" noTextEdit="1"/>
              </p:cNvSpPr>
              <p:nvPr>
                <p:ph idx="1"/>
              </p:nvPr>
            </p:nvSpPr>
            <p:spPr>
              <a:xfrm>
                <a:off x="913795" y="1732449"/>
                <a:ext cx="4021620" cy="4482084"/>
              </a:xfrm>
              <a:blipFill>
                <a:blip r:embed="rId2"/>
                <a:stretch>
                  <a:fillRect/>
                </a:stretch>
              </a:blipFill>
            </p:spPr>
            <p:txBody>
              <a:bodyPr/>
              <a:lstStyle/>
              <a:p>
                <a:r>
                  <a:rPr lang="en-US">
                    <a:noFill/>
                  </a:rPr>
                  <a:t> </a:t>
                </a:r>
              </a:p>
            </p:txBody>
          </p:sp>
        </mc:Fallback>
      </mc:AlternateContent>
      <p:pic>
        <p:nvPicPr>
          <p:cNvPr id="4098" name="Picture 2" descr="md5chart">
            <a:extLst>
              <a:ext uri="{FF2B5EF4-FFF2-40B4-BE49-F238E27FC236}">
                <a16:creationId xmlns:a16="http://schemas.microsoft.com/office/drawing/2014/main" id="{145E0C7D-39B7-7859-603B-CA91363ECA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 t="4633" r="9058" b="2708"/>
          <a:stretch/>
        </p:blipFill>
        <p:spPr bwMode="auto">
          <a:xfrm>
            <a:off x="5345723" y="2189650"/>
            <a:ext cx="5932482" cy="3552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52759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1534A-37D6-7BA6-0359-E8E586DAEEE7}"/>
              </a:ext>
            </a:extLst>
          </p:cNvPr>
          <p:cNvSpPr>
            <a:spLocks noGrp="1"/>
          </p:cNvSpPr>
          <p:nvPr>
            <p:ph idx="1"/>
          </p:nvPr>
        </p:nvSpPr>
        <p:spPr>
          <a:xfrm>
            <a:off x="602127" y="627184"/>
            <a:ext cx="4978058" cy="5603631"/>
          </a:xfrm>
        </p:spPr>
        <p:txBody>
          <a:bodyPr anchor="ctr">
            <a:normAutofit/>
          </a:bodyPr>
          <a:lstStyle/>
          <a:p>
            <a:pPr marL="36900" indent="0" algn="l">
              <a:buNone/>
            </a:pPr>
            <a:r>
              <a:rPr lang="en-US" sz="1800" dirty="0"/>
              <a:t>According to the image, you see the values being run for a single buffer A. </a:t>
            </a:r>
          </a:p>
          <a:p>
            <a:pPr marL="36900" indent="0" algn="l">
              <a:buNone/>
            </a:pPr>
            <a:r>
              <a:rPr lang="en-US" sz="1800" dirty="0"/>
              <a:t>The correct order is as follows:</a:t>
            </a:r>
          </a:p>
          <a:p>
            <a:pPr marL="379800" indent="-342900" algn="l">
              <a:buFont typeface="+mj-lt"/>
              <a:buAutoNum type="arabicPeriod"/>
            </a:pPr>
            <a:r>
              <a:rPr lang="en-US" dirty="0"/>
              <a:t>It passes B, C, and D onto a non-linear process.</a:t>
            </a:r>
          </a:p>
          <a:p>
            <a:pPr marL="379800" indent="-342900" algn="l">
              <a:buFont typeface="+mj-lt"/>
              <a:buAutoNum type="arabicPeriod"/>
            </a:pPr>
            <a:r>
              <a:rPr lang="en-US" dirty="0"/>
              <a:t>The result is added with the value present at A.</a:t>
            </a:r>
          </a:p>
          <a:p>
            <a:pPr marL="379800" indent="-342900" algn="l">
              <a:buFont typeface="+mj-lt"/>
              <a:buAutoNum type="arabicPeriod"/>
            </a:pPr>
            <a:r>
              <a:rPr lang="en-US" dirty="0"/>
              <a:t>It adds the sub-block value to the result above.</a:t>
            </a:r>
          </a:p>
          <a:p>
            <a:pPr marL="379800" indent="-342900" algn="l">
              <a:buFont typeface="+mj-lt"/>
              <a:buAutoNum type="arabicPeriod"/>
            </a:pPr>
            <a:r>
              <a:rPr lang="en-US" dirty="0"/>
              <a:t>Then, it adds the constant value for that particular iteration.</a:t>
            </a:r>
          </a:p>
          <a:p>
            <a:pPr marL="379800" indent="-342900" algn="l">
              <a:buFont typeface="+mj-lt"/>
              <a:buAutoNum type="arabicPeriod"/>
            </a:pPr>
            <a:r>
              <a:rPr lang="en-US" dirty="0"/>
              <a:t>There is a circular shift applied to the string.</a:t>
            </a:r>
          </a:p>
          <a:p>
            <a:pPr marL="379800" indent="-342900" algn="l">
              <a:buFont typeface="+mj-lt"/>
              <a:buAutoNum type="arabicPeriod"/>
            </a:pPr>
            <a:r>
              <a:rPr lang="en-US" dirty="0"/>
              <a:t>As a final step, it adds the value of B to the string and is stored in buffer A.</a:t>
            </a:r>
          </a:p>
        </p:txBody>
      </p:sp>
      <p:pic>
        <p:nvPicPr>
          <p:cNvPr id="4" name="Picture 2" descr="md5chart">
            <a:extLst>
              <a:ext uri="{FF2B5EF4-FFF2-40B4-BE49-F238E27FC236}">
                <a16:creationId xmlns:a16="http://schemas.microsoft.com/office/drawing/2014/main" id="{5542CF4E-80A0-AA9C-2C7D-6943A29EE9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12" t="4277" r="9194" b="2737"/>
          <a:stretch/>
        </p:blipFill>
        <p:spPr bwMode="auto">
          <a:xfrm>
            <a:off x="5904180" y="1658814"/>
            <a:ext cx="5685693" cy="3540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5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FEBCEA-7207-4C22-01AA-B3DE622A490A}"/>
                  </a:ext>
                </a:extLst>
              </p:cNvPr>
              <p:cNvSpPr>
                <a:spLocks noGrp="1"/>
              </p:cNvSpPr>
              <p:nvPr>
                <p:ph idx="1"/>
              </p:nvPr>
            </p:nvSpPr>
            <p:spPr>
              <a:xfrm>
                <a:off x="919119" y="580293"/>
                <a:ext cx="10353762" cy="5697414"/>
              </a:xfrm>
            </p:spPr>
            <p:txBody>
              <a:bodyPr anchor="ctr">
                <a:normAutofit/>
              </a:bodyPr>
              <a:lstStyle/>
              <a:p>
                <a:pPr marL="36900" indent="0">
                  <a:buNone/>
                </a:pPr>
                <a:r>
                  <a:rPr lang="en-US" sz="2400" dirty="0"/>
                  <a:t>The steps mentioned before are run for every buffer and every sub-block. When the last block’s final buffer is complete, you will receive the MD5 digest.</a:t>
                </a:r>
              </a:p>
              <a:p>
                <a:pPr marL="36900" indent="0" algn="l">
                  <a:buNone/>
                </a:pPr>
                <a:r>
                  <a:rPr lang="en-US" sz="2400" dirty="0"/>
                  <a:t>The non-linear process above is different for each round of the sub-block.</a:t>
                </a:r>
              </a:p>
              <a:p>
                <a:pPr marL="36900" indent="0" algn="l">
                  <a:buNone/>
                </a:pPr>
                <a:r>
                  <a:rPr lang="en-US" sz="2400" dirty="0"/>
                  <a:t>Round 1: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Round 2: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Round 3: </a:t>
                </a:r>
                <a14:m>
                  <m:oMath xmlns:m="http://schemas.openxmlformats.org/officeDocument/2006/math">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oMath>
                </a14:m>
                <a:endParaRPr lang="en-US" sz="2400" dirty="0"/>
              </a:p>
              <a:p>
                <a:pPr marL="36900" indent="0" algn="l">
                  <a:buNone/>
                </a:pPr>
                <a:r>
                  <a:rPr lang="en-US" sz="2400" dirty="0"/>
                  <a:t>Round 4: </a:t>
                </a:r>
                <a14:m>
                  <m:oMath xmlns:m="http://schemas.openxmlformats.org/officeDocument/2006/math">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With this, you conclude the working of the MD5 algorithm. You will now see the advantages procured when using this particular hash algorithm.</a:t>
                </a:r>
              </a:p>
            </p:txBody>
          </p:sp>
        </mc:Choice>
        <mc:Fallback>
          <p:sp>
            <p:nvSpPr>
              <p:cNvPr id="3" name="Content Placeholder 2">
                <a:extLst>
                  <a:ext uri="{FF2B5EF4-FFF2-40B4-BE49-F238E27FC236}">
                    <a16:creationId xmlns:a16="http://schemas.microsoft.com/office/drawing/2014/main" id="{9BFEBCEA-7207-4C22-01AA-B3DE622A490A}"/>
                  </a:ext>
                </a:extLst>
              </p:cNvPr>
              <p:cNvSpPr>
                <a:spLocks noGrp="1" noRot="1" noChangeAspect="1" noMove="1" noResize="1" noEditPoints="1" noAdjustHandles="1" noChangeArrowheads="1" noChangeShapeType="1" noTextEdit="1"/>
              </p:cNvSpPr>
              <p:nvPr>
                <p:ph idx="1"/>
              </p:nvPr>
            </p:nvSpPr>
            <p:spPr>
              <a:xfrm>
                <a:off x="919119" y="580293"/>
                <a:ext cx="10353762" cy="569741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826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2621-A911-9847-A1CF-7F2D9024EEB1}"/>
              </a:ext>
            </a:extLst>
          </p:cNvPr>
          <p:cNvSpPr>
            <a:spLocks noGrp="1"/>
          </p:cNvSpPr>
          <p:nvPr>
            <p:ph type="title"/>
          </p:nvPr>
        </p:nvSpPr>
        <p:spPr>
          <a:ln>
            <a:solidFill>
              <a:schemeClr val="tx1"/>
            </a:solidFill>
            <a:prstDash val="solid"/>
          </a:ln>
        </p:spPr>
        <p:txBody>
          <a:bodyPr>
            <a:normAutofit/>
          </a:bodyPr>
          <a:lstStyle/>
          <a:p>
            <a:r>
              <a:rPr lang="en-US"/>
              <a:t>Using MD5 on Windows OS Via PowerShell:</a:t>
            </a:r>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3BD2A1A2-B5E3-C464-7586-398FE74FA820}"/>
              </a:ext>
            </a:extLst>
          </p:cNvPr>
          <p:cNvPicPr>
            <a:picLocks noChangeAspect="1"/>
          </p:cNvPicPr>
          <p:nvPr/>
        </p:nvPicPr>
        <p:blipFill rotWithShape="1">
          <a:blip r:embed="rId2">
            <a:extLst>
              <a:ext uri="{28A0092B-C50C-407E-A947-70E740481C1C}">
                <a14:useLocalDpi xmlns:a14="http://schemas.microsoft.com/office/drawing/2010/main" val="0"/>
              </a:ext>
            </a:extLst>
          </a:blip>
          <a:srcRect t="6556" r="1619" b="41037"/>
          <a:stretch/>
        </p:blipFill>
        <p:spPr>
          <a:xfrm>
            <a:off x="913795" y="2292625"/>
            <a:ext cx="10353762" cy="3352801"/>
          </a:xfrm>
          <a:prstGeom prst="rect">
            <a:avLst/>
          </a:prstGeom>
        </p:spPr>
      </p:pic>
    </p:spTree>
    <p:extLst>
      <p:ext uri="{BB962C8B-B14F-4D97-AF65-F5344CB8AC3E}">
        <p14:creationId xmlns:p14="http://schemas.microsoft.com/office/powerpoint/2010/main" val="417614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2C0E-8860-D1B1-155C-A3DA044CAE41}"/>
              </a:ext>
            </a:extLst>
          </p:cNvPr>
          <p:cNvSpPr>
            <a:spLocks noGrp="1"/>
          </p:cNvSpPr>
          <p:nvPr>
            <p:ph type="title"/>
          </p:nvPr>
        </p:nvSpPr>
        <p:spPr>
          <a:xfrm>
            <a:off x="720000" y="609600"/>
            <a:ext cx="10728325" cy="970450"/>
          </a:xfrm>
          <a:ln>
            <a:solidFill>
              <a:schemeClr val="tx1"/>
            </a:solidFill>
            <a:prstDash val="solid"/>
          </a:ln>
        </p:spPr>
        <p:txBody>
          <a:bodyPr anchor="ctr">
            <a:normAutofit/>
          </a:bodyPr>
          <a:lstStyle/>
          <a:p>
            <a:r>
              <a:rPr lang="en-US" dirty="0"/>
              <a:t>What is hashing?</a:t>
            </a:r>
          </a:p>
        </p:txBody>
      </p:sp>
      <p:sp>
        <p:nvSpPr>
          <p:cNvPr id="3" name="Content Placeholder 2">
            <a:extLst>
              <a:ext uri="{FF2B5EF4-FFF2-40B4-BE49-F238E27FC236}">
                <a16:creationId xmlns:a16="http://schemas.microsoft.com/office/drawing/2014/main" id="{6ABEF942-E014-D7EE-E96D-F997E5367C0C}"/>
              </a:ext>
            </a:extLst>
          </p:cNvPr>
          <p:cNvSpPr>
            <a:spLocks noGrp="1"/>
          </p:cNvSpPr>
          <p:nvPr>
            <p:ph idx="1"/>
          </p:nvPr>
        </p:nvSpPr>
        <p:spPr>
          <a:xfrm>
            <a:off x="720000" y="2096528"/>
            <a:ext cx="10728325" cy="3672447"/>
          </a:xfrm>
        </p:spPr>
        <p:txBody>
          <a:bodyPr anchor="ctr">
            <a:normAutofit/>
          </a:bodyPr>
          <a:lstStyle/>
          <a:p>
            <a:pPr marL="0" indent="0">
              <a:buNone/>
            </a:pPr>
            <a:r>
              <a:rPr lang="en-US" sz="2800" b="0" i="0">
                <a:solidFill>
                  <a:srgbClr val="E8EAED"/>
                </a:solidFill>
                <a:effectLst/>
                <a:latin typeface="Google Sans"/>
              </a:rPr>
              <a:t>Hashing is </a:t>
            </a:r>
            <a:r>
              <a:rPr lang="en-US" sz="2800" b="0" i="0">
                <a:solidFill>
                  <a:srgbClr val="E2EEFF"/>
                </a:solidFill>
                <a:effectLst/>
                <a:latin typeface="Google Sans"/>
              </a:rPr>
              <a:t>the process of transforming any given key or a string of characters into another value</a:t>
            </a:r>
            <a:r>
              <a:rPr lang="en-US" sz="2800" b="0" i="0">
                <a:solidFill>
                  <a:srgbClr val="E8EAED"/>
                </a:solidFill>
                <a:effectLst/>
                <a:latin typeface="Google Sans"/>
              </a:rPr>
              <a:t>. This is usually represented by a shorter, fixed-length value or key that represents and makes it easier to find or employ the original string.</a:t>
            </a:r>
            <a:endParaRPr lang="en-US" sz="2800" b="0" i="0" dirty="0">
              <a:solidFill>
                <a:srgbClr val="E8EAED"/>
              </a:solidFill>
              <a:effectLst/>
              <a:latin typeface="Google Sans"/>
            </a:endParaRPr>
          </a:p>
        </p:txBody>
      </p:sp>
    </p:spTree>
    <p:extLst>
      <p:ext uri="{BB962C8B-B14F-4D97-AF65-F5344CB8AC3E}">
        <p14:creationId xmlns:p14="http://schemas.microsoft.com/office/powerpoint/2010/main" val="181593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sz="4000" dirty="0"/>
              <a:t>Argon2</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36900" indent="0">
              <a:buNone/>
            </a:pPr>
            <a:r>
              <a:rPr lang="en-US" sz="2400" dirty="0"/>
              <a:t>Argon2 is a key derivation function (KDF) and password hashing algorithm that was selected as the winner of the Password Hashing Competition (PHC) in 2015. It is designed to securely hash passwords and other sensitive information, making it difficult for attackers to reverse-engineer the original input from the hash value. Argon2 is known for its resistance against various cryptographic attacks, including brute-force and time-memory trade-off attacks. It is considered to be highly secure and is widely used for securely storing passwords and protecting sensitive data in software applications.</a:t>
            </a:r>
          </a:p>
        </p:txBody>
      </p:sp>
    </p:spTree>
    <p:extLst>
      <p:ext uri="{BB962C8B-B14F-4D97-AF65-F5344CB8AC3E}">
        <p14:creationId xmlns:p14="http://schemas.microsoft.com/office/powerpoint/2010/main" val="96352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12F5-DC0A-1126-318B-4DCDCEE6C24F}"/>
              </a:ext>
            </a:extLst>
          </p:cNvPr>
          <p:cNvSpPr>
            <a:spLocks noGrp="1"/>
          </p:cNvSpPr>
          <p:nvPr>
            <p:ph type="title"/>
          </p:nvPr>
        </p:nvSpPr>
        <p:spPr>
          <a:ln>
            <a:solidFill>
              <a:schemeClr val="tx1"/>
            </a:solidFill>
            <a:prstDash val="solid"/>
          </a:ln>
        </p:spPr>
        <p:txBody>
          <a:bodyPr/>
          <a:lstStyle/>
          <a:p>
            <a:r>
              <a:rPr lang="en-US" dirty="0"/>
              <a:t>How does argon2 work ?</a:t>
            </a:r>
          </a:p>
        </p:txBody>
      </p:sp>
      <p:sp>
        <p:nvSpPr>
          <p:cNvPr id="3" name="Content Placeholder 2">
            <a:extLst>
              <a:ext uri="{FF2B5EF4-FFF2-40B4-BE49-F238E27FC236}">
                <a16:creationId xmlns:a16="http://schemas.microsoft.com/office/drawing/2014/main" id="{8A896973-A62E-4F20-6160-2890D64B2A63}"/>
              </a:ext>
            </a:extLst>
          </p:cNvPr>
          <p:cNvSpPr>
            <a:spLocks noGrp="1"/>
          </p:cNvSpPr>
          <p:nvPr>
            <p:ph idx="1"/>
          </p:nvPr>
        </p:nvSpPr>
        <p:spPr>
          <a:xfrm>
            <a:off x="913795" y="1732449"/>
            <a:ext cx="10353762" cy="4515951"/>
          </a:xfrm>
        </p:spPr>
        <p:txBody>
          <a:bodyPr anchor="ctr">
            <a:normAutofit/>
          </a:bodyPr>
          <a:lstStyle/>
          <a:p>
            <a:pPr marL="494100" indent="-457200">
              <a:buFont typeface="+mj-lt"/>
              <a:buAutoNum type="arabicPeriod"/>
            </a:pPr>
            <a:r>
              <a:rPr lang="en-US" sz="2400" b="1" dirty="0"/>
              <a:t>Initialization</a:t>
            </a:r>
            <a:r>
              <a:rPr lang="en-US" sz="2400" dirty="0"/>
              <a:t>: Argon2 takes several parameters as input, salt and so on. These parameters influence how much memory and time the algorithm will consume.</a:t>
            </a:r>
          </a:p>
          <a:p>
            <a:pPr marL="494100" indent="-457200">
              <a:buFont typeface="+mj-lt"/>
              <a:buAutoNum type="arabicPeriod"/>
            </a:pPr>
            <a:r>
              <a:rPr lang="en-US" sz="2400" b="1" dirty="0"/>
              <a:t>Memory-Hardness</a:t>
            </a:r>
            <a:r>
              <a:rPr lang="en-US" sz="2400" dirty="0"/>
              <a:t>: Argon2 uses a large, configurable amount of memory. </a:t>
            </a:r>
          </a:p>
          <a:p>
            <a:pPr marL="494100" indent="-457200">
              <a:buFont typeface="+mj-lt"/>
              <a:buAutoNum type="arabicPeriod"/>
            </a:pPr>
            <a:r>
              <a:rPr lang="en-US" sz="2400" b="1" dirty="0"/>
              <a:t>Data-Dependent Operations</a:t>
            </a:r>
            <a:r>
              <a:rPr lang="en-US" sz="2400" dirty="0"/>
              <a:t>: Argon2 operates on the input data (password and salt) , meaning the operations performed depend on the actual data being processed. </a:t>
            </a:r>
          </a:p>
          <a:p>
            <a:pPr marL="494100" indent="-457200">
              <a:buFont typeface="+mj-lt"/>
              <a:buAutoNum type="arabicPeriod"/>
            </a:pPr>
            <a:r>
              <a:rPr lang="en-US" sz="2400" b="1" dirty="0"/>
              <a:t>Parallel Processing</a:t>
            </a:r>
            <a:r>
              <a:rPr lang="en-US" sz="2400" dirty="0"/>
              <a:t>: Argon2 can be parallelized efficiently. The parallelism factor parameter controls how many threads can be used to hash the password.</a:t>
            </a:r>
          </a:p>
        </p:txBody>
      </p:sp>
    </p:spTree>
    <p:extLst>
      <p:ext uri="{BB962C8B-B14F-4D97-AF65-F5344CB8AC3E}">
        <p14:creationId xmlns:p14="http://schemas.microsoft.com/office/powerpoint/2010/main" val="353276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4C39D-01FB-79E4-B4DF-69AB06D72700}"/>
              </a:ext>
            </a:extLst>
          </p:cNvPr>
          <p:cNvSpPr>
            <a:spLocks noGrp="1"/>
          </p:cNvSpPr>
          <p:nvPr>
            <p:ph idx="1"/>
          </p:nvPr>
        </p:nvSpPr>
        <p:spPr>
          <a:xfrm>
            <a:off x="919119" y="574431"/>
            <a:ext cx="10353762" cy="5709138"/>
          </a:xfrm>
        </p:spPr>
        <p:txBody>
          <a:bodyPr anchor="ctr">
            <a:normAutofit/>
          </a:bodyPr>
          <a:lstStyle/>
          <a:p>
            <a:pPr marL="494100" indent="-457200">
              <a:buFont typeface="+mj-lt"/>
              <a:buAutoNum type="arabicPeriod" startAt="5"/>
            </a:pPr>
            <a:r>
              <a:rPr lang="en-US" sz="2400" b="1" dirty="0"/>
              <a:t>Iterations</a:t>
            </a:r>
            <a:r>
              <a:rPr lang="en-US" sz="2400" dirty="0"/>
              <a:t>: Argon2 applies a specified number of iterations to the data. This makes the hash calculation intentionally slow, which is a desirable feature for password hashing algorithms.</a:t>
            </a:r>
            <a:endParaRPr lang="en-US" sz="2400" b="1" dirty="0"/>
          </a:p>
          <a:p>
            <a:pPr marL="494100" indent="-457200">
              <a:buFont typeface="+mj-lt"/>
              <a:buAutoNum type="arabicPeriod" startAt="5"/>
            </a:pPr>
            <a:r>
              <a:rPr lang="en-US" sz="2400" b="1" dirty="0"/>
              <a:t>Finalization</a:t>
            </a:r>
            <a:r>
              <a:rPr lang="en-US" sz="2400" dirty="0"/>
              <a:t>: After the specified number of iterations, Argon2 produces the final hash value. This hash value can be stored in a database for later authentication purposes.</a:t>
            </a:r>
          </a:p>
        </p:txBody>
      </p:sp>
    </p:spTree>
    <p:extLst>
      <p:ext uri="{BB962C8B-B14F-4D97-AF65-F5344CB8AC3E}">
        <p14:creationId xmlns:p14="http://schemas.microsoft.com/office/powerpoint/2010/main" val="249148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99121-C975-835D-3DC6-8522B0E76E09}"/>
              </a:ext>
            </a:extLst>
          </p:cNvPr>
          <p:cNvSpPr>
            <a:spLocks noGrp="1"/>
          </p:cNvSpPr>
          <p:nvPr>
            <p:ph idx="1"/>
          </p:nvPr>
        </p:nvSpPr>
        <p:spPr>
          <a:xfrm>
            <a:off x="919119" y="586154"/>
            <a:ext cx="10353762" cy="5685691"/>
          </a:xfrm>
        </p:spPr>
        <p:txBody>
          <a:bodyPr/>
          <a:lstStyle/>
          <a:p>
            <a:pPr marL="36900" indent="0">
              <a:buNone/>
            </a:pPr>
            <a:r>
              <a:rPr lang="en-US" sz="2800" dirty="0"/>
              <a:t>All three modes allow specification by three parameters that control:</a:t>
            </a:r>
          </a:p>
          <a:p>
            <a:pPr marL="36900" indent="0">
              <a:buNone/>
            </a:pPr>
            <a:endParaRPr lang="en-US" sz="1800" dirty="0"/>
          </a:p>
          <a:p>
            <a:pPr marL="36900" indent="0">
              <a:buNone/>
            </a:pPr>
            <a:r>
              <a:rPr lang="en-US" sz="2400" dirty="0"/>
              <a:t>1. execution time 		2. memory required 		3. degree of parallelism</a:t>
            </a:r>
          </a:p>
          <a:p>
            <a:pPr marL="36900" indent="0">
              <a:buNone/>
            </a:pPr>
            <a:endParaRPr lang="en-US" sz="2800" dirty="0"/>
          </a:p>
          <a:p>
            <a:pPr marL="36900" indent="0">
              <a:buNone/>
            </a:pPr>
            <a:endParaRPr lang="en-US" sz="2800" dirty="0"/>
          </a:p>
          <a:p>
            <a:pPr marL="36900" indent="0">
              <a:buNone/>
            </a:pPr>
            <a:r>
              <a:rPr lang="en-US" sz="2800" dirty="0"/>
              <a:t>Using with:</a:t>
            </a:r>
          </a:p>
          <a:p>
            <a:pPr marL="36900" indent="0">
              <a:buNone/>
            </a:pPr>
            <a:endParaRPr lang="en-US" sz="1800" dirty="0"/>
          </a:p>
          <a:p>
            <a:pPr marL="151200" indent="0">
              <a:lnSpc>
                <a:spcPct val="115000"/>
              </a:lnSpc>
              <a:buNone/>
            </a:pPr>
            <a:r>
              <a:rPr lang="en-US" sz="2400" kern="100" dirty="0">
                <a:effectLst/>
                <a:latin typeface="Calisto MT (Body)"/>
                <a:ea typeface="Calibri" panose="020F0502020204030204" pitchFamily="34" charset="0"/>
                <a:cs typeface="Arial" panose="020B0604020202020204" pitchFamily="34" charset="0"/>
              </a:rPr>
              <a:t>1. PHP 							2. Nodejs							3. </a:t>
            </a:r>
            <a:r>
              <a:rPr lang="en-US" sz="2400" kern="100" dirty="0" err="1">
                <a:effectLst/>
                <a:latin typeface="Calisto MT (Body)"/>
                <a:ea typeface="Calibri" panose="020F0502020204030204" pitchFamily="34" charset="0"/>
                <a:cs typeface="Arial" panose="020B0604020202020204" pitchFamily="34" charset="0"/>
              </a:rPr>
              <a:t>Js</a:t>
            </a:r>
            <a:endParaRPr lang="en-US" sz="2400" kern="100" dirty="0">
              <a:effectLst/>
              <a:latin typeface="Calisto MT (Body)"/>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989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DF77-D297-7443-743F-109FC658CAC2}"/>
              </a:ext>
            </a:extLst>
          </p:cNvPr>
          <p:cNvSpPr>
            <a:spLocks noGrp="1"/>
          </p:cNvSpPr>
          <p:nvPr>
            <p:ph type="title"/>
          </p:nvPr>
        </p:nvSpPr>
        <p:spPr>
          <a:ln>
            <a:solidFill>
              <a:schemeClr val="tx1"/>
            </a:solidFill>
            <a:prstDash val="solid"/>
          </a:ln>
        </p:spPr>
        <p:txBody>
          <a:bodyPr/>
          <a:lstStyle/>
          <a:p>
            <a:r>
              <a:rPr lang="en-US" dirty="0"/>
              <a:t>Main parameter to argon2</a:t>
            </a:r>
          </a:p>
        </p:txBody>
      </p:sp>
      <p:sp>
        <p:nvSpPr>
          <p:cNvPr id="3" name="Content Placeholder 2">
            <a:extLst>
              <a:ext uri="{FF2B5EF4-FFF2-40B4-BE49-F238E27FC236}">
                <a16:creationId xmlns:a16="http://schemas.microsoft.com/office/drawing/2014/main" id="{8E2B99B0-21BE-568C-D506-4E6D7E8394D1}"/>
              </a:ext>
            </a:extLst>
          </p:cNvPr>
          <p:cNvSpPr>
            <a:spLocks noGrp="1"/>
          </p:cNvSpPr>
          <p:nvPr>
            <p:ph idx="1"/>
          </p:nvPr>
        </p:nvSpPr>
        <p:spPr/>
        <p:txBody>
          <a:bodyPr anchor="ctr">
            <a:normAutofit/>
          </a:bodyPr>
          <a:lstStyle/>
          <a:p>
            <a:pPr marL="36900" indent="0">
              <a:buNone/>
            </a:pPr>
            <a:r>
              <a:rPr lang="en-US" sz="2300" dirty="0"/>
              <a:t>1.	</a:t>
            </a:r>
            <a:r>
              <a:rPr lang="en-US" sz="2300" b="1" dirty="0"/>
              <a:t>Password</a:t>
            </a:r>
            <a:r>
              <a:rPr lang="en-US" sz="2300" dirty="0"/>
              <a:t>: The input password to be hashed.</a:t>
            </a:r>
          </a:p>
          <a:p>
            <a:pPr marL="36900" indent="0">
              <a:buNone/>
            </a:pPr>
            <a:r>
              <a:rPr lang="en-US" sz="2300" dirty="0"/>
              <a:t>2.	</a:t>
            </a:r>
            <a:r>
              <a:rPr lang="en-US" sz="2300" b="1" dirty="0"/>
              <a:t>Salt</a:t>
            </a:r>
            <a:r>
              <a:rPr lang="en-US" sz="2300" dirty="0"/>
              <a:t>: A random value used to increase the security of the hash.</a:t>
            </a:r>
          </a:p>
          <a:p>
            <a:pPr marL="36900" indent="0">
              <a:buNone/>
            </a:pPr>
            <a:r>
              <a:rPr lang="en-US" sz="2300" dirty="0"/>
              <a:t>3.	</a:t>
            </a:r>
            <a:r>
              <a:rPr lang="en-US" sz="2300" b="1" dirty="0"/>
              <a:t>Memory Cost</a:t>
            </a:r>
            <a:r>
              <a:rPr lang="en-US" sz="2300" dirty="0"/>
              <a:t>: The amount of memory (in kilobytes) that the algorithm uses.</a:t>
            </a:r>
          </a:p>
          <a:p>
            <a:pPr marL="36900" indent="0">
              <a:buNone/>
            </a:pPr>
            <a:r>
              <a:rPr lang="en-US" sz="2300" dirty="0"/>
              <a:t>4.	</a:t>
            </a:r>
            <a:r>
              <a:rPr lang="en-US" sz="2300" b="1" dirty="0"/>
              <a:t>Time Cost</a:t>
            </a:r>
            <a:r>
              <a:rPr lang="en-US" sz="2300" dirty="0"/>
              <a:t>: The number of iterations the algorithm performs.</a:t>
            </a:r>
          </a:p>
          <a:p>
            <a:pPr marL="36900" indent="0">
              <a:buNone/>
            </a:pPr>
            <a:r>
              <a:rPr lang="en-US" sz="2300" dirty="0"/>
              <a:t>5.	</a:t>
            </a:r>
            <a:r>
              <a:rPr lang="en-US" sz="2300" b="1" dirty="0"/>
              <a:t>Parallelism Factor</a:t>
            </a:r>
            <a:r>
              <a:rPr lang="en-US" sz="2300" dirty="0"/>
              <a:t>: The number of parallel threads or lanes used for computation.</a:t>
            </a:r>
          </a:p>
        </p:txBody>
      </p:sp>
    </p:spTree>
    <p:extLst>
      <p:ext uri="{BB962C8B-B14F-4D97-AF65-F5344CB8AC3E}">
        <p14:creationId xmlns:p14="http://schemas.microsoft.com/office/powerpoint/2010/main" val="170018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127F-6531-2BB4-29D8-87244A1A9932}"/>
              </a:ext>
            </a:extLst>
          </p:cNvPr>
          <p:cNvSpPr>
            <a:spLocks noGrp="1"/>
          </p:cNvSpPr>
          <p:nvPr>
            <p:ph type="title"/>
          </p:nvPr>
        </p:nvSpPr>
        <p:spPr>
          <a:ln>
            <a:solidFill>
              <a:schemeClr val="tx1"/>
            </a:solidFill>
            <a:prstDash val="solid"/>
          </a:ln>
        </p:spPr>
        <p:txBody>
          <a:bodyPr/>
          <a:lstStyle/>
          <a:p>
            <a:r>
              <a:rPr lang="en-US" sz="4000" dirty="0" err="1"/>
              <a:t>Bcrypt</a:t>
            </a:r>
            <a:endParaRPr lang="en-US" dirty="0"/>
          </a:p>
        </p:txBody>
      </p:sp>
      <p:sp>
        <p:nvSpPr>
          <p:cNvPr id="3" name="Content Placeholder 2">
            <a:extLst>
              <a:ext uri="{FF2B5EF4-FFF2-40B4-BE49-F238E27FC236}">
                <a16:creationId xmlns:a16="http://schemas.microsoft.com/office/drawing/2014/main" id="{ED57BB6A-A210-E565-1AEA-BFC9BC520143}"/>
              </a:ext>
            </a:extLst>
          </p:cNvPr>
          <p:cNvSpPr>
            <a:spLocks noGrp="1"/>
          </p:cNvSpPr>
          <p:nvPr>
            <p:ph idx="1"/>
          </p:nvPr>
        </p:nvSpPr>
        <p:spPr/>
        <p:txBody>
          <a:bodyPr anchor="ctr">
            <a:normAutofit/>
          </a:bodyPr>
          <a:lstStyle/>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a password hashing algorithm designed by Niels Provos and David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Mazières</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based on the Blowfish cipher. The name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made of two parts: b and crypt, where b stands for Blowfish and crypt is the name of the hashing function used by the Unix password system.</a:t>
            </a:r>
          </a:p>
          <a:p>
            <a:endParaRPr lang="en-US" sz="2200" dirty="0">
              <a:solidFill>
                <a:schemeClr val="tx1"/>
              </a:solidFill>
              <a:effectLst/>
              <a:latin typeface="Calisto MT (Body)"/>
              <a:ea typeface="Times New Roman" panose="02020603050405020304" pitchFamily="18" charset="0"/>
              <a:cs typeface="Times New Roman" panose="02020603050405020304" pitchFamily="18" charset="0"/>
            </a:endParaRPr>
          </a:p>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was created as a result of the failure of Crypt to adapt to technology and hardware advancement.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designed to be a slow algorithm, which is a good thing when it comes to password hashing. Therefore,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perfect for password hashing because it reduces brute-force attacks.</a:t>
            </a:r>
          </a:p>
        </p:txBody>
      </p:sp>
    </p:spTree>
    <p:extLst>
      <p:ext uri="{BB962C8B-B14F-4D97-AF65-F5344CB8AC3E}">
        <p14:creationId xmlns:p14="http://schemas.microsoft.com/office/powerpoint/2010/main" val="236234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5C88-00E2-46BF-F9D1-B9CB14F4460F}"/>
              </a:ext>
            </a:extLst>
          </p:cNvPr>
          <p:cNvSpPr>
            <a:spLocks noGrp="1"/>
          </p:cNvSpPr>
          <p:nvPr>
            <p:ph type="title"/>
          </p:nvPr>
        </p:nvSpPr>
        <p:spPr>
          <a:ln>
            <a:solidFill>
              <a:schemeClr val="tx1"/>
            </a:solidFill>
            <a:prstDash val="solid"/>
          </a:ln>
        </p:spPr>
        <p:txBody>
          <a:bodyPr/>
          <a:lstStyle/>
          <a:p>
            <a:r>
              <a:rPr lang="en-US" dirty="0"/>
              <a:t>How does </a:t>
            </a:r>
            <a:r>
              <a:rPr lang="en-US" dirty="0" err="1"/>
              <a:t>bcrypt</a:t>
            </a:r>
            <a:r>
              <a:rPr lang="en-US" dirty="0"/>
              <a:t> work?</a:t>
            </a:r>
          </a:p>
        </p:txBody>
      </p:sp>
      <p:sp>
        <p:nvSpPr>
          <p:cNvPr id="3" name="Content Placeholder 2">
            <a:extLst>
              <a:ext uri="{FF2B5EF4-FFF2-40B4-BE49-F238E27FC236}">
                <a16:creationId xmlns:a16="http://schemas.microsoft.com/office/drawing/2014/main" id="{7F9E0143-268D-5885-5883-D3C749A11CC5}"/>
              </a:ext>
            </a:extLst>
          </p:cNvPr>
          <p:cNvSpPr>
            <a:spLocks noGrp="1"/>
          </p:cNvSpPr>
          <p:nvPr>
            <p:ph idx="1"/>
          </p:nvPr>
        </p:nvSpPr>
        <p:spPr>
          <a:xfrm>
            <a:off x="913795" y="1732449"/>
            <a:ext cx="10353762" cy="4515951"/>
          </a:xfrm>
        </p:spPr>
        <p:txBody>
          <a:bodyPr anchor="ctr">
            <a:normAutofit/>
          </a:bodyPr>
          <a:lstStyle/>
          <a:p>
            <a:r>
              <a:rPr lang="en-US" sz="2400" dirty="0" err="1"/>
              <a:t>bcrypt</a:t>
            </a:r>
            <a:r>
              <a:rPr lang="en-US" sz="2400" dirty="0"/>
              <a:t> takes a user-submitted plain password and converts it into a hash. The hash is what is stored in the database. This prevents attackers from accessing users’ plain passwords in the event of a data breach. Unlike some other password-hashing algorithms that just hash the plain password, </a:t>
            </a:r>
            <a:r>
              <a:rPr lang="en-US" sz="2400" dirty="0" err="1"/>
              <a:t>bcrypt</a:t>
            </a:r>
            <a:r>
              <a:rPr lang="en-US" sz="2400" dirty="0"/>
              <a:t> uses the concept of salt.</a:t>
            </a:r>
          </a:p>
          <a:p>
            <a:r>
              <a:rPr lang="en-US" sz="2400" dirty="0"/>
              <a:t>This unique randomly generated string provides an additional level of security for a generated hash. Before the plain password is hashed, a salt is generated. Then, it is appended to the plain password, and everything is hashed (the plain password and salt). This help protects against rainbow table attacks because attackers can randomly guess users’ passwords, but they can’t guess the salt.</a:t>
            </a:r>
          </a:p>
        </p:txBody>
      </p:sp>
    </p:spTree>
    <p:extLst>
      <p:ext uri="{BB962C8B-B14F-4D97-AF65-F5344CB8AC3E}">
        <p14:creationId xmlns:p14="http://schemas.microsoft.com/office/powerpoint/2010/main" val="3835103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6125B-8B97-B16B-6A4A-19EEA31A0459}"/>
              </a:ext>
            </a:extLst>
          </p:cNvPr>
          <p:cNvSpPr>
            <a:spLocks noGrp="1"/>
          </p:cNvSpPr>
          <p:nvPr>
            <p:ph idx="1"/>
          </p:nvPr>
        </p:nvSpPr>
        <p:spPr>
          <a:xfrm>
            <a:off x="913560" y="759069"/>
            <a:ext cx="10364880" cy="5339862"/>
          </a:xfrm>
        </p:spPr>
        <p:txBody>
          <a:bodyPr anchor="ctr">
            <a:normAutofit/>
          </a:bodyPr>
          <a:lstStyle/>
          <a:p>
            <a:r>
              <a:rPr lang="en-US" sz="2400" dirty="0" err="1"/>
              <a:t>Bcrypt</a:t>
            </a:r>
            <a:r>
              <a:rPr lang="en-US" sz="2400" dirty="0"/>
              <a:t> also uses a cost factor (or work factor) to determine how long it takes to generate a hash. This cost factor can be increased to make it slower as hardware power increases. The higher the cost factor, the more secure the hash and the slower the process. Therefore, you need to find the right balance between security and speed.</a:t>
            </a:r>
          </a:p>
          <a:p>
            <a:pPr marL="36900" indent="0">
              <a:buNone/>
            </a:pPr>
            <a:endParaRPr lang="en-US" sz="2400" dirty="0"/>
          </a:p>
          <a:p>
            <a:r>
              <a:rPr lang="en-US" sz="2400" dirty="0"/>
              <a:t>The generated hash will include the salt and other things, like the hash algorithm identifier prefix, the cost factor, and the hash. The hashing process is irreversible. The hash cannot be converted back to the original plain password. Therefore, to determine whether a user provides the correct password, the provided password is hashed (using the original salt) and compared against the hash stored in the database.</a:t>
            </a:r>
          </a:p>
        </p:txBody>
      </p:sp>
    </p:spTree>
    <p:extLst>
      <p:ext uri="{BB962C8B-B14F-4D97-AF65-F5344CB8AC3E}">
        <p14:creationId xmlns:p14="http://schemas.microsoft.com/office/powerpoint/2010/main" val="2871695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A2AA-66A7-9DB0-B74B-DDC5065E84A5}"/>
              </a:ext>
            </a:extLst>
          </p:cNvPr>
          <p:cNvSpPr>
            <a:spLocks noGrp="1"/>
          </p:cNvSpPr>
          <p:nvPr>
            <p:ph type="title"/>
          </p:nvPr>
        </p:nvSpPr>
        <p:spPr>
          <a:ln>
            <a:solidFill>
              <a:schemeClr val="tx1"/>
            </a:solidFill>
            <a:prstDash val="solid"/>
          </a:ln>
        </p:spPr>
        <p:txBody>
          <a:bodyPr/>
          <a:lstStyle/>
          <a:p>
            <a:r>
              <a:rPr lang="en-US" dirty="0"/>
              <a:t>Benefits of password hashing by </a:t>
            </a:r>
            <a:r>
              <a:rPr lang="en-US" dirty="0" err="1"/>
              <a:t>bcrypt</a:t>
            </a:r>
            <a:endParaRPr lang="en-US" dirty="0"/>
          </a:p>
        </p:txBody>
      </p:sp>
      <p:sp>
        <p:nvSpPr>
          <p:cNvPr id="3" name="Content Placeholder 2">
            <a:extLst>
              <a:ext uri="{FF2B5EF4-FFF2-40B4-BE49-F238E27FC236}">
                <a16:creationId xmlns:a16="http://schemas.microsoft.com/office/drawing/2014/main" id="{CFE2C987-A1F4-937B-CE16-309151797693}"/>
              </a:ext>
            </a:extLst>
          </p:cNvPr>
          <p:cNvSpPr>
            <a:spLocks noGrp="1"/>
          </p:cNvSpPr>
          <p:nvPr>
            <p:ph idx="1"/>
          </p:nvPr>
        </p:nvSpPr>
        <p:spPr>
          <a:xfrm>
            <a:off x="913795" y="1732449"/>
            <a:ext cx="10353762" cy="4515951"/>
          </a:xfrm>
        </p:spPr>
        <p:txBody>
          <a:bodyPr>
            <a:normAutofit fontScale="92500" lnSpcReduction="20000"/>
          </a:bodyPr>
          <a:lstStyle/>
          <a:p>
            <a:r>
              <a:rPr lang="en-US" sz="2400" dirty="0" err="1"/>
              <a:t>Bcrypt</a:t>
            </a:r>
            <a:r>
              <a:rPr lang="en-US" sz="2400" dirty="0"/>
              <a:t> has significant advantages over other hashing methods like MD5, SHA1, SHA2, and SHA3. They can all perform hashing of a large number of data in less time. Suppose an attacker has a robust system capable of trying 700-900 million passwords in seconds. Your password containing alphanumeric and special character values will be cracked in a few seconds.</a:t>
            </a:r>
          </a:p>
          <a:p>
            <a:r>
              <a:rPr lang="en-US" sz="2400" dirty="0"/>
              <a:t>So, all of these hashing methods cannot be used to encrypt the password. </a:t>
            </a:r>
          </a:p>
          <a:p>
            <a:pPr marL="36900" indent="0">
              <a:buNone/>
            </a:pPr>
            <a:endParaRPr lang="en-US" sz="2400" b="1" dirty="0"/>
          </a:p>
          <a:p>
            <a:pPr marL="36900" indent="0">
              <a:buNone/>
            </a:pPr>
            <a:r>
              <a:rPr lang="en-US" sz="2400" b="1" dirty="0"/>
              <a:t>Now, the main question is, how does </a:t>
            </a:r>
            <a:r>
              <a:rPr lang="en-US" sz="2400" b="1" dirty="0" err="1"/>
              <a:t>bcrypt</a:t>
            </a:r>
            <a:r>
              <a:rPr lang="en-US" sz="2400" b="1" dirty="0"/>
              <a:t> provide a significant advantage here? </a:t>
            </a:r>
          </a:p>
          <a:p>
            <a:r>
              <a:rPr lang="en-US" sz="2400" dirty="0" err="1"/>
              <a:t>Bcrypt</a:t>
            </a:r>
            <a:r>
              <a:rPr lang="en-US" sz="2400" dirty="0"/>
              <a:t> was built upon Blowfish keying schedule and used a work factor, which decides how expensive the hash function will be. After knowing it, </a:t>
            </a:r>
            <a:r>
              <a:rPr lang="en-US" sz="2400" dirty="0" err="1"/>
              <a:t>bcrypt</a:t>
            </a:r>
            <a:r>
              <a:rPr lang="en-US" sz="2400" dirty="0"/>
              <a:t> will get slower if an attacker makes multiple requests in a single time frame. So generally, cracking one password will take 12 damn years. Also, </a:t>
            </a:r>
            <a:r>
              <a:rPr lang="en-US" sz="2400" dirty="0" err="1"/>
              <a:t>bcrypt</a:t>
            </a:r>
            <a:r>
              <a:rPr lang="en-US" sz="2400" dirty="0"/>
              <a:t> uses salt, which helps prevent attacks like rainbow table attacks and is suitable for securing passwords.</a:t>
            </a:r>
          </a:p>
        </p:txBody>
      </p:sp>
    </p:spTree>
    <p:extLst>
      <p:ext uri="{BB962C8B-B14F-4D97-AF65-F5344CB8AC3E}">
        <p14:creationId xmlns:p14="http://schemas.microsoft.com/office/powerpoint/2010/main" val="91955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normAutofit/>
          </a:bodyPr>
          <a:lstStyle/>
          <a:p>
            <a:r>
              <a:rPr lang="en-US" dirty="0"/>
              <a:t>(Secure Hash Algorithm) SHA-1</a:t>
            </a:r>
            <a:endParaRPr lang="en-US"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a:xfrm>
            <a:off x="913795" y="1580051"/>
            <a:ext cx="10353762" cy="4668350"/>
          </a:xfrm>
        </p:spPr>
        <p:txBody>
          <a:bodyPr anchor="ctr">
            <a:normAutofit lnSpcReduction="10000"/>
          </a:bodyPr>
          <a:lstStyle/>
          <a:p>
            <a:pPr marL="36900" indent="0">
              <a:buNone/>
            </a:pPr>
            <a:r>
              <a:rPr lang="en-US" sz="2400" dirty="0"/>
              <a:t>a hash algorithm used to convert data into a segment known as hash. SHA-1 was developed by the National Security Agency (NSA) and published by the National Institute of Standards and Technology (NIST) in 1995. However, the use of SHA-1 in data security construction was warned because of its vulnerability. In 2005, a study indicated that SHA-1 could be compromised in an inexpensive way. In the following years, in-depth research provided additional evidence of SHA-1’s vulnerability and exposure to collisions, a condition that occurs when there are two different series of data that are re-fragmenting. Due to these security vulnerabilities, SHA-1 has been set as an unsecured and not recommended algorithm in many sensitive uses, such as confirming emails and software signatures. Instead, it is best to use stronger and safer segment algorithms like SHA-256 or SHA-3 in apps that require high security.</a:t>
            </a:r>
          </a:p>
        </p:txBody>
      </p:sp>
    </p:spTree>
    <p:extLst>
      <p:ext uri="{BB962C8B-B14F-4D97-AF65-F5344CB8AC3E}">
        <p14:creationId xmlns:p14="http://schemas.microsoft.com/office/powerpoint/2010/main" val="79310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7547-AA26-D542-C16D-3ED6767718DF}"/>
              </a:ext>
            </a:extLst>
          </p:cNvPr>
          <p:cNvSpPr>
            <a:spLocks noGrp="1"/>
          </p:cNvSpPr>
          <p:nvPr>
            <p:ph type="title"/>
          </p:nvPr>
        </p:nvSpPr>
        <p:spPr>
          <a:xfrm>
            <a:off x="720000" y="609600"/>
            <a:ext cx="10728325" cy="970450"/>
          </a:xfrm>
          <a:ln>
            <a:solidFill>
              <a:schemeClr val="tx1"/>
            </a:solidFill>
            <a:prstDash val="solid"/>
          </a:ln>
        </p:spPr>
        <p:txBody>
          <a:bodyPr anchor="ctr">
            <a:normAutofit/>
          </a:bodyPr>
          <a:lstStyle/>
          <a:p>
            <a:r>
              <a:rPr lang="en-US" dirty="0"/>
              <a:t>Hashing Characteristics</a:t>
            </a:r>
          </a:p>
        </p:txBody>
      </p:sp>
      <p:sp>
        <p:nvSpPr>
          <p:cNvPr id="3" name="Content Placeholder 2">
            <a:extLst>
              <a:ext uri="{FF2B5EF4-FFF2-40B4-BE49-F238E27FC236}">
                <a16:creationId xmlns:a16="http://schemas.microsoft.com/office/drawing/2014/main" id="{1F367A87-D52D-B0BE-D752-C43E17789C1B}"/>
              </a:ext>
            </a:extLst>
          </p:cNvPr>
          <p:cNvSpPr>
            <a:spLocks noGrp="1"/>
          </p:cNvSpPr>
          <p:nvPr>
            <p:ph idx="1"/>
          </p:nvPr>
        </p:nvSpPr>
        <p:spPr>
          <a:xfrm>
            <a:off x="720000" y="1580050"/>
            <a:ext cx="10728325" cy="4658750"/>
          </a:xfrm>
        </p:spPr>
        <p:txBody>
          <a:bodyPr anchor="ctr">
            <a:normAutofit/>
          </a:bodyPr>
          <a:lstStyle/>
          <a:p>
            <a:pPr algn="l">
              <a:buFont typeface="+mj-lt"/>
              <a:buAutoNum type="arabicPeriod"/>
            </a:pPr>
            <a:r>
              <a:rPr lang="en-US" sz="2400" b="1" i="0" dirty="0">
                <a:solidFill>
                  <a:srgbClr val="D1D5DB"/>
                </a:solidFill>
                <a:effectLst/>
                <a:latin typeface="Söhne"/>
              </a:rPr>
              <a:t>Deterministic:</a:t>
            </a:r>
            <a:endParaRPr lang="en-US" sz="2400" b="0" i="0" dirty="0">
              <a:solidFill>
                <a:srgbClr val="D1D5DB"/>
              </a:solidFill>
              <a:effectLst/>
              <a:latin typeface="Söhne"/>
            </a:endParaRPr>
          </a:p>
          <a:p>
            <a:pPr lvl="1"/>
            <a:r>
              <a:rPr lang="en-US" sz="2000" b="0" i="0" dirty="0">
                <a:solidFill>
                  <a:srgbClr val="D1D5DB"/>
                </a:solidFill>
                <a:effectLst/>
                <a:latin typeface="Söhne"/>
              </a:rPr>
              <a:t>The same input will always produce the same hash value. This is important in verification and comparison purposes.</a:t>
            </a:r>
          </a:p>
          <a:p>
            <a:pPr algn="l">
              <a:buFont typeface="+mj-lt"/>
              <a:buAutoNum type="arabicPeriod"/>
            </a:pPr>
            <a:r>
              <a:rPr lang="en-US" sz="2400" b="1" i="0" dirty="0">
                <a:solidFill>
                  <a:srgbClr val="D1D5DB"/>
                </a:solidFill>
                <a:effectLst/>
                <a:latin typeface="Söhne"/>
              </a:rPr>
              <a:t>Fixed Output Length:</a:t>
            </a:r>
            <a:endParaRPr lang="en-US" sz="2400" b="0" i="0" dirty="0">
              <a:solidFill>
                <a:srgbClr val="D1D5DB"/>
              </a:solidFill>
              <a:effectLst/>
              <a:latin typeface="Söhne"/>
            </a:endParaRPr>
          </a:p>
          <a:p>
            <a:pPr lvl="1"/>
            <a:r>
              <a:rPr lang="en-US" sz="2000" b="0" i="0" dirty="0">
                <a:solidFill>
                  <a:srgbClr val="D1D5DB"/>
                </a:solidFill>
                <a:effectLst/>
                <a:latin typeface="Söhne"/>
              </a:rPr>
              <a:t>Regardless of the input size, the hash function will always generate a fixed-length output. This is handy for creating consistency in data representation.</a:t>
            </a:r>
          </a:p>
          <a:p>
            <a:pPr algn="l">
              <a:buFont typeface="+mj-lt"/>
              <a:buAutoNum type="arabicPeriod"/>
            </a:pPr>
            <a:r>
              <a:rPr lang="en-US" sz="2400" b="1" i="0" dirty="0">
                <a:solidFill>
                  <a:srgbClr val="D1D5DB"/>
                </a:solidFill>
                <a:effectLst/>
                <a:latin typeface="Söhne"/>
              </a:rPr>
              <a:t>Efficient:</a:t>
            </a:r>
            <a:endParaRPr lang="en-US" sz="2400" b="0" i="0" dirty="0">
              <a:solidFill>
                <a:srgbClr val="D1D5DB"/>
              </a:solidFill>
              <a:effectLst/>
              <a:latin typeface="Söhne"/>
            </a:endParaRPr>
          </a:p>
          <a:p>
            <a:pPr lvl="1"/>
            <a:r>
              <a:rPr lang="en-US" sz="2000" b="0" i="0" dirty="0">
                <a:solidFill>
                  <a:srgbClr val="D1D5DB"/>
                </a:solidFill>
                <a:effectLst/>
                <a:latin typeface="Söhne"/>
              </a:rPr>
              <a:t>Hashing is designed to be fast and efficient. This is important in applications like encryption, where speed is a critical factor.</a:t>
            </a:r>
          </a:p>
        </p:txBody>
      </p:sp>
    </p:spTree>
    <p:extLst>
      <p:ext uri="{BB962C8B-B14F-4D97-AF65-F5344CB8AC3E}">
        <p14:creationId xmlns:p14="http://schemas.microsoft.com/office/powerpoint/2010/main" val="331344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F6D6-954A-8212-9517-DB296FB41925}"/>
              </a:ext>
            </a:extLst>
          </p:cNvPr>
          <p:cNvSpPr>
            <a:spLocks noGrp="1"/>
          </p:cNvSpPr>
          <p:nvPr>
            <p:ph type="title"/>
          </p:nvPr>
        </p:nvSpPr>
        <p:spPr>
          <a:ln>
            <a:solidFill>
              <a:schemeClr val="tx1"/>
            </a:solidFill>
            <a:prstDash val="solid"/>
          </a:ln>
        </p:spPr>
        <p:txBody>
          <a:bodyPr/>
          <a:lstStyle/>
          <a:p>
            <a:r>
              <a:rPr lang="en-US" dirty="0"/>
              <a:t>Complete algorithm of SHA-1: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E2E620-7A55-E69E-1E1A-F3E88525D886}"/>
                  </a:ext>
                </a:extLst>
              </p:cNvPr>
              <p:cNvSpPr>
                <a:spLocks noGrp="1"/>
              </p:cNvSpPr>
              <p:nvPr>
                <p:ph idx="1"/>
              </p:nvPr>
            </p:nvSpPr>
            <p:spPr/>
            <p:txBody>
              <a:bodyPr anchor="ctr">
                <a:normAutofit/>
              </a:bodyPr>
              <a:lstStyle/>
              <a:p>
                <a:r>
                  <a:rPr lang="en-US" sz="2400" dirty="0"/>
                  <a:t>Step1. Divide the original text into blocks (blocks) of data size of 512 bits.</a:t>
                </a:r>
              </a:p>
              <a:p>
                <a:pPr lvl="1"/>
                <a:r>
                  <a:rPr lang="en-US" sz="2000" dirty="0"/>
                  <a:t>Input Text: MOHAMED</a:t>
                </a:r>
              </a:p>
              <a:p>
                <a:pPr lvl="1"/>
                <a:r>
                  <a:rPr lang="en-US" sz="2000" dirty="0"/>
                  <a:t>Text to ASCII: </a:t>
                </a:r>
                <a14:m>
                  <m:oMath xmlns:m="http://schemas.openxmlformats.org/officeDocument/2006/math">
                    <m:r>
                      <a:rPr lang="en-US" sz="2000" i="1" dirty="0" smtClean="0">
                        <a:latin typeface="Cambria Math" panose="02040503050406030204" pitchFamily="18" charset="0"/>
                      </a:rPr>
                      <m:t>109, 111, 104, 97, 109, 101, 100</m:t>
                    </m:r>
                  </m:oMath>
                </a14:m>
                <a:endParaRPr lang="en-US" sz="2000" dirty="0"/>
              </a:p>
              <a:p>
                <a:pPr lvl="1"/>
                <a:r>
                  <a:rPr lang="en-US" sz="2000" dirty="0"/>
                  <a:t>ASCII</a:t>
                </a:r>
                <a:r>
                  <a:rPr lang="pl-PL" sz="2000" dirty="0"/>
                  <a:t> to Binary:</a:t>
                </a:r>
                <a:r>
                  <a:rPr lang="en-US" sz="2000" dirty="0"/>
                  <a:t> </a:t>
                </a:r>
                <a14:m>
                  <m:oMath xmlns:m="http://schemas.openxmlformats.org/officeDocument/2006/math">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01101111</m:t>
                    </m:r>
                    <m:r>
                      <a:rPr lang="en-US" sz="2000" i="1" dirty="0" smtClean="0">
                        <a:latin typeface="Cambria Math" panose="02040503050406030204" pitchFamily="18" charset="0"/>
                      </a:rPr>
                      <m:t>, </m:t>
                    </m:r>
                    <m:r>
                      <a:rPr lang="pl-PL" sz="2000" i="1" dirty="0" smtClean="0">
                        <a:latin typeface="Cambria Math" panose="02040503050406030204" pitchFamily="18" charset="0"/>
                      </a:rPr>
                      <m:t>01101000</m:t>
                    </m:r>
                    <m:r>
                      <a:rPr lang="en-US" sz="2000" i="1" dirty="0" smtClean="0">
                        <a:latin typeface="Cambria Math" panose="02040503050406030204" pitchFamily="18" charset="0"/>
                      </a:rPr>
                      <m:t>, </m:t>
                    </m:r>
                    <m:r>
                      <a:rPr lang="pl-PL" sz="2000" i="1" dirty="0" smtClean="0">
                        <a:latin typeface="Cambria Math" panose="02040503050406030204" pitchFamily="18" charset="0"/>
                      </a:rPr>
                      <m:t>01100001</m:t>
                    </m:r>
                    <m:r>
                      <a:rPr lang="en-US" sz="2000" i="1" dirty="0" smtClean="0">
                        <a:latin typeface="Cambria Math" panose="02040503050406030204" pitchFamily="18" charset="0"/>
                      </a:rPr>
                      <m:t>, </m:t>
                    </m:r>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01100100</m:t>
                    </m:r>
                  </m:oMath>
                </a14:m>
                <a:endParaRPr lang="en-US" sz="2000" dirty="0"/>
              </a:p>
              <a:p>
                <a:r>
                  <a:rPr lang="en-US" sz="2400" dirty="0"/>
                  <a:t>Step2. If the block is less than 512 bits, fill the difference with zero bits until you reach 512 bits.</a:t>
                </a:r>
              </a:p>
            </p:txBody>
          </p:sp>
        </mc:Choice>
        <mc:Fallback xmlns="">
          <p:sp>
            <p:nvSpPr>
              <p:cNvPr id="3" name="Content Placeholder 2">
                <a:extLst>
                  <a:ext uri="{FF2B5EF4-FFF2-40B4-BE49-F238E27FC236}">
                    <a16:creationId xmlns:a16="http://schemas.microsoft.com/office/drawing/2014/main" id="{73E2E620-7A55-E69E-1E1A-F3E88525D88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38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Step3. Increase the original length of the original text by structural representation and add it to the end of the last block. For example, if the original data contains 64 bits, the length will be constructively represented on 64 bits and add to the end of the last block.</a:t>
            </a:r>
          </a:p>
          <a:p>
            <a:r>
              <a:rPr lang="en-US" sz="2400" dirty="0"/>
              <a:t>Step4. Divide each block into 16 32-bit words to perform operations on it.</a:t>
            </a:r>
          </a:p>
          <a:p>
            <a:r>
              <a:rPr lang="en-US" sz="2400" dirty="0"/>
              <a:t>Step5. Expand the word list to 80 32-bit words by applying a specific function to the original words.</a:t>
            </a:r>
          </a:p>
        </p:txBody>
      </p:sp>
    </p:spTree>
    <p:extLst>
      <p:ext uri="{BB962C8B-B14F-4D97-AF65-F5344CB8AC3E}">
        <p14:creationId xmlns:p14="http://schemas.microsoft.com/office/powerpoint/2010/main" val="2295715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674076" y="759069"/>
                <a:ext cx="10884877" cy="5339862"/>
              </a:xfrm>
            </p:spPr>
            <p:txBody>
              <a:bodyPr numCol="2" anchor="ctr">
                <a:normAutofit/>
              </a:bodyPr>
              <a:lstStyle/>
              <a:p>
                <a:r>
                  <a:rPr lang="en-US" sz="2400" dirty="0"/>
                  <a:t>C</a:t>
                </a:r>
                <a:r>
                  <a:rPr lang="pl-PL" sz="2400" dirty="0"/>
                  <a:t>hunk 0</a:t>
                </a:r>
              </a:p>
              <a:p>
                <a:pPr lvl="1"/>
                <a14:m>
                  <m:oMath xmlns:m="http://schemas.openxmlformats.org/officeDocument/2006/math">
                    <m:r>
                      <a:rPr lang="pl-PL" i="1" dirty="0" smtClean="0">
                        <a:latin typeface="Cambria Math" panose="02040503050406030204" pitchFamily="18" charset="0"/>
                      </a:rPr>
                      <m:t>01101101011011110110100001100001 </m:t>
                    </m:r>
                    <m:r>
                      <a:rPr lang="pl-PL" i="1" dirty="0" smtClean="0">
                        <a:latin typeface="Cambria Math" panose="02040503050406030204" pitchFamily="18" charset="0"/>
                      </a:rPr>
                      <m:t>𝑊</m:t>
                    </m:r>
                    <m:r>
                      <a:rPr lang="pl-PL" i="1" dirty="0" smtClean="0">
                        <a:latin typeface="Cambria Math" panose="02040503050406030204" pitchFamily="18" charset="0"/>
                      </a:rPr>
                      <m:t>[0]</m:t>
                    </m:r>
                  </m:oMath>
                </a14:m>
                <a:endParaRPr lang="pl-PL" dirty="0"/>
              </a:p>
              <a:p>
                <a:pPr lvl="1"/>
                <a14:m>
                  <m:oMath xmlns:m="http://schemas.openxmlformats.org/officeDocument/2006/math">
                    <m:r>
                      <a:rPr lang="pl-PL" i="1" dirty="0" smtClean="0">
                        <a:latin typeface="Cambria Math" panose="02040503050406030204" pitchFamily="18" charset="0"/>
                      </a:rPr>
                      <m:t>01101101011001010110010010000000 </m:t>
                    </m:r>
                    <m:r>
                      <a:rPr lang="pl-PL" i="1" dirty="0" smtClean="0">
                        <a:latin typeface="Cambria Math" panose="02040503050406030204" pitchFamily="18" charset="0"/>
                      </a:rPr>
                      <m:t>𝑊</m:t>
                    </m:r>
                    <m:r>
                      <a:rPr lang="pl-PL" i="1" dirty="0" smtClean="0">
                        <a:latin typeface="Cambria Math" panose="02040503050406030204" pitchFamily="18" charset="0"/>
                      </a:rPr>
                      <m:t>[1]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[5]</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[6]</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[7]</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[8]</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[9]</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d>
                      <m:dPr>
                        <m:begChr m:val="["/>
                        <m:endChr m:val="]"/>
                        <m:ctrlPr>
                          <a:rPr lang="pl-PL" i="1" dirty="0" smtClean="0">
                            <a:latin typeface="Cambria Math" panose="02040503050406030204" pitchFamily="18" charset="0"/>
                          </a:rPr>
                        </m:ctrlPr>
                      </m:dPr>
                      <m:e>
                        <m:r>
                          <a:rPr lang="pl-PL" i="1" dirty="0" smtClean="0">
                            <a:latin typeface="Cambria Math" panose="02040503050406030204" pitchFamily="18" charset="0"/>
                          </a:rPr>
                          <m:t>10</m:t>
                        </m:r>
                      </m:e>
                    </m:d>
                  </m:oMath>
                </a14:m>
                <a:endParaRPr lang="en-US" dirty="0"/>
              </a:p>
              <a:p>
                <a:pPr lvl="1"/>
                <a:endParaRPr lang="pl-PL" dirty="0"/>
              </a:p>
              <a:p>
                <a:pPr lvl="1"/>
                <a:endParaRPr lang="en-US"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00000000000000000000000000111000 </m:t>
                    </m:r>
                    <m:r>
                      <a:rPr lang="pl-PL" i="1" dirty="0" smtClean="0">
                        <a:latin typeface="Cambria Math" panose="02040503050406030204" pitchFamily="18" charset="0"/>
                      </a:rPr>
                      <m:t>𝑊</m:t>
                    </m:r>
                    <m:r>
                      <a:rPr lang="pl-PL" i="1" dirty="0" smtClean="0">
                        <a:latin typeface="Cambria Math" panose="02040503050406030204" pitchFamily="18" charset="0"/>
                      </a:rPr>
                      <m:t>[15]</m:t>
                    </m:r>
                  </m:oMath>
                </a14:m>
                <a:endParaRPr lang="en-US" sz="2000" dirty="0"/>
              </a:p>
            </p:txBody>
          </p:sp>
        </mc:Choice>
        <mc:Fallback xmlns="">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674076"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771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Step6. Displacement of values in words based on the laws specified in the algorithm.</a:t>
                </a:r>
              </a:p>
              <a:p>
                <a:r>
                  <a:rPr lang="en-US" sz="2400" dirty="0"/>
                  <a:t>Step7. Perform 80 cycles of operations on displaced words.</a:t>
                </a:r>
              </a:p>
              <a:p>
                <a:r>
                  <a:rPr lang="en-US" sz="2400" dirty="0"/>
                  <a:t>Step8. Keep a steady initial value for each course and use it in all courses.</a:t>
                </a:r>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𝑓𝑜𝑟</m:t>
                      </m:r>
                      <m:r>
                        <a:rPr lang="pl-PL" sz="2000" i="1" dirty="0" smtClean="0">
                          <a:latin typeface="Cambria Math" panose="02040503050406030204" pitchFamily="18" charset="0"/>
                        </a:rPr>
                        <m:t> </m:t>
                      </m:r>
                      <m:r>
                        <a:rPr lang="pl-PL" sz="2000" i="1" dirty="0" smtClean="0">
                          <a:latin typeface="Cambria Math" panose="02040503050406030204" pitchFamily="18" charset="0"/>
                        </a:rPr>
                        <m:t>𝐼</m:t>
                      </m:r>
                      <m:r>
                        <a:rPr lang="pl-PL" sz="2000" i="1" dirty="0" smtClean="0">
                          <a:latin typeface="Cambria Math" panose="02040503050406030204" pitchFamily="18" charset="0"/>
                        </a:rPr>
                        <m:t> = 16 </m:t>
                      </m:r>
                      <m:r>
                        <a:rPr lang="pl-PL" sz="2000" i="1" dirty="0" smtClean="0">
                          <a:latin typeface="Cambria Math" panose="02040503050406030204" pitchFamily="18" charset="0"/>
                        </a:rPr>
                        <m:t>𝑡𝑜</m:t>
                      </m:r>
                      <m:r>
                        <a:rPr lang="pl-PL" sz="2000" i="1" dirty="0" smtClean="0">
                          <a:latin typeface="Cambria Math" panose="02040503050406030204" pitchFamily="18" charset="0"/>
                        </a:rPr>
                        <m:t> 79</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𝐼</m:t>
                      </m:r>
                      <m:r>
                        <a:rPr lang="pl-PL" sz="2000" i="1" dirty="0" smtClean="0">
                          <a:latin typeface="Cambria Math" panose="02040503050406030204" pitchFamily="18" charset="0"/>
                        </a:rPr>
                        <m:t> =16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𝑊</m:t>
                      </m:r>
                      <m:r>
                        <a:rPr lang="pl-PL" sz="2000" i="1" dirty="0" smtClean="0">
                          <a:latin typeface="Cambria Math" panose="02040503050406030204" pitchFamily="18" charset="0"/>
                        </a:rPr>
                        <m:t> [</m:t>
                      </m:r>
                      <m:r>
                        <a:rPr lang="pl-PL" sz="2000" i="1" dirty="0" smtClean="0">
                          <a:latin typeface="Cambria Math" panose="02040503050406030204" pitchFamily="18" charset="0"/>
                        </a:rPr>
                        <m:t>𝑖</m:t>
                      </m:r>
                      <m:r>
                        <a:rPr lang="pl-PL" sz="2000" i="1" dirty="0" smtClean="0">
                          <a:latin typeface="Cambria Math" panose="02040503050406030204" pitchFamily="18" charset="0"/>
                        </a:rPr>
                        <m:t>] =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−3]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𝑤</m:t>
                      </m:r>
                      <m:r>
                        <a:rPr lang="pl-PL" sz="2000" i="1" dirty="0" smtClean="0">
                          <a:latin typeface="Cambria Math" panose="02040503050406030204" pitchFamily="18" charset="0"/>
                        </a:rPr>
                        <m:t>[16]= </m:t>
                      </m:r>
                      <m:r>
                        <a:rPr lang="pl-PL" sz="2000" i="1" dirty="0" smtClean="0">
                          <a:latin typeface="Cambria Math" panose="02040503050406030204" pitchFamily="18" charset="0"/>
                        </a:rPr>
                        <m:t>𝑤</m:t>
                      </m:r>
                      <m:r>
                        <a:rPr lang="pl-PL" sz="2000" i="1" dirty="0" smtClean="0">
                          <a:latin typeface="Cambria Math" panose="02040503050406030204" pitchFamily="18" charset="0"/>
                        </a:rPr>
                        <m:t>[16−3]</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[16−16]</m:t>
                      </m:r>
                    </m:oMath>
                  </m:oMathPara>
                </a14:m>
                <a:endParaRPr lang="pl-PL" sz="2000" dirty="0"/>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2523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720968" y="759069"/>
                <a:ext cx="10884877" cy="5339862"/>
              </a:xfrm>
            </p:spPr>
            <p:txBody>
              <a:bodyPr numCol="1"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[13]</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[8]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[2]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01101101011011110110100001100001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01101101011011110110100001100001</m:t>
                      </m:r>
                    </m:oMath>
                  </m:oMathPara>
                </a14:m>
                <a:endParaRPr lang="en-US" sz="2000" dirty="0">
                  <a:effectLst/>
                </a:endParaRPr>
              </a:p>
              <a:p>
                <a:pPr marL="36576" indent="0" algn="l" rtl="0" eaLnBrk="1" latinLnBrk="0" hangingPunct="1">
                  <a:spcBef>
                    <a:spcPts val="408"/>
                  </a:spcBef>
                  <a:spcAft>
                    <a:spcPts val="600"/>
                  </a:spcAft>
                  <a:buNone/>
                </a:pPr>
                <a:r>
                  <a:rPr lang="pl-PL"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rPr>
                  <a:t>left rotated.</a:t>
                </a:r>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11011010110111101101000011000010</m:t>
                      </m:r>
                    </m:oMath>
                  </m:oMathPara>
                </a14:m>
                <a:endParaRPr lang="en-US"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pPr marL="379476" indent="-342900">
                  <a:spcBef>
                    <a:spcPts val="408"/>
                  </a:spcBef>
                </a:pPr>
                <a:r>
                  <a:rPr lang="en-US" sz="2000" dirty="0">
                    <a:effectLst/>
                  </a:rPr>
                  <a:t>Step9. Repeat the previous process until I reach word 80.</a:t>
                </a:r>
              </a:p>
              <a:p>
                <a:pPr marL="379476" indent="-342900">
                  <a:spcBef>
                    <a:spcPts val="408"/>
                  </a:spcBef>
                </a:pPr>
                <a:r>
                  <a:rPr lang="en-US" sz="2000" dirty="0">
                    <a:effectLst/>
                  </a:rPr>
                  <a:t>Step10. We arrange the80 words and divide them into 4groups, and each group contains 20words. The first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19)</m:t>
                    </m:r>
                  </m:oMath>
                </a14:m>
                <a:r>
                  <a:rPr lang="en-US" sz="2000" dirty="0">
                    <a:effectLst/>
                  </a:rPr>
                  <a:t> and takes function 1, and the second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20−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39)</m:t>
                    </m:r>
                  </m:oMath>
                </a14:m>
                <a:r>
                  <a:rPr lang="en-US" sz="2000" dirty="0">
                    <a:effectLst/>
                  </a:rPr>
                  <a:t> and takes function 2, and so on for the rest of the groups.</a:t>
                </a:r>
              </a:p>
            </p:txBody>
          </p:sp>
        </mc:Choice>
        <mc:Fallback xmlns="">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720968"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3646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fontScale="92500" lnSpcReduction="10000"/>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01100111010001010010001100000001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11101111110011011010101110001001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10011000101110101101110011111110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00010000001100100101010001110110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 11000011110100101110000111110000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r>
                  <a:rPr lang="en-US" sz="2000" dirty="0">
                    <a:effectLst/>
                  </a:rPr>
                  <a:t>FUNCTION1: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FUNCTION2:</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FUNCTION3:</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FUNCTION4:</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79476" indent="-342900">
                  <a:spcBef>
                    <a:spcPts val="408"/>
                  </a:spcBef>
                </a:pPr>
                <a:r>
                  <a:rPr lang="en-US" sz="2000" dirty="0">
                    <a:effectLst/>
                  </a:rPr>
                  <a:t>step11. We calculate the value of the temp variable and change the values ​of the variables.</a:t>
                </a:r>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820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5)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𝐹</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𝐾</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𝑐𝑢𝑟𝑟𝑒𝑛𝑡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𝑤𝑜𝑟𝑑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22326" indent="-285750">
                  <a:spcBef>
                    <a:spcPts val="408"/>
                  </a:spcBef>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Step12. After the courses are completed, you will get a final hash value of 160 bits. This is the</a:t>
                </a:r>
              </a:p>
              <a:p>
                <a:pPr marL="36576" indent="0" algn="l" rtl="0" eaLnBrk="1" latinLnBrk="0" hangingPunct="1">
                  <a:spcBef>
                    <a:spcPts val="408"/>
                  </a:spcBef>
                  <a:spcAft>
                    <a:spcPts val="600"/>
                  </a:spcAft>
                  <a:buNone/>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full algorithm of SHA-1.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oMath>
                  </m:oMathPara>
                </a14:m>
                <a:endParaRPr lang="en-US" sz="2000" dirty="0">
                  <a:effectLst/>
                </a:endParaRPr>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7597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sz="4000" dirty="0"/>
              <a:t>SHA-256</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551250" indent="-514350">
              <a:buFont typeface="+mj-lt"/>
              <a:buAutoNum type="arabicPeriod"/>
            </a:pPr>
            <a:r>
              <a:rPr lang="en-US" sz="3200" dirty="0">
                <a:solidFill>
                  <a:schemeClr val="tx1"/>
                </a:solidFill>
              </a:rPr>
              <a:t>History: </a:t>
            </a:r>
          </a:p>
          <a:p>
            <a:pPr marL="928350" lvl="1" indent="-514350"/>
            <a:r>
              <a:rPr lang="en-US" sz="2000" dirty="0">
                <a:solidFill>
                  <a:schemeClr val="tx1"/>
                </a:solidFill>
              </a:rPr>
              <a:t>sha 256 algorithm belongs to the third family of sha, which I include 6 hash function in it within sha 256 . </a:t>
            </a:r>
          </a:p>
          <a:p>
            <a:pPr marL="514350" indent="-514350">
              <a:buFont typeface="+mj-lt"/>
              <a:buAutoNum type="arabicPeriod"/>
            </a:pPr>
            <a:r>
              <a:rPr lang="en-US" sz="3200" dirty="0">
                <a:solidFill>
                  <a:schemeClr val="tx1"/>
                </a:solidFill>
              </a:rPr>
              <a:t>Input/output length  </a:t>
            </a:r>
          </a:p>
          <a:p>
            <a:pPr marL="891450" lvl="1" indent="-514350"/>
            <a:r>
              <a:rPr lang="en-US" sz="2000" dirty="0">
                <a:solidFill>
                  <a:schemeClr val="tx1"/>
                </a:solidFill>
              </a:rPr>
              <a:t>it receives an input with variable length and produced  fixed size hash code represent the input data, the input variable length is in range from 1 to 2 power 64 with different sizes in this range it produce the same fixed hash code size which is 256 bit represented in </a:t>
            </a:r>
            <a:r>
              <a:rPr lang="en-US" sz="2000" dirty="0" err="1">
                <a:solidFill>
                  <a:schemeClr val="tx1"/>
                </a:solidFill>
              </a:rPr>
              <a:t>hexa</a:t>
            </a:r>
            <a:r>
              <a:rPr lang="en-US" sz="2000" dirty="0">
                <a:solidFill>
                  <a:schemeClr val="tx1"/>
                </a:solidFill>
              </a:rPr>
              <a:t> decimal.</a:t>
            </a:r>
            <a:endParaRPr lang="en-US" sz="2800" dirty="0">
              <a:solidFill>
                <a:schemeClr val="tx1"/>
              </a:solidFill>
            </a:endParaRPr>
          </a:p>
        </p:txBody>
      </p:sp>
    </p:spTree>
    <p:extLst>
      <p:ext uri="{BB962C8B-B14F-4D97-AF65-F5344CB8AC3E}">
        <p14:creationId xmlns:p14="http://schemas.microsoft.com/office/powerpoint/2010/main" val="1939925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3"/>
                </a:pPr>
                <a:r>
                  <a:rPr lang="en-US" sz="3600" dirty="0">
                    <a:ln>
                      <a:solidFill>
                        <a:schemeClr val="bg1">
                          <a:lumMod val="75000"/>
                          <a:lumOff val="25000"/>
                          <a:alpha val="10000"/>
                        </a:schemeClr>
                      </a:solidFill>
                      <a:prstDash val="solid"/>
                    </a:ln>
                    <a:solidFill>
                      <a:schemeClr val="tx1"/>
                    </a:solidFill>
                  </a:rPr>
                  <a:t>SHA256 terminologies: </a:t>
                </a:r>
              </a:p>
              <a:p>
                <a:pPr marL="742950" indent="-742950">
                  <a:buFont typeface="+mj-lt"/>
                  <a:buAutoNum type="arabicPeriod" startAt="3"/>
                </a:pPr>
                <a:endParaRPr lang="en-US" sz="1600" dirty="0">
                  <a:solidFill>
                    <a:schemeClr val="tx1"/>
                  </a:solidFill>
                </a:endParaRPr>
              </a:p>
              <a:p>
                <a:pPr marL="377100" lvl="1" indent="0">
                  <a:buNone/>
                </a:pPr>
                <a:r>
                  <a:rPr lang="en-US" sz="2800" dirty="0">
                    <a:solidFill>
                      <a:schemeClr val="tx1"/>
                    </a:solidFill>
                  </a:rPr>
                  <a:t>Constants values:</a:t>
                </a:r>
              </a:p>
              <a:p>
                <a:pPr marL="834300" lvl="1" indent="-457200"/>
                <a:r>
                  <a:rPr lang="en-US" dirty="0">
                    <a:solidFill>
                      <a:schemeClr val="tx1"/>
                    </a:solidFill>
                  </a:rPr>
                  <a:t>consist of 64 records , each record consist of 32 bits, take initial values which are the fraction parts of the cube roots of the first 64 prime numbers, represented from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0 …….</m:t>
                    </m:r>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63</m:t>
                    </m:r>
                  </m:oMath>
                </a14:m>
                <a:r>
                  <a:rPr lang="en-US" dirty="0">
                    <a:solidFill>
                      <a:schemeClr val="tx1"/>
                    </a:solidFill>
                  </a:rPr>
                  <a:t>. </a:t>
                </a:r>
              </a:p>
              <a:p>
                <a:pPr marL="0" indent="0">
                  <a:buNone/>
                </a:pPr>
                <a:r>
                  <a:rPr lang="en-US" sz="2800" dirty="0">
                    <a:solidFill>
                      <a:schemeClr val="tx1"/>
                    </a:solidFill>
                  </a:rPr>
                  <a:t>	Has values:</a:t>
                </a:r>
              </a:p>
              <a:p>
                <a:pPr marL="834300" lvl="1" indent="-457200"/>
                <a:r>
                  <a:rPr lang="en-US" dirty="0">
                    <a:solidFill>
                      <a:schemeClr val="tx1"/>
                    </a:solidFill>
                  </a:rPr>
                  <a:t>consist of 8 records , each one consist of 32 bits , take initial values which are the fraction parts of the roots of the first 8 prime numbers, this 32 bits represented the has value which will be produced by the sha 256, represented from a …… h . </a:t>
                </a:r>
              </a:p>
              <a:p>
                <a:pPr marL="377100" lvl="1" indent="0">
                  <a:buNone/>
                </a:pPr>
                <a:r>
                  <a:rPr lang="en-US" sz="2800" dirty="0">
                    <a:solidFill>
                      <a:schemeClr val="tx1"/>
                    </a:solidFill>
                  </a:rPr>
                  <a:t>Collection of logical operations: </a:t>
                </a:r>
              </a:p>
              <a:p>
                <a:pPr marL="834300" lvl="1" indent="-457200"/>
                <a:r>
                  <a:rPr lang="en-US" dirty="0">
                    <a:solidFill>
                      <a:schemeClr val="tx1"/>
                    </a:solidFill>
                  </a:rPr>
                  <a:t>sigma 0, sigma 1, summation 0, summation 1, </a:t>
                </a:r>
                <a:r>
                  <a:rPr lang="en-US" dirty="0" err="1">
                    <a:solidFill>
                      <a:schemeClr val="tx1"/>
                    </a:solidFill>
                  </a:rPr>
                  <a:t>ch</a:t>
                </a:r>
                <a:r>
                  <a:rPr lang="en-US" dirty="0">
                    <a:solidFill>
                      <a:schemeClr val="tx1"/>
                    </a:solidFill>
                  </a:rPr>
                  <a:t>, </a:t>
                </a:r>
                <a:r>
                  <a:rPr lang="en-US" dirty="0" err="1">
                    <a:solidFill>
                      <a:schemeClr val="tx1"/>
                    </a:solidFill>
                  </a:rPr>
                  <a:t>maj</a:t>
                </a:r>
                <a:endParaRPr lang="en-US" dirty="0">
                  <a:solidFill>
                    <a:schemeClr val="tx1"/>
                  </a:solidFill>
                </a:endParaRPr>
              </a:p>
              <a:p>
                <a:pPr marL="377100" lvl="1" indent="0">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639457"/>
                <a:ext cx="10515600" cy="557908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4865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4"/>
            </a:pPr>
            <a:r>
              <a:rPr lang="en-US" sz="3600" dirty="0">
                <a:solidFill>
                  <a:schemeClr val="tx1"/>
                </a:solidFill>
              </a:rPr>
              <a:t>SHA256 processes</a:t>
            </a:r>
          </a:p>
          <a:p>
            <a:pPr marL="457200" indent="-457200"/>
            <a:r>
              <a:rPr lang="en-US" sz="2400" dirty="0"/>
              <a:t>convert text to binary  according to ascii and combine it together</a:t>
            </a:r>
          </a:p>
          <a:p>
            <a:pPr marL="457200" indent="-457200"/>
            <a:r>
              <a:rPr lang="en-US" sz="2400" dirty="0"/>
              <a:t>padding the binary text </a:t>
            </a:r>
          </a:p>
          <a:p>
            <a:pPr marL="457200" indent="-457200"/>
            <a:r>
              <a:rPr lang="en-US" sz="2400" dirty="0"/>
              <a:t>breaking the binary text into blocks of 512 bits </a:t>
            </a:r>
          </a:p>
          <a:p>
            <a:pPr marL="834300" lvl="1" indent="-457200"/>
            <a:r>
              <a:rPr lang="en-US" sz="2400" dirty="0"/>
              <a:t>breaking each block to 16 blocks of 32 bits </a:t>
            </a:r>
          </a:p>
          <a:p>
            <a:pPr marL="834300" lvl="1" indent="-457200"/>
            <a:r>
              <a:rPr lang="en-US" sz="2400" dirty="0"/>
              <a:t>add 48 blocks of 32 bits to the 16 bits to make the total number of blocks are 64 blocks represented from w0 to w63 </a:t>
            </a:r>
          </a:p>
        </p:txBody>
      </p:sp>
    </p:spTree>
    <p:extLst>
      <p:ext uri="{BB962C8B-B14F-4D97-AF65-F5344CB8AC3E}">
        <p14:creationId xmlns:p14="http://schemas.microsoft.com/office/powerpoint/2010/main" val="133201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E08-6F0E-42CD-B9D3-F31E45950BDD}"/>
              </a:ext>
            </a:extLst>
          </p:cNvPr>
          <p:cNvSpPr>
            <a:spLocks noGrp="1"/>
          </p:cNvSpPr>
          <p:nvPr>
            <p:ph type="title"/>
          </p:nvPr>
        </p:nvSpPr>
        <p:spPr>
          <a:xfrm>
            <a:off x="913795" y="609600"/>
            <a:ext cx="10353762" cy="970450"/>
          </a:xfrm>
          <a:ln>
            <a:solidFill>
              <a:schemeClr val="tx1"/>
            </a:solidFill>
            <a:prstDash val="solid"/>
          </a:ln>
        </p:spPr>
        <p:txBody>
          <a:bodyPr>
            <a:normAutofit/>
          </a:bodyPr>
          <a:lstStyle/>
          <a:p>
            <a:r>
              <a:rPr lang="en-US" i="0" dirty="0">
                <a:effectLst/>
                <a:latin typeface="Calisto MT (Headings)"/>
              </a:rPr>
              <a:t>Common Use Cases:</a:t>
            </a:r>
            <a:endParaRPr lang="en-US" dirty="0">
              <a:latin typeface="Calisto MT (Headings)"/>
            </a:endParaRPr>
          </a:p>
        </p:txBody>
      </p:sp>
      <p:graphicFrame>
        <p:nvGraphicFramePr>
          <p:cNvPr id="5" name="Content Placeholder 2">
            <a:extLst>
              <a:ext uri="{FF2B5EF4-FFF2-40B4-BE49-F238E27FC236}">
                <a16:creationId xmlns:a16="http://schemas.microsoft.com/office/drawing/2014/main" id="{03010913-616C-42E5-356E-6B6C836D3B90}"/>
              </a:ext>
            </a:extLst>
          </p:cNvPr>
          <p:cNvGraphicFramePr>
            <a:graphicFrameLocks noGrp="1"/>
          </p:cNvGraphicFramePr>
          <p:nvPr>
            <p:ph idx="1"/>
            <p:extLst>
              <p:ext uri="{D42A27DB-BD31-4B8C-83A1-F6EECF244321}">
                <p14:modId xmlns:p14="http://schemas.microsoft.com/office/powerpoint/2010/main" val="1050683211"/>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700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507297"/>
                <a:ext cx="10515600" cy="5843405"/>
              </a:xfrm>
            </p:spPr>
            <p:txBody>
              <a:bodyPr anchor="ctr">
                <a:normAutofit lnSpcReduction="10000"/>
              </a:bodyPr>
              <a:lstStyle/>
              <a:p>
                <a:pPr marL="742950" indent="-742950">
                  <a:buFont typeface="+mj-lt"/>
                  <a:buAutoNum type="arabicPeriod" startAt="5"/>
                </a:pPr>
                <a:r>
                  <a:rPr lang="en-US" sz="3600" dirty="0">
                    <a:solidFill>
                      <a:schemeClr val="tx1"/>
                    </a:solidFill>
                  </a:rPr>
                  <a:t>Hash Computation</a:t>
                </a:r>
              </a:p>
              <a:p>
                <a:r>
                  <a:rPr lang="en-US" sz="2400" dirty="0">
                    <a:solidFill>
                      <a:schemeClr val="tx1"/>
                    </a:solidFill>
                  </a:rPr>
                  <a:t>convert given text to binary then combine it together  </a:t>
                </a:r>
              </a:p>
              <a:p>
                <a:r>
                  <a:rPr lang="en-US" sz="2400" dirty="0">
                    <a:solidFill>
                      <a:schemeClr val="tx1"/>
                    </a:solidFill>
                  </a:rPr>
                  <a:t> padding the result </a:t>
                </a:r>
              </a:p>
              <a:p>
                <a:r>
                  <a:rPr lang="en-US" sz="2400" dirty="0">
                    <a:solidFill>
                      <a:schemeClr val="tx1"/>
                    </a:solidFill>
                  </a:rPr>
                  <a:t>initialize the 8 constant has values </a:t>
                </a:r>
                <a14:m>
                  <m:oMath xmlns:m="http://schemas.openxmlformats.org/officeDocument/2006/math">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7 </m:t>
                    </m:r>
                  </m:oMath>
                </a14:m>
                <a:endParaRPr lang="en-US" sz="2400" dirty="0">
                  <a:solidFill>
                    <a:schemeClr val="tx1"/>
                  </a:solidFill>
                </a:endParaRPr>
              </a:p>
              <a:p>
                <a:r>
                  <a:rPr lang="en-US" sz="2400" dirty="0">
                    <a:solidFill>
                      <a:schemeClr val="tx1"/>
                    </a:solidFill>
                  </a:rPr>
                  <a:t>initialize the 64 constant  values </a:t>
                </a:r>
                <a14:m>
                  <m:oMath xmlns:m="http://schemas.openxmlformats.org/officeDocument/2006/math">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63 </m:t>
                    </m:r>
                  </m:oMath>
                </a14:m>
                <a:endParaRPr lang="en-US" sz="2400" dirty="0">
                  <a:solidFill>
                    <a:schemeClr val="tx1"/>
                  </a:solidFill>
                </a:endParaRPr>
              </a:p>
              <a:p>
                <a:r>
                  <a:rPr lang="en-US" sz="2400" dirty="0">
                    <a:solidFill>
                      <a:schemeClr val="tx1"/>
                    </a:solidFill>
                  </a:rPr>
                  <a:t>divide the padding result to blocks of 512 bits , for each block get there 64 blocks  </a:t>
                </a:r>
                <a14:m>
                  <m:oMath xmlns:m="http://schemas.openxmlformats.org/officeDocument/2006/math">
                    <m:r>
                      <a:rPr lang="en-US" sz="2400" i="1" dirty="0" smtClean="0">
                        <a:solidFill>
                          <a:schemeClr val="tx1"/>
                        </a:solidFill>
                        <a:latin typeface="Cambria Math" panose="02040503050406030204" pitchFamily="18" charset="0"/>
                      </a:rPr>
                      <m:t>(0 : 15) , (16 , 63) </m:t>
                    </m:r>
                  </m:oMath>
                </a14:m>
                <a:endParaRPr lang="en-US" sz="2400" dirty="0">
                  <a:solidFill>
                    <a:schemeClr val="tx1"/>
                  </a:solidFill>
                </a:endParaRPr>
              </a:p>
              <a:p>
                <a:r>
                  <a:rPr lang="en-US" sz="2400" dirty="0">
                    <a:solidFill>
                      <a:schemeClr val="tx1"/>
                    </a:solidFill>
                  </a:rPr>
                  <a:t>for each 64 blocks</a:t>
                </a:r>
              </a:p>
              <a:p>
                <a:pPr lvl="1"/>
                <a:r>
                  <a:rPr lang="en-US" sz="2200" dirty="0">
                    <a:solidFill>
                      <a:schemeClr val="tx1"/>
                    </a:solidFill>
                  </a:rPr>
                  <a:t>logical operations carry out on the values of 8 hash records using a </a:t>
                </a:r>
                <a:r>
                  <a:rPr lang="en-US" sz="2400" dirty="0">
                    <a:solidFill>
                      <a:schemeClr val="tx1"/>
                    </a:solidFill>
                  </a:rPr>
                  <a:t>constant record in each iteration </a:t>
                </a:r>
              </a:p>
              <a:p>
                <a:pPr indent="-342900"/>
                <a:r>
                  <a:rPr lang="en-US" sz="2400" dirty="0">
                    <a:solidFill>
                      <a:schemeClr val="tx1"/>
                    </a:solidFill>
                  </a:rPr>
                  <a:t>Finally combine the 8 has records together and represent it into </a:t>
                </a:r>
                <a:r>
                  <a:rPr lang="en-US" sz="2400" dirty="0" err="1">
                    <a:solidFill>
                      <a:schemeClr val="tx1"/>
                    </a:solidFill>
                  </a:rPr>
                  <a:t>hexa</a:t>
                </a:r>
                <a:r>
                  <a:rPr lang="en-US" sz="2400" dirty="0">
                    <a:solidFill>
                      <a:schemeClr val="tx1"/>
                    </a:solidFill>
                  </a:rPr>
                  <a:t> the result is the hash values for the input data .</a:t>
                </a:r>
              </a:p>
              <a:p>
                <a:pPr marL="0" indent="0">
                  <a:buNone/>
                </a:pPr>
                <a:endParaRPr lang="en-US" sz="2400" dirty="0">
                  <a:solidFill>
                    <a:schemeClr val="tx1"/>
                  </a:solidFill>
                </a:endParaRPr>
              </a:p>
            </p:txBody>
          </p:sp>
        </mc:Choice>
        <mc:Fallback xmlns="">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507297"/>
                <a:ext cx="10515600" cy="58434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273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a:ln>
            <a:solidFill>
              <a:schemeClr val="tx1"/>
            </a:solidFill>
            <a:prstDash val="solid"/>
          </a:ln>
        </p:spPr>
        <p:txBody>
          <a:bodyPr/>
          <a:lstStyle/>
          <a:p>
            <a:r>
              <a:rPr lang="en-US" sz="4000" dirty="0"/>
              <a:t>SHA-3</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r>
              <a:rPr lang="en-US" sz="2200" dirty="0"/>
              <a:t>SHA-3, which stands for Secure Hash Algorithm 3, is a cryptographic hash function designed by a team of researchers led by Guido </a:t>
            </a:r>
            <a:r>
              <a:rPr lang="en-US" sz="2200" dirty="0" err="1"/>
              <a:t>Bertoni</a:t>
            </a:r>
            <a:r>
              <a:rPr lang="en-US" sz="2200" dirty="0"/>
              <a:t>, Joan Daemen, and Gilles Van </a:t>
            </a:r>
            <a:r>
              <a:rPr lang="en-US" sz="2200" dirty="0" err="1"/>
              <a:t>Assche</a:t>
            </a:r>
            <a:r>
              <a:rPr lang="en-US" sz="2200" dirty="0"/>
              <a:t>. It was standardized by the National Institute of Standards and Technology (NIST) in 2015 as part of the Secure Hash Standard (SHS) publication. </a:t>
            </a:r>
          </a:p>
          <a:p>
            <a:r>
              <a:rPr lang="en-US" sz="2200" dirty="0"/>
              <a:t>SHA-3 is part of a family of cryptographic hash functions that includes different hash sizes (SHA-224, SHA-256, SHA-384, SHA-512, SHA-512/224, and SHA-512/256) to cater to different security requirements. </a:t>
            </a:r>
          </a:p>
        </p:txBody>
      </p:sp>
    </p:spTree>
    <p:extLst>
      <p:ext uri="{BB962C8B-B14F-4D97-AF65-F5344CB8AC3E}">
        <p14:creationId xmlns:p14="http://schemas.microsoft.com/office/powerpoint/2010/main" val="3564953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4A75B-0582-BC51-3426-7D09C2CFE5D7}"/>
              </a:ext>
            </a:extLst>
          </p:cNvPr>
          <p:cNvSpPr>
            <a:spLocks noGrp="1"/>
          </p:cNvSpPr>
          <p:nvPr>
            <p:ph idx="1"/>
          </p:nvPr>
        </p:nvSpPr>
        <p:spPr>
          <a:xfrm>
            <a:off x="919119" y="767862"/>
            <a:ext cx="10353762" cy="5322276"/>
          </a:xfrm>
        </p:spPr>
        <p:txBody>
          <a:bodyPr anchor="ctr">
            <a:normAutofit/>
          </a:bodyPr>
          <a:lstStyle/>
          <a:p>
            <a:r>
              <a:rPr lang="en-US" sz="2200" dirty="0"/>
              <a:t>The primary function of SHA-3 is to take an input message and produce a fixed-size (digest) hash value, which is typically a string of characters. This hash value is unique to the input data, meaning that even a small change in the input message will result in a significantly different hash value. SHA-3 is designed to be secure against various cryptographic attacks, including collision attacks, where two different inputs produce the same hash value. </a:t>
            </a:r>
          </a:p>
          <a:p>
            <a:r>
              <a:rPr lang="en-US" sz="2200" dirty="0"/>
              <a:t>When considering the use of SHA-3 or any cryptographic algorithm, it's crucial to evaluate your specific use case, consult with cryptography experts if necessary, and stay informed about the latest developments in the field of cryptography to ensure that your choice of algorithm aligns with your security requirements.</a:t>
            </a:r>
          </a:p>
        </p:txBody>
      </p:sp>
    </p:spTree>
    <p:extLst>
      <p:ext uri="{BB962C8B-B14F-4D97-AF65-F5344CB8AC3E}">
        <p14:creationId xmlns:p14="http://schemas.microsoft.com/office/powerpoint/2010/main" val="667254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9D23-DFBB-A67A-5E22-BDE0944E0409}"/>
              </a:ext>
            </a:extLst>
          </p:cNvPr>
          <p:cNvSpPr>
            <a:spLocks noGrp="1"/>
          </p:cNvSpPr>
          <p:nvPr>
            <p:ph type="title"/>
          </p:nvPr>
        </p:nvSpPr>
        <p:spPr>
          <a:ln>
            <a:solidFill>
              <a:schemeClr val="tx1"/>
            </a:solidFill>
            <a:prstDash val="solid"/>
          </a:ln>
        </p:spPr>
        <p:txBody>
          <a:bodyPr>
            <a:noAutofit/>
          </a:bodyPr>
          <a:lstStyle/>
          <a:p>
            <a:r>
              <a:rPr lang="en-US" sz="2800" dirty="0"/>
              <a:t>SHA-3 applications in computer security and cryptography:</a:t>
            </a:r>
          </a:p>
        </p:txBody>
      </p:sp>
      <p:sp>
        <p:nvSpPr>
          <p:cNvPr id="3" name="Content Placeholder 2">
            <a:extLst>
              <a:ext uri="{FF2B5EF4-FFF2-40B4-BE49-F238E27FC236}">
                <a16:creationId xmlns:a16="http://schemas.microsoft.com/office/drawing/2014/main" id="{1B7B6547-A1B3-86D9-0620-49F4D580ED14}"/>
              </a:ext>
            </a:extLst>
          </p:cNvPr>
          <p:cNvSpPr>
            <a:spLocks noGrp="1"/>
          </p:cNvSpPr>
          <p:nvPr>
            <p:ph idx="1"/>
          </p:nvPr>
        </p:nvSpPr>
        <p:spPr/>
        <p:txBody>
          <a:bodyPr anchor="ctr">
            <a:normAutofit/>
          </a:bodyPr>
          <a:lstStyle/>
          <a:p>
            <a:r>
              <a:rPr lang="en-US" b="1" dirty="0"/>
              <a:t>Data Integrity</a:t>
            </a:r>
            <a:r>
              <a:rPr lang="en-US" dirty="0"/>
              <a:t>: SHA-3 can be used to verify the integrity of data by generating a hash value for the original data and comparing it with the hash value of the received or stored data. If the hash values match, the data has not been tampered with. </a:t>
            </a:r>
          </a:p>
          <a:p>
            <a:r>
              <a:rPr lang="en-US" b="1" dirty="0"/>
              <a:t>Digital Signatures</a:t>
            </a:r>
            <a:r>
              <a:rPr lang="en-US" dirty="0"/>
              <a:t>: Cryptographic digital signatures often involve hashing the message and then encrypting the hash value with a private key. SHA-3 can be used as the hashing component in digital signature algorithms. </a:t>
            </a:r>
          </a:p>
          <a:p>
            <a:r>
              <a:rPr lang="en-US" b="1" dirty="0"/>
              <a:t>Password Security</a:t>
            </a:r>
            <a:r>
              <a:rPr lang="en-US" dirty="0"/>
              <a:t>: SHA-3 can be used to securely store passwords. Instead of storing the actual password, systems can store the hash of the password. During authentication, the system hashes the entered password and compares it to the stored hash value. </a:t>
            </a:r>
          </a:p>
        </p:txBody>
      </p:sp>
    </p:spTree>
    <p:extLst>
      <p:ext uri="{BB962C8B-B14F-4D97-AF65-F5344CB8AC3E}">
        <p14:creationId xmlns:p14="http://schemas.microsoft.com/office/powerpoint/2010/main" val="3042380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221C5-1E35-22B5-B7B7-9E7481217B4D}"/>
              </a:ext>
            </a:extLst>
          </p:cNvPr>
          <p:cNvSpPr>
            <a:spLocks noGrp="1"/>
          </p:cNvSpPr>
          <p:nvPr>
            <p:ph idx="1"/>
          </p:nvPr>
        </p:nvSpPr>
        <p:spPr>
          <a:xfrm>
            <a:off x="919119" y="644769"/>
            <a:ext cx="10353762" cy="5568461"/>
          </a:xfrm>
        </p:spPr>
        <p:txBody>
          <a:bodyPr anchor="ctr"/>
          <a:lstStyle/>
          <a:p>
            <a:r>
              <a:rPr lang="en-US" b="1" dirty="0"/>
              <a:t>Random Number Generation</a:t>
            </a:r>
            <a:r>
              <a:rPr lang="en-US" dirty="0"/>
              <a:t>: SHA-3 can be used to generate pseudo-random numbers. By hashing an input value (such as a seed), a seemingly random output can be generated. However, it's important to note that SHA-3 is not a true random number generator; it's a deterministic algorithm producing pseudorandom output. </a:t>
            </a:r>
          </a:p>
          <a:p>
            <a:r>
              <a:rPr lang="en-US" b="1" dirty="0"/>
              <a:t>Blockchain Technology</a:t>
            </a:r>
            <a:r>
              <a:rPr lang="en-US" dirty="0"/>
              <a:t>: SHA-3 is used in various blockchain implementations for creating secure hashes of blocks, ensuring the integrity and immutability of the blockchain.</a:t>
            </a:r>
          </a:p>
        </p:txBody>
      </p:sp>
    </p:spTree>
    <p:extLst>
      <p:ext uri="{BB962C8B-B14F-4D97-AF65-F5344CB8AC3E}">
        <p14:creationId xmlns:p14="http://schemas.microsoft.com/office/powerpoint/2010/main" val="762094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E3D7-F3BA-36C3-E8A3-453D9A24DDC1}"/>
              </a:ext>
            </a:extLst>
          </p:cNvPr>
          <p:cNvSpPr>
            <a:spLocks noGrp="1"/>
          </p:cNvSpPr>
          <p:nvPr>
            <p:ph type="title"/>
          </p:nvPr>
        </p:nvSpPr>
        <p:spPr>
          <a:ln>
            <a:solidFill>
              <a:schemeClr val="tx1"/>
            </a:solidFill>
            <a:prstDash val="solid"/>
          </a:ln>
        </p:spPr>
        <p:txBody>
          <a:bodyPr/>
          <a:lstStyle/>
          <a:p>
            <a:r>
              <a:rPr lang="en-US" dirty="0"/>
              <a:t>Advantages of SHA-3:</a:t>
            </a:r>
          </a:p>
        </p:txBody>
      </p:sp>
      <p:sp>
        <p:nvSpPr>
          <p:cNvPr id="3" name="Content Placeholder 2">
            <a:extLst>
              <a:ext uri="{FF2B5EF4-FFF2-40B4-BE49-F238E27FC236}">
                <a16:creationId xmlns:a16="http://schemas.microsoft.com/office/drawing/2014/main" id="{C6AE6285-021C-4AA9-8518-EC9E6C3389DE}"/>
              </a:ext>
            </a:extLst>
          </p:cNvPr>
          <p:cNvSpPr>
            <a:spLocks noGrp="1"/>
          </p:cNvSpPr>
          <p:nvPr>
            <p:ph idx="1"/>
          </p:nvPr>
        </p:nvSpPr>
        <p:spPr>
          <a:xfrm>
            <a:off x="913795" y="1580051"/>
            <a:ext cx="10353762" cy="4668350"/>
          </a:xfrm>
        </p:spPr>
        <p:txBody>
          <a:bodyPr anchor="ctr">
            <a:normAutofit lnSpcReduction="10000"/>
          </a:bodyPr>
          <a:lstStyle/>
          <a:p>
            <a:r>
              <a:rPr lang="en-US" dirty="0"/>
              <a:t>Security: SHA-3 is designed to be highly secure and resistant to various types of attacks, including collision and pre-image attacks. Its security has been extensively analyzed by the cryptographic community.</a:t>
            </a:r>
          </a:p>
          <a:p>
            <a:r>
              <a:rPr lang="en-US" dirty="0"/>
              <a:t>Resistance to Cryptanalytic Attacks: SHA-3 has a strong security margin and is resistant to many types of cryptanalytic attacks. Its sponge construction provides a solid foundation for security.</a:t>
            </a:r>
          </a:p>
          <a:p>
            <a:r>
              <a:rPr lang="en-US" dirty="0"/>
              <a:t>Versatility: SHA-3 supports hash lengths of 224, 256, 384, and 512 bits, making it suitable for a wide range of applications, including digital signatures, key derivation functions, and message authentication codes.</a:t>
            </a:r>
          </a:p>
          <a:p>
            <a:r>
              <a:rPr lang="en-US" dirty="0"/>
              <a:t>Performance and Efficiency: While SHA-3 may not always be the fastest hash function, its performance is generally efficient for most practical purposes. Additionally, its modular and parallelizable design can be optimized for specific hardware. NIST Standard: SHA-3 is a NIST standard (FIPS PUB 202) and has undergone extensive scrutiny by the cryptographic community and experts, making it a reliable choice for security applications.</a:t>
            </a:r>
          </a:p>
        </p:txBody>
      </p:sp>
    </p:spTree>
    <p:extLst>
      <p:ext uri="{BB962C8B-B14F-4D97-AF65-F5344CB8AC3E}">
        <p14:creationId xmlns:p14="http://schemas.microsoft.com/office/powerpoint/2010/main" val="28938358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978A-DCF4-5BD0-E06C-9187E1D6DA99}"/>
              </a:ext>
            </a:extLst>
          </p:cNvPr>
          <p:cNvSpPr>
            <a:spLocks noGrp="1"/>
          </p:cNvSpPr>
          <p:nvPr>
            <p:ph type="title"/>
          </p:nvPr>
        </p:nvSpPr>
        <p:spPr>
          <a:ln>
            <a:solidFill>
              <a:schemeClr val="tx1"/>
            </a:solidFill>
            <a:prstDash val="solid"/>
          </a:ln>
        </p:spPr>
        <p:txBody>
          <a:bodyPr/>
          <a:lstStyle/>
          <a:p>
            <a:r>
              <a:rPr lang="en-US" dirty="0"/>
              <a:t>Disadvantages of SHA-3:</a:t>
            </a:r>
          </a:p>
        </p:txBody>
      </p:sp>
      <p:sp>
        <p:nvSpPr>
          <p:cNvPr id="3" name="Content Placeholder 2">
            <a:extLst>
              <a:ext uri="{FF2B5EF4-FFF2-40B4-BE49-F238E27FC236}">
                <a16:creationId xmlns:a16="http://schemas.microsoft.com/office/drawing/2014/main" id="{EA038D84-133E-100B-D152-A00767DBF61A}"/>
              </a:ext>
            </a:extLst>
          </p:cNvPr>
          <p:cNvSpPr>
            <a:spLocks noGrp="1"/>
          </p:cNvSpPr>
          <p:nvPr>
            <p:ph idx="1"/>
          </p:nvPr>
        </p:nvSpPr>
        <p:spPr>
          <a:xfrm>
            <a:off x="913795" y="1580050"/>
            <a:ext cx="10353762" cy="4668349"/>
          </a:xfrm>
        </p:spPr>
        <p:txBody>
          <a:bodyPr anchor="ctr">
            <a:normAutofit fontScale="92500"/>
          </a:bodyPr>
          <a:lstStyle/>
          <a:p>
            <a:r>
              <a:rPr lang="en-US" dirty="0"/>
              <a:t>Speed: While SHA-3 is efficient, it might not be the fastest option for applications where speed is a critical factor. Some other hash functions like SHA-256 might be faster in certain contexts.</a:t>
            </a:r>
          </a:p>
          <a:p>
            <a:r>
              <a:rPr lang="en-US" dirty="0"/>
              <a:t>Implementation Complexity: Implementing SHA-3 from scratch can be complex, especially for developers without a deep understanding of cryptographic algorithms. Incorrect implementations can lead to vulnerabilities.</a:t>
            </a:r>
          </a:p>
          <a:p>
            <a:r>
              <a:rPr lang="en-US" dirty="0"/>
              <a:t>Size of Output: For some applications, the 224-bit output size might be too large. For contexts where storage is limited, using a smaller hash function like SHA-256 might be more appropriate.</a:t>
            </a:r>
          </a:p>
          <a:p>
            <a:r>
              <a:rPr lang="en-US" dirty="0"/>
              <a:t>Newness: While SHA-3 has been extensively analyzed, its status as a relatively newer algorithm (compared to SHA-2, for example) might make some conservative users and organizations hesitant to adopt it immediately.</a:t>
            </a:r>
          </a:p>
          <a:p>
            <a:r>
              <a:rPr lang="en-US" dirty="0"/>
              <a:t>Potential Future Attacks: Although SHA-3 is currently secure, the landscape of cryptography is always evolving. Future advances in mathematics or computational power might theoretically weaken its security in the very long term.</a:t>
            </a:r>
          </a:p>
        </p:txBody>
      </p:sp>
    </p:spTree>
    <p:extLst>
      <p:ext uri="{BB962C8B-B14F-4D97-AF65-F5344CB8AC3E}">
        <p14:creationId xmlns:p14="http://schemas.microsoft.com/office/powerpoint/2010/main" val="1993703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C1FB-D83A-5AC9-E258-D68D47F9BF5D}"/>
              </a:ext>
            </a:extLst>
          </p:cNvPr>
          <p:cNvSpPr>
            <a:spLocks noGrp="1"/>
          </p:cNvSpPr>
          <p:nvPr>
            <p:ph type="title"/>
          </p:nvPr>
        </p:nvSpPr>
        <p:spPr>
          <a:ln>
            <a:solidFill>
              <a:schemeClr val="tx1"/>
            </a:solidFill>
            <a:prstDash val="solid"/>
          </a:ln>
        </p:spPr>
        <p:txBody>
          <a:bodyPr>
            <a:normAutofit/>
          </a:bodyPr>
          <a:lstStyle/>
          <a:p>
            <a:r>
              <a:rPr lang="en-US" dirty="0"/>
              <a:t>Tiger</a:t>
            </a:r>
          </a:p>
        </p:txBody>
      </p:sp>
      <p:sp>
        <p:nvSpPr>
          <p:cNvPr id="3" name="Content Placeholder 2">
            <a:extLst>
              <a:ext uri="{FF2B5EF4-FFF2-40B4-BE49-F238E27FC236}">
                <a16:creationId xmlns:a16="http://schemas.microsoft.com/office/drawing/2014/main" id="{919BBC2D-5F6B-D904-F2F2-9888CC4A96D1}"/>
              </a:ext>
            </a:extLst>
          </p:cNvPr>
          <p:cNvSpPr>
            <a:spLocks noGrp="1"/>
          </p:cNvSpPr>
          <p:nvPr>
            <p:ph idx="1"/>
          </p:nvPr>
        </p:nvSpPr>
        <p:spPr/>
        <p:txBody>
          <a:bodyPr anchor="ctr">
            <a:normAutofit/>
          </a:bodyPr>
          <a:lstStyle/>
          <a:p>
            <a:pPr marL="36900" indent="0">
              <a:buNone/>
            </a:pPr>
            <a:r>
              <a:rPr lang="en-US" sz="2800" dirty="0"/>
              <a:t>Tiger is a cryptographic hash function designed by Ross Anderson and Eli </a:t>
            </a:r>
            <a:r>
              <a:rPr lang="en-US" sz="2800" dirty="0" err="1"/>
              <a:t>Biham</a:t>
            </a:r>
            <a:r>
              <a:rPr lang="en-US" sz="2800" dirty="0"/>
              <a:t> in 1995. It produces a fixed-size hash value of 192 bits. Tiger is considered to be secure and efficient, and it has been used in various applications where data integrity and security are important.</a:t>
            </a:r>
          </a:p>
          <a:p>
            <a:endParaRPr lang="en-US" sz="2800" dirty="0"/>
          </a:p>
        </p:txBody>
      </p:sp>
    </p:spTree>
    <p:extLst>
      <p:ext uri="{BB962C8B-B14F-4D97-AF65-F5344CB8AC3E}">
        <p14:creationId xmlns:p14="http://schemas.microsoft.com/office/powerpoint/2010/main" val="3357509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D0A-0108-7CE1-B151-3265FC25AC12}"/>
              </a:ext>
            </a:extLst>
          </p:cNvPr>
          <p:cNvSpPr>
            <a:spLocks noGrp="1"/>
          </p:cNvSpPr>
          <p:nvPr>
            <p:ph type="title"/>
          </p:nvPr>
        </p:nvSpPr>
        <p:spPr>
          <a:ln>
            <a:solidFill>
              <a:schemeClr val="tx1"/>
            </a:solidFill>
            <a:prstDash val="solid"/>
          </a:ln>
          <a:effectLst>
            <a:outerShdw blurRad="25400" dir="17880000">
              <a:srgbClr val="000000">
                <a:alpha val="46000"/>
              </a:srgbClr>
            </a:outerShdw>
          </a:effectLst>
        </p:spPr>
        <p:txBody>
          <a:bodyPr vert="horz" lIns="91440" tIns="45720" rIns="91440" bIns="45720" rtlCol="0" anchor="ctr">
            <a:normAutofit/>
          </a:bodyPr>
          <a:lstStyle/>
          <a:p>
            <a:r>
              <a:rPr lang="en-US" dirty="0"/>
              <a:t>Here's how Tiger works as a hash function:</a:t>
            </a:r>
          </a:p>
        </p:txBody>
      </p:sp>
      <p:sp>
        <p:nvSpPr>
          <p:cNvPr id="3" name="Content Placeholder 2">
            <a:extLst>
              <a:ext uri="{FF2B5EF4-FFF2-40B4-BE49-F238E27FC236}">
                <a16:creationId xmlns:a16="http://schemas.microsoft.com/office/drawing/2014/main" id="{EF830652-F7B5-9297-CF06-2611CB4AD6FB}"/>
              </a:ext>
            </a:extLst>
          </p:cNvPr>
          <p:cNvSpPr>
            <a:spLocks noGrp="1"/>
          </p:cNvSpPr>
          <p:nvPr>
            <p:ph idx="1"/>
          </p:nvPr>
        </p:nvSpPr>
        <p:spPr>
          <a:xfrm>
            <a:off x="913795" y="1580051"/>
            <a:ext cx="10353762" cy="4668350"/>
          </a:xfrm>
        </p:spPr>
        <p:txBody>
          <a:bodyPr anchor="ctr">
            <a:normAutofit/>
          </a:bodyPr>
          <a:lstStyle/>
          <a:p>
            <a:r>
              <a:rPr lang="en-US" sz="2200" dirty="0"/>
              <a:t>Initialization: Tiger initializes three 64-bit registers, often denoted as A, B, and C, with specific constant values. These registers are used to store intermediate hash values during the computation.</a:t>
            </a:r>
          </a:p>
          <a:p>
            <a:r>
              <a:rPr lang="en-US" sz="2200" dirty="0"/>
              <a:t>Processing the Data in Blocks: Tiger processes the input message in blocks of 512 bits (64 bytes). If the message is not a multiple of 512 bits, padding is applied to make the message a multiple of the block size. </a:t>
            </a:r>
          </a:p>
          <a:p>
            <a:r>
              <a:rPr lang="en-US" sz="2200" dirty="0"/>
              <a:t>Compression Function: The compression function operates on each block of the message. It involves several rounds of mixing and permutation operations, where the data is combined with the values in the registers in a non-linear manner.</a:t>
            </a:r>
          </a:p>
          <a:p>
            <a:r>
              <a:rPr lang="en-US" sz="2200" dirty="0"/>
              <a:t>Finalization: After processing all blocks, the final values in the A, B, and C registers are concatenated to form the 192-bit hash value.</a:t>
            </a:r>
          </a:p>
        </p:txBody>
      </p:sp>
    </p:spTree>
    <p:extLst>
      <p:ext uri="{BB962C8B-B14F-4D97-AF65-F5344CB8AC3E}">
        <p14:creationId xmlns:p14="http://schemas.microsoft.com/office/powerpoint/2010/main" val="3394950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a:ln>
            <a:solidFill>
              <a:schemeClr val="tx1"/>
            </a:solidFill>
            <a:prstDash val="solid"/>
          </a:ln>
        </p:spPr>
        <p:txBody>
          <a:bodyPr>
            <a:normAutofit/>
          </a:bodyPr>
          <a:lstStyle/>
          <a:p>
            <a:r>
              <a:rPr lang="en-US" dirty="0"/>
              <a:t>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852245"/>
            <a:ext cx="10728295" cy="4478215"/>
          </a:xfrm>
        </p:spPr>
        <p:txBody>
          <a:bodyPr anchor="ctr">
            <a:noAutofit/>
          </a:bodyPr>
          <a:lstStyle/>
          <a:p>
            <a:r>
              <a:rPr lang="en-US" dirty="0"/>
              <a:t>Security: Tiger was designed with a focus on security and has undergone extensive analysis. While it might not be as well-known as SHA-2 or SHA-3, it is still considered a secure hash function. </a:t>
            </a:r>
          </a:p>
          <a:p>
            <a:r>
              <a:rPr lang="en-US" dirty="0"/>
              <a:t>Efficiency: Tiger is relatively efficient in terms of computational resources. It performs well in software implementations and can be faster than some other hash functions, especially on platforms where bitwise operations are fast. </a:t>
            </a:r>
          </a:p>
          <a:p>
            <a:r>
              <a:rPr lang="en-US" dirty="0"/>
              <a:t>Versatility: Tiger produces a 192-bit hash value, which is longer than MD5 (128-bit) and SHA-1 (160-bit). This longer hash can provide a higher level of collision resistance, making it suitable for applications where this property is important. </a:t>
            </a:r>
          </a:p>
          <a:p>
            <a:r>
              <a:rPr lang="en-US" dirty="0"/>
              <a:t>Simple Design: Tiger has a relatively simple and straightforward design, making it easier to implement and understand compared to more complex hash functions. </a:t>
            </a:r>
          </a:p>
          <a:p>
            <a:r>
              <a:rPr lang="en-US" dirty="0"/>
              <a:t>Checksum Verification: Tiger hash values can be used to verify data integrity and detect accidental changes or corruption in files or data transmission. It's commonly used in error-checking applications.</a:t>
            </a:r>
          </a:p>
        </p:txBody>
      </p:sp>
    </p:spTree>
    <p:extLst>
      <p:ext uri="{BB962C8B-B14F-4D97-AF65-F5344CB8AC3E}">
        <p14:creationId xmlns:p14="http://schemas.microsoft.com/office/powerpoint/2010/main" val="4070209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8520-7B16-9DEB-B0FC-12BE9878785D}"/>
              </a:ext>
            </a:extLst>
          </p:cNvPr>
          <p:cNvSpPr>
            <a:spLocks noGrp="1"/>
          </p:cNvSpPr>
          <p:nvPr>
            <p:ph type="title"/>
          </p:nvPr>
        </p:nvSpPr>
        <p:spPr>
          <a:xfrm>
            <a:off x="633743" y="609599"/>
            <a:ext cx="3413156" cy="5273675"/>
          </a:xfrm>
        </p:spPr>
        <p:txBody>
          <a:bodyPr>
            <a:normAutofit/>
          </a:bodyPr>
          <a:lstStyle/>
          <a:p>
            <a:r>
              <a:rPr lang="en-US" dirty="0"/>
              <a:t>Hashing in Cryptography &amp; Cyber Security</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6EE4B1F9-DBE5-2ECB-1BDF-F77CF68E7901}"/>
              </a:ext>
            </a:extLst>
          </p:cNvPr>
          <p:cNvGraphicFramePr>
            <a:graphicFrameLocks noGrp="1"/>
          </p:cNvGraphicFramePr>
          <p:nvPr>
            <p:ph idx="1"/>
            <p:extLst>
              <p:ext uri="{D42A27DB-BD31-4B8C-83A1-F6EECF244321}">
                <p14:modId xmlns:p14="http://schemas.microsoft.com/office/powerpoint/2010/main" val="633444301"/>
              </p:ext>
            </p:extLst>
          </p:nvPr>
        </p:nvGraphicFramePr>
        <p:xfrm>
          <a:off x="5282521" y="709683"/>
          <a:ext cx="6266011" cy="5597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6233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a:ln>
            <a:solidFill>
              <a:schemeClr val="tx1"/>
            </a:solidFill>
            <a:prstDash val="solid"/>
          </a:ln>
        </p:spPr>
        <p:txBody>
          <a:bodyPr/>
          <a:lstStyle/>
          <a:p>
            <a:r>
              <a:rPr lang="en-US" dirty="0"/>
              <a:t>Disadvantages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580050"/>
            <a:ext cx="10728295" cy="4668350"/>
          </a:xfrm>
        </p:spPr>
        <p:txBody>
          <a:bodyPr anchor="ctr">
            <a:noAutofit/>
          </a:bodyPr>
          <a:lstStyle/>
          <a:p>
            <a:r>
              <a:rPr lang="en-US" sz="2000" dirty="0"/>
              <a:t>Limited Adoption: Tiger is not as widely adopted as some other hash functions like SHA-2 or SHA-3. This means there might be fewer tools, libraries, and community support available compared to more commonly used hash functions. </a:t>
            </a:r>
          </a:p>
          <a:p>
            <a:r>
              <a:rPr lang="en-US" sz="2000" dirty="0"/>
              <a:t>Non-Standardization: Tiger is not a NIST standard. While this doesn't necessarily mean it's insecure, standards compliance can be a critical factor in certain applications where interoperability and compliance are required. </a:t>
            </a:r>
          </a:p>
          <a:p>
            <a:r>
              <a:rPr lang="en-US" sz="2000" dirty="0"/>
              <a:t>Limited Hash Length Options: Tiger produces a fixed- length hash of 192 bits. While this length is longer than MD5 and SHA-1, it might not provide the same level of security as longer hash functions like SHA-256 (256-bit) or SHA-3 (e.g., 256-bit or 512-bit versions) in certain use cases. </a:t>
            </a:r>
          </a:p>
          <a:p>
            <a:r>
              <a:rPr lang="en-US" sz="2000" dirty="0"/>
              <a:t>Cryptographic Vulnerabilities: While no major vulnerabilities have been discovered in Tiger, it's worth noting that as technology advances, new attack methods might be found that could potentially weaken its security.</a:t>
            </a:r>
          </a:p>
        </p:txBody>
      </p:sp>
    </p:spTree>
    <p:extLst>
      <p:ext uri="{BB962C8B-B14F-4D97-AF65-F5344CB8AC3E}">
        <p14:creationId xmlns:p14="http://schemas.microsoft.com/office/powerpoint/2010/main" val="354797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139F-5CB0-AD7E-5389-29C95A832B7F}"/>
              </a:ext>
            </a:extLst>
          </p:cNvPr>
          <p:cNvSpPr>
            <a:spLocks noGrp="1"/>
          </p:cNvSpPr>
          <p:nvPr>
            <p:ph type="title"/>
          </p:nvPr>
        </p:nvSpPr>
        <p:spPr>
          <a:ln>
            <a:solidFill>
              <a:schemeClr val="tx1"/>
            </a:solidFill>
            <a:prstDash val="solid"/>
          </a:ln>
        </p:spPr>
        <p:txBody>
          <a:bodyPr>
            <a:normAutofit/>
          </a:bodyPr>
          <a:lstStyle/>
          <a:p>
            <a:r>
              <a:rPr lang="en-US" i="0" dirty="0">
                <a:solidFill>
                  <a:srgbClr val="D1D5DB"/>
                </a:solidFill>
                <a:effectLst/>
                <a:latin typeface="Calisto MT (Headings)"/>
              </a:rPr>
              <a:t>Malware Detection</a:t>
            </a:r>
          </a:p>
        </p:txBody>
      </p:sp>
      <p:sp>
        <p:nvSpPr>
          <p:cNvPr id="3" name="Content Placeholder 2">
            <a:extLst>
              <a:ext uri="{FF2B5EF4-FFF2-40B4-BE49-F238E27FC236}">
                <a16:creationId xmlns:a16="http://schemas.microsoft.com/office/drawing/2014/main" id="{35918635-2818-6395-5810-805F85C85008}"/>
              </a:ext>
            </a:extLst>
          </p:cNvPr>
          <p:cNvSpPr>
            <a:spLocks noGrp="1"/>
          </p:cNvSpPr>
          <p:nvPr>
            <p:ph idx="1"/>
          </p:nvPr>
        </p:nvSpPr>
        <p:spPr>
          <a:xfrm>
            <a:off x="913795" y="1603496"/>
            <a:ext cx="10353762" cy="4668351"/>
          </a:xfrm>
        </p:spPr>
        <p:txBody>
          <a:bodyPr anchor="ctr">
            <a:normAutofit/>
          </a:bodyPr>
          <a:lstStyle/>
          <a:p>
            <a:pPr marL="914400" lvl="1" indent="-457200">
              <a:lnSpc>
                <a:spcPct val="200000"/>
              </a:lnSpc>
            </a:pPr>
            <a:r>
              <a:rPr lang="en-US" sz="2800" b="0" i="0" dirty="0">
                <a:solidFill>
                  <a:srgbClr val="D1D5DB"/>
                </a:solidFill>
                <a:effectLst/>
                <a:latin typeface="Calisto MT (Body)"/>
              </a:rPr>
              <a:t>Hashing is used in cybersecurity for malware detection.</a:t>
            </a:r>
          </a:p>
          <a:p>
            <a:pPr marL="457200" lvl="1" indent="0">
              <a:lnSpc>
                <a:spcPct val="200000"/>
              </a:lnSpc>
              <a:buNone/>
            </a:pPr>
            <a:endParaRPr lang="en-US" sz="1200" b="0" i="0" dirty="0">
              <a:solidFill>
                <a:srgbClr val="D1D5DB"/>
              </a:solidFill>
              <a:effectLst/>
              <a:latin typeface="Calisto MT (Body)"/>
            </a:endParaRPr>
          </a:p>
          <a:p>
            <a:pPr marL="914400" lvl="1" indent="-457200"/>
            <a:r>
              <a:rPr lang="en-US" sz="2800" b="0" i="0" dirty="0">
                <a:solidFill>
                  <a:srgbClr val="D1D5DB"/>
                </a:solidFill>
                <a:effectLst/>
                <a:latin typeface="Calisto MT (Body)"/>
              </a:rPr>
              <a:t>Antivirus programs often use hash databases to compare the hash values of files on a system against known malicious files. If a match is found, it can indicate the presence of malware.</a:t>
            </a:r>
          </a:p>
        </p:txBody>
      </p:sp>
    </p:spTree>
    <p:extLst>
      <p:ext uri="{BB962C8B-B14F-4D97-AF65-F5344CB8AC3E}">
        <p14:creationId xmlns:p14="http://schemas.microsoft.com/office/powerpoint/2010/main" val="796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CA1-2DC2-3150-D1DB-407230917956}"/>
              </a:ext>
            </a:extLst>
          </p:cNvPr>
          <p:cNvSpPr>
            <a:spLocks noGrp="1"/>
          </p:cNvSpPr>
          <p:nvPr>
            <p:ph type="title"/>
          </p:nvPr>
        </p:nvSpPr>
        <p:spPr>
          <a:ln>
            <a:solidFill>
              <a:schemeClr val="tx1"/>
            </a:solidFill>
            <a:prstDash val="solid"/>
          </a:ln>
        </p:spPr>
        <p:txBody>
          <a:bodyPr>
            <a:normAutofit/>
          </a:bodyPr>
          <a:lstStyle/>
          <a:p>
            <a:r>
              <a:rPr lang="en-US" dirty="0"/>
              <a:t>Cryptographic Hash Functions in Protocols</a:t>
            </a:r>
          </a:p>
        </p:txBody>
      </p:sp>
      <p:sp>
        <p:nvSpPr>
          <p:cNvPr id="3" name="Content Placeholder 2">
            <a:extLst>
              <a:ext uri="{FF2B5EF4-FFF2-40B4-BE49-F238E27FC236}">
                <a16:creationId xmlns:a16="http://schemas.microsoft.com/office/drawing/2014/main" id="{397B3932-485F-139A-9C0C-BF382C1C8B4D}"/>
              </a:ext>
            </a:extLst>
          </p:cNvPr>
          <p:cNvSpPr>
            <a:spLocks noGrp="1"/>
          </p:cNvSpPr>
          <p:nvPr>
            <p:ph idx="1"/>
          </p:nvPr>
        </p:nvSpPr>
        <p:spPr>
          <a:xfrm>
            <a:off x="913795" y="1580051"/>
            <a:ext cx="10353762" cy="4668350"/>
          </a:xfrm>
        </p:spPr>
        <p:txBody>
          <a:bodyPr anchor="ctr">
            <a:normAutofit fontScale="92500" lnSpcReduction="10000"/>
          </a:bodyPr>
          <a:lstStyle/>
          <a:p>
            <a:pPr marL="537300" indent="-457200"/>
            <a:r>
              <a:rPr lang="en-US" sz="3200" b="0" i="0" dirty="0">
                <a:solidFill>
                  <a:srgbClr val="D1D5DB"/>
                </a:solidFill>
                <a:effectLst/>
                <a:latin typeface="Calisto MT (Body)"/>
              </a:rPr>
              <a:t>Many cryptographic protocols like SSH and HTTPS use hash functions to ensure security.</a:t>
            </a:r>
          </a:p>
          <a:p>
            <a:pPr marL="457200" lvl="1" indent="0">
              <a:buNone/>
            </a:pPr>
            <a:endParaRPr lang="en-US" sz="2000" dirty="0">
              <a:solidFill>
                <a:srgbClr val="D1D5DB"/>
              </a:solidFill>
              <a:effectLst/>
              <a:latin typeface="Calisto MT (Body)"/>
            </a:endParaRPr>
          </a:p>
          <a:p>
            <a:pPr marL="537300" indent="-457200"/>
            <a:r>
              <a:rPr lang="en-US" sz="3200" dirty="0">
                <a:solidFill>
                  <a:srgbClr val="D1D5DB"/>
                </a:solidFill>
                <a:effectLst/>
                <a:latin typeface="Calisto MT (Body)"/>
              </a:rPr>
              <a:t>For example, secure key exchange protocols like Diffie-Hellman key exchange (</a:t>
            </a:r>
            <a:r>
              <a:rPr lang="en-US" sz="3200" i="1" dirty="0">
                <a:solidFill>
                  <a:srgbClr val="D1D5DB"/>
                </a:solidFill>
                <a:effectLst/>
                <a:latin typeface="Calisto MT (Body)"/>
              </a:rPr>
              <a:t>For two parties to communicate confidentially, they must first exchange the secret key so that each party is able to encrypt messages before sending, and decrypt received ones. This process is known as the key exchange.</a:t>
            </a:r>
            <a:r>
              <a:rPr lang="en-US" sz="3200" dirty="0">
                <a:solidFill>
                  <a:srgbClr val="D1D5DB"/>
                </a:solidFill>
                <a:effectLst/>
                <a:latin typeface="Calisto MT (Body)"/>
              </a:rPr>
              <a:t>) may use hashes to verify the integrity of exchanged messages and prevent man-in-the-middle attacks.</a:t>
            </a:r>
          </a:p>
        </p:txBody>
      </p:sp>
    </p:spTree>
    <p:extLst>
      <p:ext uri="{BB962C8B-B14F-4D97-AF65-F5344CB8AC3E}">
        <p14:creationId xmlns:p14="http://schemas.microsoft.com/office/powerpoint/2010/main" val="415821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3155-83DA-5D4A-36D2-FF69BFACD11E}"/>
              </a:ext>
            </a:extLst>
          </p:cNvPr>
          <p:cNvSpPr>
            <a:spLocks noGrp="1"/>
          </p:cNvSpPr>
          <p:nvPr>
            <p:ph type="title"/>
          </p:nvPr>
        </p:nvSpPr>
        <p:spPr>
          <a:ln>
            <a:solidFill>
              <a:schemeClr val="tx1"/>
            </a:solidFill>
            <a:prstDash val="solid"/>
          </a:ln>
        </p:spPr>
        <p:txBody>
          <a:bodyPr>
            <a:normAutofit/>
          </a:bodyPr>
          <a:lstStyle/>
          <a:p>
            <a:r>
              <a:rPr lang="en-US" dirty="0"/>
              <a:t>Blockchain Technology</a:t>
            </a:r>
          </a:p>
        </p:txBody>
      </p:sp>
      <p:sp>
        <p:nvSpPr>
          <p:cNvPr id="3" name="Content Placeholder 2">
            <a:extLst>
              <a:ext uri="{FF2B5EF4-FFF2-40B4-BE49-F238E27FC236}">
                <a16:creationId xmlns:a16="http://schemas.microsoft.com/office/drawing/2014/main" id="{8948DAC1-6D67-6BED-DBAF-48C144431B27}"/>
              </a:ext>
            </a:extLst>
          </p:cNvPr>
          <p:cNvSpPr>
            <a:spLocks noGrp="1"/>
          </p:cNvSpPr>
          <p:nvPr>
            <p:ph idx="1"/>
          </p:nvPr>
        </p:nvSpPr>
        <p:spPr>
          <a:xfrm>
            <a:off x="913795" y="1580050"/>
            <a:ext cx="10353762" cy="4668351"/>
          </a:xfrm>
        </p:spPr>
        <p:txBody>
          <a:bodyPr anchor="ctr">
            <a:normAutofit/>
          </a:bodyPr>
          <a:lstStyle/>
          <a:p>
            <a:pPr marL="914400" lvl="1" indent="-457200"/>
            <a:r>
              <a:rPr lang="en-US" sz="3200" b="0" i="0" dirty="0">
                <a:solidFill>
                  <a:srgbClr val="D1D5DB"/>
                </a:solidFill>
                <a:effectLst/>
                <a:latin typeface="Söhne"/>
              </a:rPr>
              <a:t>Blockchain relies heavily on hashing for creating secure </a:t>
            </a:r>
            <a:r>
              <a:rPr lang="en-US" sz="3200" i="0" dirty="0">
                <a:solidFill>
                  <a:srgbClr val="D1D5DB"/>
                </a:solidFill>
                <a:effectLst/>
                <a:latin typeface="Söhne"/>
              </a:rPr>
              <a:t>blocks.</a:t>
            </a:r>
          </a:p>
          <a:p>
            <a:pPr marL="457200" lvl="1" indent="0">
              <a:buNone/>
            </a:pPr>
            <a:endParaRPr lang="en-US" sz="2000" i="0" dirty="0">
              <a:solidFill>
                <a:srgbClr val="D1D5DB"/>
              </a:solidFill>
              <a:effectLst/>
              <a:latin typeface="Söhne"/>
            </a:endParaRPr>
          </a:p>
          <a:p>
            <a:pPr marL="914400" lvl="1" indent="-457200"/>
            <a:r>
              <a:rPr lang="en-US" sz="3200" i="0" dirty="0">
                <a:solidFill>
                  <a:srgbClr val="D1D5DB"/>
                </a:solidFill>
                <a:effectLst/>
                <a:latin typeface="Söhne"/>
              </a:rPr>
              <a:t>Each block in a blockchain contains a hash of the previous block, forming a chain.</a:t>
            </a:r>
          </a:p>
        </p:txBody>
      </p:sp>
    </p:spTree>
    <p:extLst>
      <p:ext uri="{BB962C8B-B14F-4D97-AF65-F5344CB8AC3E}">
        <p14:creationId xmlns:p14="http://schemas.microsoft.com/office/powerpoint/2010/main" val="230108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BA72-60BD-4CAF-DC3C-BF3E7F8688C5}"/>
              </a:ext>
            </a:extLst>
          </p:cNvPr>
          <p:cNvSpPr>
            <a:spLocks noGrp="1"/>
          </p:cNvSpPr>
          <p:nvPr>
            <p:ph type="title"/>
          </p:nvPr>
        </p:nvSpPr>
        <p:spPr>
          <a:xfrm>
            <a:off x="633743" y="609599"/>
            <a:ext cx="3413156" cy="5273675"/>
          </a:xfrm>
        </p:spPr>
        <p:txBody>
          <a:bodyPr>
            <a:normAutofit/>
          </a:bodyPr>
          <a:lstStyle/>
          <a:p>
            <a:r>
              <a:rPr lang="en-US" dirty="0"/>
              <a:t>Most Popular Hashing Algorithms</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7C8C9490-0FCC-9996-4270-31EAFB791956}"/>
              </a:ext>
            </a:extLst>
          </p:cNvPr>
          <p:cNvGraphicFramePr>
            <a:graphicFrameLocks noGrp="1"/>
          </p:cNvGraphicFramePr>
          <p:nvPr>
            <p:ph idx="1"/>
            <p:extLst>
              <p:ext uri="{D42A27DB-BD31-4B8C-83A1-F6EECF244321}">
                <p14:modId xmlns:p14="http://schemas.microsoft.com/office/powerpoint/2010/main" val="1779727118"/>
              </p:ext>
            </p:extLst>
          </p:nvPr>
        </p:nvGraphicFramePr>
        <p:xfrm>
          <a:off x="5282521" y="709683"/>
          <a:ext cx="6266011" cy="5679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323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291</TotalTime>
  <Words>4648</Words>
  <Application>Microsoft Office PowerPoint</Application>
  <PresentationFormat>Widescreen</PresentationFormat>
  <Paragraphs>268</Paragraphs>
  <Slides>50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Calisto MT</vt:lpstr>
      <vt:lpstr>Calisto MT (Body)</vt:lpstr>
      <vt:lpstr>Calisto MT (Headings)</vt:lpstr>
      <vt:lpstr>Cambria Math</vt:lpstr>
      <vt:lpstr>Google Sans</vt:lpstr>
      <vt:lpstr>Söhne</vt:lpstr>
      <vt:lpstr>Wingdings 2</vt:lpstr>
      <vt:lpstr>Slate</vt:lpstr>
      <vt:lpstr>Hashing &amp; Hashing Algorithms</vt:lpstr>
      <vt:lpstr>What is hashing?</vt:lpstr>
      <vt:lpstr>Hashing Characteristics</vt:lpstr>
      <vt:lpstr>Common Use Cases:</vt:lpstr>
      <vt:lpstr>Hashing in Cryptography &amp; Cyber Security</vt:lpstr>
      <vt:lpstr>Malware Detection</vt:lpstr>
      <vt:lpstr>Cryptographic Hash Functions in Protocols</vt:lpstr>
      <vt:lpstr>Blockchain Technology</vt:lpstr>
      <vt:lpstr>Most Popular Hashing Algorithms</vt:lpstr>
      <vt:lpstr>MD5</vt:lpstr>
      <vt:lpstr>Use Of MD5 Algorithm:</vt:lpstr>
      <vt:lpstr>Steps in MD5 Algorithm</vt:lpstr>
      <vt:lpstr>Padding Bits </vt:lpstr>
      <vt:lpstr>Padding Length </vt:lpstr>
      <vt:lpstr>Initialize MD Buffer </vt:lpstr>
      <vt:lpstr>Process Each Block</vt:lpstr>
      <vt:lpstr>PowerPoint Presentation</vt:lpstr>
      <vt:lpstr>PowerPoint Presentation</vt:lpstr>
      <vt:lpstr>Using MD5 on Windows OS Via PowerShell:</vt:lpstr>
      <vt:lpstr>Argon2</vt:lpstr>
      <vt:lpstr>How does argon2 work ?</vt:lpstr>
      <vt:lpstr>PowerPoint Presentation</vt:lpstr>
      <vt:lpstr>PowerPoint Presentation</vt:lpstr>
      <vt:lpstr>Main parameter to argon2</vt:lpstr>
      <vt:lpstr>Bcrypt</vt:lpstr>
      <vt:lpstr>How does bcrypt work?</vt:lpstr>
      <vt:lpstr>PowerPoint Presentation</vt:lpstr>
      <vt:lpstr>Benefits of password hashing by bcrypt</vt:lpstr>
      <vt:lpstr>(Secure Hash Algorithm) SHA-1</vt:lpstr>
      <vt:lpstr>Complete algorithm of SHA-1:</vt:lpstr>
      <vt:lpstr>PowerPoint Presentation</vt:lpstr>
      <vt:lpstr>PowerPoint Presentation</vt:lpstr>
      <vt:lpstr>PowerPoint Presentation</vt:lpstr>
      <vt:lpstr>PowerPoint Presentation</vt:lpstr>
      <vt:lpstr>PowerPoint Presentation</vt:lpstr>
      <vt:lpstr>PowerPoint Presentation</vt:lpstr>
      <vt:lpstr>SHA-256</vt:lpstr>
      <vt:lpstr>PowerPoint Presentation</vt:lpstr>
      <vt:lpstr>PowerPoint Presentation</vt:lpstr>
      <vt:lpstr>PowerPoint Presentation</vt:lpstr>
      <vt:lpstr>SHA-3</vt:lpstr>
      <vt:lpstr>PowerPoint Presentation</vt:lpstr>
      <vt:lpstr>SHA-3 applications in computer security and cryptography:</vt:lpstr>
      <vt:lpstr>PowerPoint Presentation</vt:lpstr>
      <vt:lpstr>Advantages of SHA-3:</vt:lpstr>
      <vt:lpstr>Disadvantages of SHA-3:</vt:lpstr>
      <vt:lpstr>Tiger</vt:lpstr>
      <vt:lpstr>Here's how Tiger works as a hash function:</vt:lpstr>
      <vt:lpstr>Advantages of Tiger Hash Function:</vt:lpstr>
      <vt:lpstr>Disadvantages of Tiger Hash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&amp; Hashing Algorithms</dc:title>
  <dc:creator>محمد احمد السيد السيد</dc:creator>
  <cp:lastModifiedBy>محمد احمد السيد السيد</cp:lastModifiedBy>
  <cp:revision>163</cp:revision>
  <dcterms:created xsi:type="dcterms:W3CDTF">2023-10-22T20:08:20Z</dcterms:created>
  <dcterms:modified xsi:type="dcterms:W3CDTF">2023-10-23T06:21:48Z</dcterms:modified>
</cp:coreProperties>
</file>