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66" r:id="rId14"/>
    <p:sldId id="271" r:id="rId15"/>
    <p:sldId id="272" r:id="rId16"/>
    <p:sldId id="273" r:id="rId17"/>
    <p:sldId id="276" r:id="rId18"/>
    <p:sldId id="277" r:id="rId19"/>
    <p:sldId id="278" r:id="rId20"/>
    <p:sldId id="279" r:id="rId21"/>
    <p:sldId id="267" r:id="rId22"/>
    <p:sldId id="280" r:id="rId23"/>
    <p:sldId id="282" r:id="rId24"/>
    <p:sldId id="283" r:id="rId25"/>
    <p:sldId id="268" r:id="rId26"/>
    <p:sldId id="284" r:id="rId27"/>
    <p:sldId id="285" r:id="rId28"/>
    <p:sldId id="286" r:id="rId29"/>
    <p:sldId id="287"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46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CEDE61-CA63-4795-9B46-D0FC765AACEF}" type="doc">
      <dgm:prSet loTypeId="urn:microsoft.com/office/officeart/2018/5/layout/CenteredIconLabelDescriptionList" loCatId="icon" qsTypeId="urn:microsoft.com/office/officeart/2005/8/quickstyle/simple1" qsCatId="simple" csTypeId="urn:microsoft.com/office/officeart/2005/8/colors/accent0_1" csCatId="mainScheme" phldr="1"/>
      <dgm:spPr/>
      <dgm:t>
        <a:bodyPr/>
        <a:lstStyle/>
        <a:p>
          <a:endParaRPr lang="en-US"/>
        </a:p>
      </dgm:t>
    </dgm:pt>
    <dgm:pt modelId="{78C7029B-9C5C-4132-A35A-C449F9F8FB0D}">
      <dgm:prSet/>
      <dgm:spPr/>
      <dgm:t>
        <a:bodyPr/>
        <a:lstStyle/>
        <a:p>
          <a:pPr>
            <a:lnSpc>
              <a:spcPct val="100000"/>
            </a:lnSpc>
            <a:defRPr b="1"/>
          </a:pPr>
          <a:r>
            <a:rPr lang="en-US" b="1" i="0"/>
            <a:t>Data Integrity:</a:t>
          </a:r>
          <a:endParaRPr lang="en-US"/>
        </a:p>
      </dgm:t>
    </dgm:pt>
    <dgm:pt modelId="{B033380B-E44B-4A71-B4D8-A5495924EFC1}" type="parTrans" cxnId="{67E16A11-B6B3-4733-9F6D-029A7A1A0D84}">
      <dgm:prSet/>
      <dgm:spPr/>
      <dgm:t>
        <a:bodyPr/>
        <a:lstStyle/>
        <a:p>
          <a:endParaRPr lang="en-US"/>
        </a:p>
      </dgm:t>
    </dgm:pt>
    <dgm:pt modelId="{63CC1BD4-96F2-4F0E-A066-9BD9EF70ADE5}" type="sibTrans" cxnId="{67E16A11-B6B3-4733-9F6D-029A7A1A0D84}">
      <dgm:prSet/>
      <dgm:spPr/>
      <dgm:t>
        <a:bodyPr/>
        <a:lstStyle/>
        <a:p>
          <a:endParaRPr lang="en-US"/>
        </a:p>
      </dgm:t>
    </dgm:pt>
    <dgm:pt modelId="{48EC9218-51FA-4122-BA59-ACF19541CFCD}">
      <dgm:prSet/>
      <dgm:spPr/>
      <dgm:t>
        <a:bodyPr/>
        <a:lstStyle/>
        <a:p>
          <a:pPr>
            <a:lnSpc>
              <a:spcPct val="100000"/>
            </a:lnSpc>
          </a:pPr>
          <a:r>
            <a:rPr lang="en-US" b="0" i="0"/>
            <a:t>Hashing is used to verify the integrity of data. By comparing hash values before and after transmission, one can ensure that the data has not been altered.</a:t>
          </a:r>
          <a:endParaRPr lang="en-US"/>
        </a:p>
      </dgm:t>
    </dgm:pt>
    <dgm:pt modelId="{5766345C-E0C0-4A13-9C34-97E258EA1438}" type="parTrans" cxnId="{E0CD0DA0-E9E9-4438-B134-D4AC90825E18}">
      <dgm:prSet/>
      <dgm:spPr/>
      <dgm:t>
        <a:bodyPr/>
        <a:lstStyle/>
        <a:p>
          <a:endParaRPr lang="en-US"/>
        </a:p>
      </dgm:t>
    </dgm:pt>
    <dgm:pt modelId="{DDF4FD28-567A-4679-A660-4D84069FA968}" type="sibTrans" cxnId="{E0CD0DA0-E9E9-4438-B134-D4AC90825E18}">
      <dgm:prSet/>
      <dgm:spPr/>
      <dgm:t>
        <a:bodyPr/>
        <a:lstStyle/>
        <a:p>
          <a:endParaRPr lang="en-US"/>
        </a:p>
      </dgm:t>
    </dgm:pt>
    <dgm:pt modelId="{FD9F2893-EEEB-49AB-A6DA-743E4DBBD160}">
      <dgm:prSet/>
      <dgm:spPr/>
      <dgm:t>
        <a:bodyPr/>
        <a:lstStyle/>
        <a:p>
          <a:pPr>
            <a:lnSpc>
              <a:spcPct val="100000"/>
            </a:lnSpc>
            <a:defRPr b="1"/>
          </a:pPr>
          <a:r>
            <a:rPr lang="en-US" b="1" i="0"/>
            <a:t>Password Storage:</a:t>
          </a:r>
          <a:endParaRPr lang="en-US"/>
        </a:p>
      </dgm:t>
    </dgm:pt>
    <dgm:pt modelId="{DD2B9C06-AC1D-40F6-B985-8025DD0E5362}" type="parTrans" cxnId="{17F9FCFC-17A6-4ECB-8E89-4AF6045585DB}">
      <dgm:prSet/>
      <dgm:spPr/>
      <dgm:t>
        <a:bodyPr/>
        <a:lstStyle/>
        <a:p>
          <a:endParaRPr lang="en-US"/>
        </a:p>
      </dgm:t>
    </dgm:pt>
    <dgm:pt modelId="{9BF49266-092C-4114-8B1F-F14FDC2A88B6}" type="sibTrans" cxnId="{17F9FCFC-17A6-4ECB-8E89-4AF6045585DB}">
      <dgm:prSet/>
      <dgm:spPr/>
      <dgm:t>
        <a:bodyPr/>
        <a:lstStyle/>
        <a:p>
          <a:endParaRPr lang="en-US"/>
        </a:p>
      </dgm:t>
    </dgm:pt>
    <dgm:pt modelId="{924D3046-1F78-4000-AA93-355470B7B031}">
      <dgm:prSet/>
      <dgm:spPr/>
      <dgm:t>
        <a:bodyPr/>
        <a:lstStyle/>
        <a:p>
          <a:pPr>
            <a:lnSpc>
              <a:spcPct val="100000"/>
            </a:lnSpc>
          </a:pPr>
          <a:r>
            <a:rPr lang="en-US" b="0" i="0"/>
            <a:t>Hash functions play a crucial role in securing passwords. Instead of storing actual passwords, systems store the hash values, adding an extra layer of security.</a:t>
          </a:r>
          <a:endParaRPr lang="en-US"/>
        </a:p>
      </dgm:t>
    </dgm:pt>
    <dgm:pt modelId="{7BC0921A-CAAF-4198-8DE8-43D0680117BD}" type="parTrans" cxnId="{F10539AE-B51D-4551-8071-F3977C0E8EC2}">
      <dgm:prSet/>
      <dgm:spPr/>
      <dgm:t>
        <a:bodyPr/>
        <a:lstStyle/>
        <a:p>
          <a:endParaRPr lang="en-US"/>
        </a:p>
      </dgm:t>
    </dgm:pt>
    <dgm:pt modelId="{07217D7B-99D7-46F4-B076-986C0A066659}" type="sibTrans" cxnId="{F10539AE-B51D-4551-8071-F3977C0E8EC2}">
      <dgm:prSet/>
      <dgm:spPr/>
      <dgm:t>
        <a:bodyPr/>
        <a:lstStyle/>
        <a:p>
          <a:endParaRPr lang="en-US"/>
        </a:p>
      </dgm:t>
    </dgm:pt>
    <dgm:pt modelId="{48C95026-B9E5-4156-8EF1-73337DDAF9F7}">
      <dgm:prSet/>
      <dgm:spPr/>
      <dgm:t>
        <a:bodyPr/>
        <a:lstStyle/>
        <a:p>
          <a:pPr>
            <a:lnSpc>
              <a:spcPct val="100000"/>
            </a:lnSpc>
            <a:defRPr b="1"/>
          </a:pPr>
          <a:r>
            <a:rPr lang="en-US" b="1" i="0"/>
            <a:t>File Deduplication:</a:t>
          </a:r>
          <a:endParaRPr lang="en-US"/>
        </a:p>
      </dgm:t>
    </dgm:pt>
    <dgm:pt modelId="{272710FB-0D45-4A97-9DB8-72A0C78D19D8}" type="parTrans" cxnId="{60B35E65-47A1-40EA-BB18-1F03E77C0117}">
      <dgm:prSet/>
      <dgm:spPr/>
      <dgm:t>
        <a:bodyPr/>
        <a:lstStyle/>
        <a:p>
          <a:endParaRPr lang="en-US"/>
        </a:p>
      </dgm:t>
    </dgm:pt>
    <dgm:pt modelId="{833327CA-CF96-46BA-BD32-419A8BCD3CEE}" type="sibTrans" cxnId="{60B35E65-47A1-40EA-BB18-1F03E77C0117}">
      <dgm:prSet/>
      <dgm:spPr/>
      <dgm:t>
        <a:bodyPr/>
        <a:lstStyle/>
        <a:p>
          <a:endParaRPr lang="en-US"/>
        </a:p>
      </dgm:t>
    </dgm:pt>
    <dgm:pt modelId="{C5DAB065-D8E6-46B5-B31F-889BF197DF2B}">
      <dgm:prSet/>
      <dgm:spPr/>
      <dgm:t>
        <a:bodyPr/>
        <a:lstStyle/>
        <a:p>
          <a:pPr>
            <a:lnSpc>
              <a:spcPct val="100000"/>
            </a:lnSpc>
          </a:pPr>
          <a:r>
            <a:rPr lang="en-US" b="0" i="0"/>
            <a:t>In systems where duplicate files are to be avoided, hashing is used to identify identical files. If two files have the same hash value, they are considered duplicates.</a:t>
          </a:r>
          <a:endParaRPr lang="en-US"/>
        </a:p>
      </dgm:t>
    </dgm:pt>
    <dgm:pt modelId="{D0B33D86-E4B3-4DF6-882F-1068960C10FA}" type="parTrans" cxnId="{FE205170-B6B6-4D52-B3A5-62C033098B63}">
      <dgm:prSet/>
      <dgm:spPr/>
      <dgm:t>
        <a:bodyPr/>
        <a:lstStyle/>
        <a:p>
          <a:endParaRPr lang="en-US"/>
        </a:p>
      </dgm:t>
    </dgm:pt>
    <dgm:pt modelId="{EA4A2D89-21A1-45B7-B83D-5EBFAD97452E}" type="sibTrans" cxnId="{FE205170-B6B6-4D52-B3A5-62C033098B63}">
      <dgm:prSet/>
      <dgm:spPr/>
      <dgm:t>
        <a:bodyPr/>
        <a:lstStyle/>
        <a:p>
          <a:endParaRPr lang="en-US"/>
        </a:p>
      </dgm:t>
    </dgm:pt>
    <dgm:pt modelId="{C4A4D6C8-C2E4-45A2-BF0E-2CED438D8C10}" type="pres">
      <dgm:prSet presAssocID="{6CCEDE61-CA63-4795-9B46-D0FC765AACEF}" presName="root" presStyleCnt="0">
        <dgm:presLayoutVars>
          <dgm:dir/>
          <dgm:resizeHandles val="exact"/>
        </dgm:presLayoutVars>
      </dgm:prSet>
      <dgm:spPr/>
    </dgm:pt>
    <dgm:pt modelId="{30D5E966-1E8D-4278-A59B-F74D0518BF23}" type="pres">
      <dgm:prSet presAssocID="{78C7029B-9C5C-4132-A35A-C449F9F8FB0D}" presName="compNode" presStyleCnt="0"/>
      <dgm:spPr/>
    </dgm:pt>
    <dgm:pt modelId="{2333C285-F4A4-4108-84BF-A99E2BE3E661}" type="pres">
      <dgm:prSet presAssocID="{78C7029B-9C5C-4132-A35A-C449F9F8FB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66979F5-57E2-48F7-9A13-63A87FD3B485}" type="pres">
      <dgm:prSet presAssocID="{78C7029B-9C5C-4132-A35A-C449F9F8FB0D}" presName="iconSpace" presStyleCnt="0"/>
      <dgm:spPr/>
    </dgm:pt>
    <dgm:pt modelId="{31C5344B-81CD-46CC-B1C3-C091AE6A2E33}" type="pres">
      <dgm:prSet presAssocID="{78C7029B-9C5C-4132-A35A-C449F9F8FB0D}" presName="parTx" presStyleLbl="revTx" presStyleIdx="0" presStyleCnt="6">
        <dgm:presLayoutVars>
          <dgm:chMax val="0"/>
          <dgm:chPref val="0"/>
        </dgm:presLayoutVars>
      </dgm:prSet>
      <dgm:spPr/>
    </dgm:pt>
    <dgm:pt modelId="{60510594-FBED-44E4-92BF-A830EC595111}" type="pres">
      <dgm:prSet presAssocID="{78C7029B-9C5C-4132-A35A-C449F9F8FB0D}" presName="txSpace" presStyleCnt="0"/>
      <dgm:spPr/>
    </dgm:pt>
    <dgm:pt modelId="{F7955D85-66DF-4331-AF5F-61410C0C30A1}" type="pres">
      <dgm:prSet presAssocID="{78C7029B-9C5C-4132-A35A-C449F9F8FB0D}" presName="desTx" presStyleLbl="revTx" presStyleIdx="1" presStyleCnt="6">
        <dgm:presLayoutVars/>
      </dgm:prSet>
      <dgm:spPr/>
    </dgm:pt>
    <dgm:pt modelId="{7986F9A9-4211-42C4-89D4-31725AABB005}" type="pres">
      <dgm:prSet presAssocID="{63CC1BD4-96F2-4F0E-A066-9BD9EF70ADE5}" presName="sibTrans" presStyleCnt="0"/>
      <dgm:spPr/>
    </dgm:pt>
    <dgm:pt modelId="{A72562CC-5CD5-46A5-8ECE-2F1AA9AB03F7}" type="pres">
      <dgm:prSet presAssocID="{FD9F2893-EEEB-49AB-A6DA-743E4DBBD160}" presName="compNode" presStyleCnt="0"/>
      <dgm:spPr/>
    </dgm:pt>
    <dgm:pt modelId="{57477BCA-E9E2-437B-90C9-DCB16DDD8157}" type="pres">
      <dgm:prSet presAssocID="{FD9F2893-EEEB-49AB-A6DA-743E4DBBD16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8804722A-A6CB-4EA1-A887-4CBA07FE9EC1}" type="pres">
      <dgm:prSet presAssocID="{FD9F2893-EEEB-49AB-A6DA-743E4DBBD160}" presName="iconSpace" presStyleCnt="0"/>
      <dgm:spPr/>
    </dgm:pt>
    <dgm:pt modelId="{AD9D0B09-3F86-488F-89BB-26E5A6DA84F1}" type="pres">
      <dgm:prSet presAssocID="{FD9F2893-EEEB-49AB-A6DA-743E4DBBD160}" presName="parTx" presStyleLbl="revTx" presStyleIdx="2" presStyleCnt="6">
        <dgm:presLayoutVars>
          <dgm:chMax val="0"/>
          <dgm:chPref val="0"/>
        </dgm:presLayoutVars>
      </dgm:prSet>
      <dgm:spPr/>
    </dgm:pt>
    <dgm:pt modelId="{89B5E8A6-E474-4A3C-9650-9657E1947799}" type="pres">
      <dgm:prSet presAssocID="{FD9F2893-EEEB-49AB-A6DA-743E4DBBD160}" presName="txSpace" presStyleCnt="0"/>
      <dgm:spPr/>
    </dgm:pt>
    <dgm:pt modelId="{AF16E969-C874-41AB-B0C7-0B8F7F3C2E09}" type="pres">
      <dgm:prSet presAssocID="{FD9F2893-EEEB-49AB-A6DA-743E4DBBD160}" presName="desTx" presStyleLbl="revTx" presStyleIdx="3" presStyleCnt="6">
        <dgm:presLayoutVars/>
      </dgm:prSet>
      <dgm:spPr/>
    </dgm:pt>
    <dgm:pt modelId="{9A44E798-D91B-486A-8768-307BDD761474}" type="pres">
      <dgm:prSet presAssocID="{9BF49266-092C-4114-8B1F-F14FDC2A88B6}" presName="sibTrans" presStyleCnt="0"/>
      <dgm:spPr/>
    </dgm:pt>
    <dgm:pt modelId="{FA4BA8A6-C152-4F31-AECC-361FDA6340B2}" type="pres">
      <dgm:prSet presAssocID="{48C95026-B9E5-4156-8EF1-73337DDAF9F7}" presName="compNode" presStyleCnt="0"/>
      <dgm:spPr/>
    </dgm:pt>
    <dgm:pt modelId="{26CDC5C2-3D03-4370-AFB9-5712DC615D50}" type="pres">
      <dgm:prSet presAssocID="{48C95026-B9E5-4156-8EF1-73337DDAF9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699A87F-D74F-4222-A786-B60048F1C7C1}" type="pres">
      <dgm:prSet presAssocID="{48C95026-B9E5-4156-8EF1-73337DDAF9F7}" presName="iconSpace" presStyleCnt="0"/>
      <dgm:spPr/>
    </dgm:pt>
    <dgm:pt modelId="{35030777-8D3A-4006-A83A-3D8C655013DA}" type="pres">
      <dgm:prSet presAssocID="{48C95026-B9E5-4156-8EF1-73337DDAF9F7}" presName="parTx" presStyleLbl="revTx" presStyleIdx="4" presStyleCnt="6">
        <dgm:presLayoutVars>
          <dgm:chMax val="0"/>
          <dgm:chPref val="0"/>
        </dgm:presLayoutVars>
      </dgm:prSet>
      <dgm:spPr/>
    </dgm:pt>
    <dgm:pt modelId="{2D455537-2D06-4BE2-A658-98D1308E8947}" type="pres">
      <dgm:prSet presAssocID="{48C95026-B9E5-4156-8EF1-73337DDAF9F7}" presName="txSpace" presStyleCnt="0"/>
      <dgm:spPr/>
    </dgm:pt>
    <dgm:pt modelId="{2B8C8AFA-DD8D-4EBC-BEDB-9C778AC806BC}" type="pres">
      <dgm:prSet presAssocID="{48C95026-B9E5-4156-8EF1-73337DDAF9F7}" presName="desTx" presStyleLbl="revTx" presStyleIdx="5" presStyleCnt="6">
        <dgm:presLayoutVars/>
      </dgm:prSet>
      <dgm:spPr/>
    </dgm:pt>
  </dgm:ptLst>
  <dgm:cxnLst>
    <dgm:cxn modelId="{EB137704-87A0-4C34-A05D-0587D8BD9626}" type="presOf" srcId="{48EC9218-51FA-4122-BA59-ACF19541CFCD}" destId="{F7955D85-66DF-4331-AF5F-61410C0C30A1}" srcOrd="0" destOrd="0" presId="urn:microsoft.com/office/officeart/2018/5/layout/CenteredIconLabelDescriptionList"/>
    <dgm:cxn modelId="{C805AF10-20BA-4FCC-BB50-6E4EFAB0B1BB}" type="presOf" srcId="{FD9F2893-EEEB-49AB-A6DA-743E4DBBD160}" destId="{AD9D0B09-3F86-488F-89BB-26E5A6DA84F1}" srcOrd="0" destOrd="0" presId="urn:microsoft.com/office/officeart/2018/5/layout/CenteredIconLabelDescriptionList"/>
    <dgm:cxn modelId="{67E16A11-B6B3-4733-9F6D-029A7A1A0D84}" srcId="{6CCEDE61-CA63-4795-9B46-D0FC765AACEF}" destId="{78C7029B-9C5C-4132-A35A-C449F9F8FB0D}" srcOrd="0" destOrd="0" parTransId="{B033380B-E44B-4A71-B4D8-A5495924EFC1}" sibTransId="{63CC1BD4-96F2-4F0E-A066-9BD9EF70ADE5}"/>
    <dgm:cxn modelId="{D5CEB630-F83A-4532-9B60-F31ABAD81477}" type="presOf" srcId="{48C95026-B9E5-4156-8EF1-73337DDAF9F7}" destId="{35030777-8D3A-4006-A83A-3D8C655013DA}" srcOrd="0" destOrd="0" presId="urn:microsoft.com/office/officeart/2018/5/layout/CenteredIconLabelDescriptionList"/>
    <dgm:cxn modelId="{60B35E65-47A1-40EA-BB18-1F03E77C0117}" srcId="{6CCEDE61-CA63-4795-9B46-D0FC765AACEF}" destId="{48C95026-B9E5-4156-8EF1-73337DDAF9F7}" srcOrd="2" destOrd="0" parTransId="{272710FB-0D45-4A97-9DB8-72A0C78D19D8}" sibTransId="{833327CA-CF96-46BA-BD32-419A8BCD3CEE}"/>
    <dgm:cxn modelId="{FE205170-B6B6-4D52-B3A5-62C033098B63}" srcId="{48C95026-B9E5-4156-8EF1-73337DDAF9F7}" destId="{C5DAB065-D8E6-46B5-B31F-889BF197DF2B}" srcOrd="0" destOrd="0" parTransId="{D0B33D86-E4B3-4DF6-882F-1068960C10FA}" sibTransId="{EA4A2D89-21A1-45B7-B83D-5EBFAD97452E}"/>
    <dgm:cxn modelId="{07F0928F-8445-4EA3-AA5A-8EC6102199CD}" type="presOf" srcId="{924D3046-1F78-4000-AA93-355470B7B031}" destId="{AF16E969-C874-41AB-B0C7-0B8F7F3C2E09}" srcOrd="0" destOrd="0" presId="urn:microsoft.com/office/officeart/2018/5/layout/CenteredIconLabelDescriptionList"/>
    <dgm:cxn modelId="{63112896-60DB-4319-B835-B03EBD4A1D0D}" type="presOf" srcId="{6CCEDE61-CA63-4795-9B46-D0FC765AACEF}" destId="{C4A4D6C8-C2E4-45A2-BF0E-2CED438D8C10}" srcOrd="0" destOrd="0" presId="urn:microsoft.com/office/officeart/2018/5/layout/CenteredIconLabelDescriptionList"/>
    <dgm:cxn modelId="{E0CD0DA0-E9E9-4438-B134-D4AC90825E18}" srcId="{78C7029B-9C5C-4132-A35A-C449F9F8FB0D}" destId="{48EC9218-51FA-4122-BA59-ACF19541CFCD}" srcOrd="0" destOrd="0" parTransId="{5766345C-E0C0-4A13-9C34-97E258EA1438}" sibTransId="{DDF4FD28-567A-4679-A660-4D84069FA968}"/>
    <dgm:cxn modelId="{F10539AE-B51D-4551-8071-F3977C0E8EC2}" srcId="{FD9F2893-EEEB-49AB-A6DA-743E4DBBD160}" destId="{924D3046-1F78-4000-AA93-355470B7B031}" srcOrd="0" destOrd="0" parTransId="{7BC0921A-CAAF-4198-8DE8-43D0680117BD}" sibTransId="{07217D7B-99D7-46F4-B076-986C0A066659}"/>
    <dgm:cxn modelId="{142CB8D7-1740-42DF-9D1F-25F31495E946}" type="presOf" srcId="{78C7029B-9C5C-4132-A35A-C449F9F8FB0D}" destId="{31C5344B-81CD-46CC-B1C3-C091AE6A2E33}" srcOrd="0" destOrd="0" presId="urn:microsoft.com/office/officeart/2018/5/layout/CenteredIconLabelDescriptionList"/>
    <dgm:cxn modelId="{0368C1E1-0648-4621-9499-32897ABB13B9}" type="presOf" srcId="{C5DAB065-D8E6-46B5-B31F-889BF197DF2B}" destId="{2B8C8AFA-DD8D-4EBC-BEDB-9C778AC806BC}" srcOrd="0" destOrd="0" presId="urn:microsoft.com/office/officeart/2018/5/layout/CenteredIconLabelDescriptionList"/>
    <dgm:cxn modelId="{17F9FCFC-17A6-4ECB-8E89-4AF6045585DB}" srcId="{6CCEDE61-CA63-4795-9B46-D0FC765AACEF}" destId="{FD9F2893-EEEB-49AB-A6DA-743E4DBBD160}" srcOrd="1" destOrd="0" parTransId="{DD2B9C06-AC1D-40F6-B985-8025DD0E5362}" sibTransId="{9BF49266-092C-4114-8B1F-F14FDC2A88B6}"/>
    <dgm:cxn modelId="{31E71EBB-4A66-462D-AC84-31B698C80C7F}" type="presParOf" srcId="{C4A4D6C8-C2E4-45A2-BF0E-2CED438D8C10}" destId="{30D5E966-1E8D-4278-A59B-F74D0518BF23}" srcOrd="0" destOrd="0" presId="urn:microsoft.com/office/officeart/2018/5/layout/CenteredIconLabelDescriptionList"/>
    <dgm:cxn modelId="{804B4F92-3943-480D-837F-0C344A1A649A}" type="presParOf" srcId="{30D5E966-1E8D-4278-A59B-F74D0518BF23}" destId="{2333C285-F4A4-4108-84BF-A99E2BE3E661}" srcOrd="0" destOrd="0" presId="urn:microsoft.com/office/officeart/2018/5/layout/CenteredIconLabelDescriptionList"/>
    <dgm:cxn modelId="{99DB0F08-07E0-4E24-950B-A73148340804}" type="presParOf" srcId="{30D5E966-1E8D-4278-A59B-F74D0518BF23}" destId="{966979F5-57E2-48F7-9A13-63A87FD3B485}" srcOrd="1" destOrd="0" presId="urn:microsoft.com/office/officeart/2018/5/layout/CenteredIconLabelDescriptionList"/>
    <dgm:cxn modelId="{DECB6A2C-F715-4CEA-837C-0D188DF6EBD3}" type="presParOf" srcId="{30D5E966-1E8D-4278-A59B-F74D0518BF23}" destId="{31C5344B-81CD-46CC-B1C3-C091AE6A2E33}" srcOrd="2" destOrd="0" presId="urn:microsoft.com/office/officeart/2018/5/layout/CenteredIconLabelDescriptionList"/>
    <dgm:cxn modelId="{7320E2E5-D611-4D72-92C5-212A5B69844C}" type="presParOf" srcId="{30D5E966-1E8D-4278-A59B-F74D0518BF23}" destId="{60510594-FBED-44E4-92BF-A830EC595111}" srcOrd="3" destOrd="0" presId="urn:microsoft.com/office/officeart/2018/5/layout/CenteredIconLabelDescriptionList"/>
    <dgm:cxn modelId="{B869AB64-25CD-4FCE-8DF1-FCCBE736C9D6}" type="presParOf" srcId="{30D5E966-1E8D-4278-A59B-F74D0518BF23}" destId="{F7955D85-66DF-4331-AF5F-61410C0C30A1}" srcOrd="4" destOrd="0" presId="urn:microsoft.com/office/officeart/2018/5/layout/CenteredIconLabelDescriptionList"/>
    <dgm:cxn modelId="{00E5C259-DEF5-4962-AF3F-D488814C4EFF}" type="presParOf" srcId="{C4A4D6C8-C2E4-45A2-BF0E-2CED438D8C10}" destId="{7986F9A9-4211-42C4-89D4-31725AABB005}" srcOrd="1" destOrd="0" presId="urn:microsoft.com/office/officeart/2018/5/layout/CenteredIconLabelDescriptionList"/>
    <dgm:cxn modelId="{9969BC97-67CB-4711-9ACE-08FD66C78487}" type="presParOf" srcId="{C4A4D6C8-C2E4-45A2-BF0E-2CED438D8C10}" destId="{A72562CC-5CD5-46A5-8ECE-2F1AA9AB03F7}" srcOrd="2" destOrd="0" presId="urn:microsoft.com/office/officeart/2018/5/layout/CenteredIconLabelDescriptionList"/>
    <dgm:cxn modelId="{A2676962-61D2-4E10-BAC0-A2AD88BAF6C0}" type="presParOf" srcId="{A72562CC-5CD5-46A5-8ECE-2F1AA9AB03F7}" destId="{57477BCA-E9E2-437B-90C9-DCB16DDD8157}" srcOrd="0" destOrd="0" presId="urn:microsoft.com/office/officeart/2018/5/layout/CenteredIconLabelDescriptionList"/>
    <dgm:cxn modelId="{F84B1CCD-6AF8-414A-9A9D-CB56907789C6}" type="presParOf" srcId="{A72562CC-5CD5-46A5-8ECE-2F1AA9AB03F7}" destId="{8804722A-A6CB-4EA1-A887-4CBA07FE9EC1}" srcOrd="1" destOrd="0" presId="urn:microsoft.com/office/officeart/2018/5/layout/CenteredIconLabelDescriptionList"/>
    <dgm:cxn modelId="{76E50C7F-A0B8-450F-BD4B-343F82D93C6D}" type="presParOf" srcId="{A72562CC-5CD5-46A5-8ECE-2F1AA9AB03F7}" destId="{AD9D0B09-3F86-488F-89BB-26E5A6DA84F1}" srcOrd="2" destOrd="0" presId="urn:microsoft.com/office/officeart/2018/5/layout/CenteredIconLabelDescriptionList"/>
    <dgm:cxn modelId="{1F216360-898F-47B0-89C5-DDD7729754CA}" type="presParOf" srcId="{A72562CC-5CD5-46A5-8ECE-2F1AA9AB03F7}" destId="{89B5E8A6-E474-4A3C-9650-9657E1947799}" srcOrd="3" destOrd="0" presId="urn:microsoft.com/office/officeart/2018/5/layout/CenteredIconLabelDescriptionList"/>
    <dgm:cxn modelId="{7E4E4242-0ACE-4BD0-8977-7DB22A251D38}" type="presParOf" srcId="{A72562CC-5CD5-46A5-8ECE-2F1AA9AB03F7}" destId="{AF16E969-C874-41AB-B0C7-0B8F7F3C2E09}" srcOrd="4" destOrd="0" presId="urn:microsoft.com/office/officeart/2018/5/layout/CenteredIconLabelDescriptionList"/>
    <dgm:cxn modelId="{C3AD7937-368C-44E1-B3AB-8A53ADD83E90}" type="presParOf" srcId="{C4A4D6C8-C2E4-45A2-BF0E-2CED438D8C10}" destId="{9A44E798-D91B-486A-8768-307BDD761474}" srcOrd="3" destOrd="0" presId="urn:microsoft.com/office/officeart/2018/5/layout/CenteredIconLabelDescriptionList"/>
    <dgm:cxn modelId="{E3292247-2798-4424-B5E1-B21C32A4887F}" type="presParOf" srcId="{C4A4D6C8-C2E4-45A2-BF0E-2CED438D8C10}" destId="{FA4BA8A6-C152-4F31-AECC-361FDA6340B2}" srcOrd="4" destOrd="0" presId="urn:microsoft.com/office/officeart/2018/5/layout/CenteredIconLabelDescriptionList"/>
    <dgm:cxn modelId="{D6C42925-134E-46C8-9AFF-3952BC31B0E2}" type="presParOf" srcId="{FA4BA8A6-C152-4F31-AECC-361FDA6340B2}" destId="{26CDC5C2-3D03-4370-AFB9-5712DC615D50}" srcOrd="0" destOrd="0" presId="urn:microsoft.com/office/officeart/2018/5/layout/CenteredIconLabelDescriptionList"/>
    <dgm:cxn modelId="{D7072AF0-706F-4473-B8E2-3E985AB0B2A0}" type="presParOf" srcId="{FA4BA8A6-C152-4F31-AECC-361FDA6340B2}" destId="{B699A87F-D74F-4222-A786-B60048F1C7C1}" srcOrd="1" destOrd="0" presId="urn:microsoft.com/office/officeart/2018/5/layout/CenteredIconLabelDescriptionList"/>
    <dgm:cxn modelId="{199B3969-3E1D-4F84-A515-C62A58EF2606}" type="presParOf" srcId="{FA4BA8A6-C152-4F31-AECC-361FDA6340B2}" destId="{35030777-8D3A-4006-A83A-3D8C655013DA}" srcOrd="2" destOrd="0" presId="urn:microsoft.com/office/officeart/2018/5/layout/CenteredIconLabelDescriptionList"/>
    <dgm:cxn modelId="{ECF9F39B-F29D-48AC-BC0B-AC09EE0807BC}" type="presParOf" srcId="{FA4BA8A6-C152-4F31-AECC-361FDA6340B2}" destId="{2D455537-2D06-4BE2-A658-98D1308E8947}" srcOrd="3" destOrd="0" presId="urn:microsoft.com/office/officeart/2018/5/layout/CenteredIconLabelDescriptionList"/>
    <dgm:cxn modelId="{89D167FF-2E95-4B71-B26B-9ABA4649C661}" type="presParOf" srcId="{FA4BA8A6-C152-4F31-AECC-361FDA6340B2}" destId="{2B8C8AFA-DD8D-4EBC-BEDB-9C778AC806BC}"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1D4A1-981A-479E-AFBF-FF63EE11D26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244C912-64D0-48C0-8814-2F1277730052}">
      <dgm:prSet custT="1"/>
      <dgm:spPr/>
      <dgm:t>
        <a:bodyPr/>
        <a:lstStyle/>
        <a:p>
          <a:pPr algn="just"/>
          <a:r>
            <a:rPr lang="en-US" sz="2800" b="0" i="0" dirty="0"/>
            <a:t>Hashing serves various critical purposes in encryption and cybersecurity, contributing to the overall security of digital systems. It’s used in many fields related to </a:t>
          </a:r>
          <a:r>
            <a:rPr lang="en-US" sz="2800" dirty="0"/>
            <a:t>Cyber Security </a:t>
          </a:r>
          <a:r>
            <a:rPr lang="en-US" sz="2800" b="0" i="0" dirty="0"/>
            <a:t>like:</a:t>
          </a:r>
          <a:endParaRPr lang="en-US" sz="2800" dirty="0"/>
        </a:p>
      </dgm:t>
    </dgm:pt>
    <dgm:pt modelId="{C5BAD7E0-D462-48F2-8FF8-1A260FEF4CBE}" type="parTrans" cxnId="{6574FDB4-1C6E-4F0A-AC86-5C1E0F568379}">
      <dgm:prSet/>
      <dgm:spPr/>
      <dgm:t>
        <a:bodyPr/>
        <a:lstStyle/>
        <a:p>
          <a:endParaRPr lang="en-US"/>
        </a:p>
      </dgm:t>
    </dgm:pt>
    <dgm:pt modelId="{633E24BD-C146-4F55-9BD0-5505F7C535E1}" type="sibTrans" cxnId="{6574FDB4-1C6E-4F0A-AC86-5C1E0F568379}">
      <dgm:prSet/>
      <dgm:spPr/>
      <dgm:t>
        <a:bodyPr/>
        <a:lstStyle/>
        <a:p>
          <a:endParaRPr lang="en-US"/>
        </a:p>
      </dgm:t>
    </dgm:pt>
    <dgm:pt modelId="{44C2C1EF-FC59-474B-B14B-8C131F38848C}">
      <dgm:prSet/>
      <dgm:spPr/>
      <dgm:t>
        <a:bodyPr/>
        <a:lstStyle/>
        <a:p>
          <a:endParaRPr lang="en-US"/>
        </a:p>
      </dgm:t>
    </dgm:pt>
    <dgm:pt modelId="{7CF88335-152C-4027-AC48-6E74CB6B1AA6}" type="parTrans" cxnId="{633D8B71-4284-483F-BC88-463AEBBC8F21}">
      <dgm:prSet/>
      <dgm:spPr/>
      <dgm:t>
        <a:bodyPr/>
        <a:lstStyle/>
        <a:p>
          <a:endParaRPr lang="en-US"/>
        </a:p>
      </dgm:t>
    </dgm:pt>
    <dgm:pt modelId="{2F147ED2-295E-4D3A-93CD-3996A5CA7D81}" type="sibTrans" cxnId="{633D8B71-4284-483F-BC88-463AEBBC8F21}">
      <dgm:prSet/>
      <dgm:spPr/>
      <dgm:t>
        <a:bodyPr/>
        <a:lstStyle/>
        <a:p>
          <a:endParaRPr lang="en-US"/>
        </a:p>
      </dgm:t>
    </dgm:pt>
    <dgm:pt modelId="{1E2274E0-3B08-4F28-B1B3-633677FF4D58}">
      <dgm:prSet/>
      <dgm:spPr/>
      <dgm:t>
        <a:bodyPr/>
        <a:lstStyle/>
        <a:p>
          <a:endParaRPr lang="en-US"/>
        </a:p>
      </dgm:t>
    </dgm:pt>
    <dgm:pt modelId="{3C0B1CC9-6A82-45C0-A42E-018C8A936A21}" type="parTrans" cxnId="{B8AE404D-31AA-4418-9C3A-BF860196642A}">
      <dgm:prSet/>
      <dgm:spPr/>
      <dgm:t>
        <a:bodyPr/>
        <a:lstStyle/>
        <a:p>
          <a:endParaRPr lang="en-US"/>
        </a:p>
      </dgm:t>
    </dgm:pt>
    <dgm:pt modelId="{450F9412-6921-43E8-897C-9720D1B1070C}" type="sibTrans" cxnId="{B8AE404D-31AA-4418-9C3A-BF860196642A}">
      <dgm:prSet/>
      <dgm:spPr/>
      <dgm:t>
        <a:bodyPr/>
        <a:lstStyle/>
        <a:p>
          <a:endParaRPr lang="en-US"/>
        </a:p>
      </dgm:t>
    </dgm:pt>
    <dgm:pt modelId="{814F81FD-4492-486A-BFBF-1F7A0C4AF1FE}">
      <dgm:prSet/>
      <dgm:spPr/>
      <dgm:t>
        <a:bodyPr/>
        <a:lstStyle/>
        <a:p>
          <a:endParaRPr lang="en-US" dirty="0"/>
        </a:p>
      </dgm:t>
    </dgm:pt>
    <dgm:pt modelId="{6923D384-6B99-458D-9457-1F0048C51B53}" type="sibTrans" cxnId="{A4B7B0D1-F38E-4C30-B1F8-81D2EA9D373B}">
      <dgm:prSet/>
      <dgm:spPr/>
      <dgm:t>
        <a:bodyPr/>
        <a:lstStyle/>
        <a:p>
          <a:endParaRPr lang="en-US"/>
        </a:p>
      </dgm:t>
    </dgm:pt>
    <dgm:pt modelId="{8A667495-4D47-49BE-9135-6B4576D5792A}" type="parTrans" cxnId="{A4B7B0D1-F38E-4C30-B1F8-81D2EA9D373B}">
      <dgm:prSet/>
      <dgm:spPr/>
      <dgm:t>
        <a:bodyPr/>
        <a:lstStyle/>
        <a:p>
          <a:endParaRPr lang="en-US"/>
        </a:p>
      </dgm:t>
    </dgm:pt>
    <dgm:pt modelId="{19809A0B-C09C-4F48-BBC6-507679D841AF}" type="pres">
      <dgm:prSet presAssocID="{DA21D4A1-981A-479E-AFBF-FF63EE11D263}" presName="root" presStyleCnt="0">
        <dgm:presLayoutVars>
          <dgm:dir/>
          <dgm:resizeHandles val="exact"/>
        </dgm:presLayoutVars>
      </dgm:prSet>
      <dgm:spPr/>
    </dgm:pt>
    <dgm:pt modelId="{E0DFAC5A-B05F-43C3-9AE6-3488FAC7F15A}" type="pres">
      <dgm:prSet presAssocID="{DA21D4A1-981A-479E-AFBF-FF63EE11D263}" presName="container" presStyleCnt="0">
        <dgm:presLayoutVars>
          <dgm:dir/>
          <dgm:resizeHandles val="exact"/>
        </dgm:presLayoutVars>
      </dgm:prSet>
      <dgm:spPr/>
    </dgm:pt>
    <dgm:pt modelId="{5DF6ACF6-F70A-4CDC-B4D6-35B8F460B9E6}" type="pres">
      <dgm:prSet presAssocID="{5244C912-64D0-48C0-8814-2F1277730052}" presName="compNode" presStyleCnt="0"/>
      <dgm:spPr/>
    </dgm:pt>
    <dgm:pt modelId="{04B9963F-8AFB-4F10-BD5B-DA340E5EF52F}" type="pres">
      <dgm:prSet presAssocID="{5244C912-64D0-48C0-8814-2F1277730052}" presName="iconBgRect" presStyleLbl="bgShp" presStyleIdx="0" presStyleCnt="1" custScaleX="75132" custScaleY="75132" custLinFactX="34789" custLinFactNeighborX="100000" custLinFactNeighborY="-88199"/>
      <dgm:spPr/>
    </dgm:pt>
    <dgm:pt modelId="{C8AC29FA-8E09-41EF-96EE-4BF3B5886D81}" type="pres">
      <dgm:prSet presAssocID="{5244C912-64D0-48C0-8814-2F1277730052}" presName="iconRect" presStyleLbl="node1" presStyleIdx="0" presStyleCnt="1" custScaleX="82645" custScaleY="82645" custLinFactX="100000" custLinFactY="-45156" custLinFactNeighborX="132394"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A55E765A-D4DD-47A8-A64B-57FB99572B80}" type="pres">
      <dgm:prSet presAssocID="{5244C912-64D0-48C0-8814-2F1277730052}" presName="spaceRect" presStyleCnt="0"/>
      <dgm:spPr/>
    </dgm:pt>
    <dgm:pt modelId="{E8933C99-A68A-42AA-B50F-22A591F4ADDB}" type="pres">
      <dgm:prSet presAssocID="{5244C912-64D0-48C0-8814-2F1277730052}" presName="textRect" presStyleLbl="revTx" presStyleIdx="0" presStyleCnt="1" custScaleX="119569" custScaleY="88997" custLinFactNeighborX="-23120" custLinFactNeighborY="49668">
        <dgm:presLayoutVars>
          <dgm:chMax val="1"/>
          <dgm:chPref val="1"/>
        </dgm:presLayoutVars>
      </dgm:prSet>
      <dgm:spPr/>
    </dgm:pt>
  </dgm:ptLst>
  <dgm:cxnLst>
    <dgm:cxn modelId="{DFE2132C-DE74-4442-BC7E-67D534A79465}" type="presOf" srcId="{5244C912-64D0-48C0-8814-2F1277730052}" destId="{E8933C99-A68A-42AA-B50F-22A591F4ADDB}" srcOrd="0" destOrd="0" presId="urn:microsoft.com/office/officeart/2018/2/layout/IconCircleList"/>
    <dgm:cxn modelId="{B8AE404D-31AA-4418-9C3A-BF860196642A}" srcId="{5244C912-64D0-48C0-8814-2F1277730052}" destId="{1E2274E0-3B08-4F28-B1B3-633677FF4D58}" srcOrd="2" destOrd="0" parTransId="{3C0B1CC9-6A82-45C0-A42E-018C8A936A21}" sibTransId="{450F9412-6921-43E8-897C-9720D1B1070C}"/>
    <dgm:cxn modelId="{633D8B71-4284-483F-BC88-463AEBBC8F21}" srcId="{5244C912-64D0-48C0-8814-2F1277730052}" destId="{44C2C1EF-FC59-474B-B14B-8C131F38848C}" srcOrd="0" destOrd="0" parTransId="{7CF88335-152C-4027-AC48-6E74CB6B1AA6}" sibTransId="{2F147ED2-295E-4D3A-93CD-3996A5CA7D81}"/>
    <dgm:cxn modelId="{7BB93E94-0F8A-41DF-A7A6-991861B2F4F2}" type="presOf" srcId="{DA21D4A1-981A-479E-AFBF-FF63EE11D263}" destId="{19809A0B-C09C-4F48-BBC6-507679D841AF}" srcOrd="0" destOrd="0" presId="urn:microsoft.com/office/officeart/2018/2/layout/IconCircleList"/>
    <dgm:cxn modelId="{6574FDB4-1C6E-4F0A-AC86-5C1E0F568379}" srcId="{DA21D4A1-981A-479E-AFBF-FF63EE11D263}" destId="{5244C912-64D0-48C0-8814-2F1277730052}" srcOrd="0" destOrd="0" parTransId="{C5BAD7E0-D462-48F2-8FF8-1A260FEF4CBE}" sibTransId="{633E24BD-C146-4F55-9BD0-5505F7C535E1}"/>
    <dgm:cxn modelId="{A4B7B0D1-F38E-4C30-B1F8-81D2EA9D373B}" srcId="{5244C912-64D0-48C0-8814-2F1277730052}" destId="{814F81FD-4492-486A-BFBF-1F7A0C4AF1FE}" srcOrd="1" destOrd="0" parTransId="{8A667495-4D47-49BE-9135-6B4576D5792A}" sibTransId="{6923D384-6B99-458D-9457-1F0048C51B53}"/>
    <dgm:cxn modelId="{82F3338F-F34C-4A19-91A2-18BDD496F450}" type="presParOf" srcId="{19809A0B-C09C-4F48-BBC6-507679D841AF}" destId="{E0DFAC5A-B05F-43C3-9AE6-3488FAC7F15A}" srcOrd="0" destOrd="0" presId="urn:microsoft.com/office/officeart/2018/2/layout/IconCircleList"/>
    <dgm:cxn modelId="{8A1A1536-D8D4-49B7-BF17-64353A0FFE88}" type="presParOf" srcId="{E0DFAC5A-B05F-43C3-9AE6-3488FAC7F15A}" destId="{5DF6ACF6-F70A-4CDC-B4D6-35B8F460B9E6}" srcOrd="0" destOrd="0" presId="urn:microsoft.com/office/officeart/2018/2/layout/IconCircleList"/>
    <dgm:cxn modelId="{A5509EA6-6478-4340-83D0-11AF2DE4395D}" type="presParOf" srcId="{5DF6ACF6-F70A-4CDC-B4D6-35B8F460B9E6}" destId="{04B9963F-8AFB-4F10-BD5B-DA340E5EF52F}" srcOrd="0" destOrd="0" presId="urn:microsoft.com/office/officeart/2018/2/layout/IconCircleList"/>
    <dgm:cxn modelId="{4479D65D-2620-4B4E-B74C-0AE57CFC0DE1}" type="presParOf" srcId="{5DF6ACF6-F70A-4CDC-B4D6-35B8F460B9E6}" destId="{C8AC29FA-8E09-41EF-96EE-4BF3B5886D81}" srcOrd="1" destOrd="0" presId="urn:microsoft.com/office/officeart/2018/2/layout/IconCircleList"/>
    <dgm:cxn modelId="{2633C5E4-E4B0-41A8-B381-8A8929E3ACB0}" type="presParOf" srcId="{5DF6ACF6-F70A-4CDC-B4D6-35B8F460B9E6}" destId="{A55E765A-D4DD-47A8-A64B-57FB99572B80}" srcOrd="2" destOrd="0" presId="urn:microsoft.com/office/officeart/2018/2/layout/IconCircleList"/>
    <dgm:cxn modelId="{32055B36-D131-491A-A9DB-FF92D2FA72C6}" type="presParOf" srcId="{5DF6ACF6-F70A-4CDC-B4D6-35B8F460B9E6}" destId="{E8933C99-A68A-42AA-B50F-22A591F4ADDB}"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5A826B-413C-44B5-8D6E-2BB8AB2324B0}"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A1BC36EA-0E65-4019-B8E3-B9E5E06A184E}">
      <dgm:prSet custT="1"/>
      <dgm:spPr/>
      <dgm:t>
        <a:bodyPr anchor="ctr"/>
        <a:lstStyle/>
        <a:p>
          <a:r>
            <a:rPr lang="en-US" sz="2800" dirty="0"/>
            <a:t>MD5</a:t>
          </a:r>
        </a:p>
      </dgm:t>
    </dgm:pt>
    <dgm:pt modelId="{7A19BBE4-3FD1-451E-BB7B-FF174A6F1CF7}" type="parTrans" cxnId="{58483CAD-9E72-47D6-9F8D-4F67AD068763}">
      <dgm:prSet/>
      <dgm:spPr/>
      <dgm:t>
        <a:bodyPr/>
        <a:lstStyle/>
        <a:p>
          <a:endParaRPr lang="en-US" sz="2000"/>
        </a:p>
      </dgm:t>
    </dgm:pt>
    <dgm:pt modelId="{153BE990-0ABC-4274-90E3-BEA7E652CD02}" type="sibTrans" cxnId="{58483CAD-9E72-47D6-9F8D-4F67AD068763}">
      <dgm:prSet/>
      <dgm:spPr/>
      <dgm:t>
        <a:bodyPr/>
        <a:lstStyle/>
        <a:p>
          <a:endParaRPr lang="en-US" sz="2000"/>
        </a:p>
      </dgm:t>
    </dgm:pt>
    <dgm:pt modelId="{5C19D2AE-3585-4F26-8F50-4E0A931E5EAB}">
      <dgm:prSet custT="1"/>
      <dgm:spPr/>
      <dgm:t>
        <a:bodyPr anchor="ctr"/>
        <a:lstStyle/>
        <a:p>
          <a:r>
            <a:rPr lang="en-US" sz="2800" dirty="0"/>
            <a:t>Argon2</a:t>
          </a:r>
        </a:p>
      </dgm:t>
    </dgm:pt>
    <dgm:pt modelId="{A1A9DCAD-8B30-405B-A37C-968D6E810373}" type="parTrans" cxnId="{439AD80F-1D4D-4056-9534-E6535C11E278}">
      <dgm:prSet/>
      <dgm:spPr/>
      <dgm:t>
        <a:bodyPr/>
        <a:lstStyle/>
        <a:p>
          <a:endParaRPr lang="en-US" sz="2000"/>
        </a:p>
      </dgm:t>
    </dgm:pt>
    <dgm:pt modelId="{40C22F08-04D7-4320-830D-DA495165485B}" type="sibTrans" cxnId="{439AD80F-1D4D-4056-9534-E6535C11E278}">
      <dgm:prSet/>
      <dgm:spPr/>
      <dgm:t>
        <a:bodyPr/>
        <a:lstStyle/>
        <a:p>
          <a:endParaRPr lang="en-US" sz="2000"/>
        </a:p>
      </dgm:t>
    </dgm:pt>
    <dgm:pt modelId="{027EB0C5-B406-4BF9-9378-3AEA0ADBA593}">
      <dgm:prSet custT="1"/>
      <dgm:spPr/>
      <dgm:t>
        <a:bodyPr anchor="ctr"/>
        <a:lstStyle/>
        <a:p>
          <a:r>
            <a:rPr lang="en-US" sz="2800" dirty="0" err="1"/>
            <a:t>Bcrypt</a:t>
          </a:r>
          <a:endParaRPr lang="en-US" sz="2800" dirty="0"/>
        </a:p>
      </dgm:t>
    </dgm:pt>
    <dgm:pt modelId="{61A1CFC6-C862-4AE8-BB1C-9696C8246C03}" type="parTrans" cxnId="{9F63EBC3-6948-4900-84A0-8E8C487EA2A4}">
      <dgm:prSet/>
      <dgm:spPr/>
      <dgm:t>
        <a:bodyPr/>
        <a:lstStyle/>
        <a:p>
          <a:endParaRPr lang="en-US" sz="2000"/>
        </a:p>
      </dgm:t>
    </dgm:pt>
    <dgm:pt modelId="{BC6D4F4E-FFDD-44A7-B2A0-D7976D4FCC02}" type="sibTrans" cxnId="{9F63EBC3-6948-4900-84A0-8E8C487EA2A4}">
      <dgm:prSet/>
      <dgm:spPr/>
      <dgm:t>
        <a:bodyPr/>
        <a:lstStyle/>
        <a:p>
          <a:endParaRPr lang="en-US" sz="2000"/>
        </a:p>
      </dgm:t>
    </dgm:pt>
    <dgm:pt modelId="{A89E0B09-4E81-4A5B-9B01-3A2004B8F646}">
      <dgm:prSet custT="1"/>
      <dgm:spPr/>
      <dgm:t>
        <a:bodyPr anchor="ctr"/>
        <a:lstStyle/>
        <a:p>
          <a:r>
            <a:rPr lang="en-US" sz="2400" dirty="0"/>
            <a:t>(Secure Hash Algorithm) SHA Family:</a:t>
          </a:r>
        </a:p>
      </dgm:t>
    </dgm:pt>
    <dgm:pt modelId="{C0F3523D-AD73-4914-A93F-FE3261A569C3}" type="parTrans" cxnId="{69D8B06F-64E4-4BA7-BEDF-7B5B59ED572A}">
      <dgm:prSet/>
      <dgm:spPr/>
      <dgm:t>
        <a:bodyPr/>
        <a:lstStyle/>
        <a:p>
          <a:endParaRPr lang="en-US" sz="2000"/>
        </a:p>
      </dgm:t>
    </dgm:pt>
    <dgm:pt modelId="{338D5810-678F-443B-9FDE-9ABA08EF4F22}" type="sibTrans" cxnId="{69D8B06F-64E4-4BA7-BEDF-7B5B59ED572A}">
      <dgm:prSet/>
      <dgm:spPr/>
      <dgm:t>
        <a:bodyPr/>
        <a:lstStyle/>
        <a:p>
          <a:endParaRPr lang="en-US" sz="2000"/>
        </a:p>
      </dgm:t>
    </dgm:pt>
    <dgm:pt modelId="{6291779B-3AAD-411A-9CD1-576A72E3B510}">
      <dgm:prSet custT="1"/>
      <dgm:spPr/>
      <dgm:t>
        <a:bodyPr/>
        <a:lstStyle/>
        <a:p>
          <a:r>
            <a:rPr lang="en-US" sz="2400" dirty="0"/>
            <a:t>SHA-256</a:t>
          </a:r>
        </a:p>
      </dgm:t>
    </dgm:pt>
    <dgm:pt modelId="{8AD942B2-F218-417D-8BB3-1E2D39122F90}" type="parTrans" cxnId="{DF3FB969-B10D-407C-8688-B460EE085AFE}">
      <dgm:prSet/>
      <dgm:spPr/>
      <dgm:t>
        <a:bodyPr/>
        <a:lstStyle/>
        <a:p>
          <a:endParaRPr lang="en-US" sz="2000"/>
        </a:p>
      </dgm:t>
    </dgm:pt>
    <dgm:pt modelId="{D08CA338-C48F-43DD-B44E-E1BDBCAB4EB4}" type="sibTrans" cxnId="{DF3FB969-B10D-407C-8688-B460EE085AFE}">
      <dgm:prSet/>
      <dgm:spPr/>
      <dgm:t>
        <a:bodyPr/>
        <a:lstStyle/>
        <a:p>
          <a:endParaRPr lang="en-US" sz="2000"/>
        </a:p>
      </dgm:t>
    </dgm:pt>
    <dgm:pt modelId="{B3A1E980-0B60-4643-96C2-59375286BC4F}">
      <dgm:prSet custT="1"/>
      <dgm:spPr/>
      <dgm:t>
        <a:bodyPr/>
        <a:lstStyle/>
        <a:p>
          <a:r>
            <a:rPr lang="en-US" sz="2400"/>
            <a:t>SHA-1</a:t>
          </a:r>
        </a:p>
      </dgm:t>
    </dgm:pt>
    <dgm:pt modelId="{83B7A37F-3C15-401D-B878-6C7B1CE9244B}" type="parTrans" cxnId="{B18ECE33-A638-4251-9A5A-2662CB2ECD53}">
      <dgm:prSet/>
      <dgm:spPr/>
      <dgm:t>
        <a:bodyPr/>
        <a:lstStyle/>
        <a:p>
          <a:endParaRPr lang="en-US" sz="2000"/>
        </a:p>
      </dgm:t>
    </dgm:pt>
    <dgm:pt modelId="{F3C16E7C-9EAA-4BEB-89A8-C0EB8A732057}" type="sibTrans" cxnId="{B18ECE33-A638-4251-9A5A-2662CB2ECD53}">
      <dgm:prSet/>
      <dgm:spPr/>
      <dgm:t>
        <a:bodyPr/>
        <a:lstStyle/>
        <a:p>
          <a:endParaRPr lang="en-US" sz="2000"/>
        </a:p>
      </dgm:t>
    </dgm:pt>
    <dgm:pt modelId="{A49F805E-DE58-45D0-81D0-913FCF3BE0CB}">
      <dgm:prSet custT="1"/>
      <dgm:spPr/>
      <dgm:t>
        <a:bodyPr/>
        <a:lstStyle/>
        <a:p>
          <a:r>
            <a:rPr lang="en-US" sz="2400"/>
            <a:t>SHA-3</a:t>
          </a:r>
        </a:p>
      </dgm:t>
    </dgm:pt>
    <dgm:pt modelId="{D0EFF268-2292-483A-99C6-CBC13BC854BA}" type="parTrans" cxnId="{B04E1725-3C1A-4D30-9B2B-B77AEB2AF842}">
      <dgm:prSet/>
      <dgm:spPr/>
      <dgm:t>
        <a:bodyPr/>
        <a:lstStyle/>
        <a:p>
          <a:endParaRPr lang="en-US" sz="2000"/>
        </a:p>
      </dgm:t>
    </dgm:pt>
    <dgm:pt modelId="{2E512183-8DFB-4134-A778-BE5C64354E61}" type="sibTrans" cxnId="{B04E1725-3C1A-4D30-9B2B-B77AEB2AF842}">
      <dgm:prSet/>
      <dgm:spPr/>
      <dgm:t>
        <a:bodyPr/>
        <a:lstStyle/>
        <a:p>
          <a:endParaRPr lang="en-US" sz="2000"/>
        </a:p>
      </dgm:t>
    </dgm:pt>
    <dgm:pt modelId="{F75BB7CF-56B4-4E6B-9A84-97B053B6AD83}" type="pres">
      <dgm:prSet presAssocID="{CA5A826B-413C-44B5-8D6E-2BB8AB2324B0}" presName="vert0" presStyleCnt="0">
        <dgm:presLayoutVars>
          <dgm:dir/>
          <dgm:animOne val="branch"/>
          <dgm:animLvl val="lvl"/>
        </dgm:presLayoutVars>
      </dgm:prSet>
      <dgm:spPr/>
    </dgm:pt>
    <dgm:pt modelId="{5A8F6734-E4C6-4721-B34F-5B74471D3836}" type="pres">
      <dgm:prSet presAssocID="{A1BC36EA-0E65-4019-B8E3-B9E5E06A184E}" presName="thickLine" presStyleLbl="alignNode1" presStyleIdx="0" presStyleCnt="4"/>
      <dgm:spPr/>
    </dgm:pt>
    <dgm:pt modelId="{BA3D851B-5729-4741-A698-C4480994D887}" type="pres">
      <dgm:prSet presAssocID="{A1BC36EA-0E65-4019-B8E3-B9E5E06A184E}" presName="horz1" presStyleCnt="0"/>
      <dgm:spPr/>
    </dgm:pt>
    <dgm:pt modelId="{AD3E5496-B533-4428-8A72-132F47829269}" type="pres">
      <dgm:prSet presAssocID="{A1BC36EA-0E65-4019-B8E3-B9E5E06A184E}" presName="tx1" presStyleLbl="revTx" presStyleIdx="0" presStyleCnt="7" custScaleX="178664"/>
      <dgm:spPr/>
    </dgm:pt>
    <dgm:pt modelId="{A6C1DA20-CE14-4B28-9650-8247C5E2DD3E}" type="pres">
      <dgm:prSet presAssocID="{A1BC36EA-0E65-4019-B8E3-B9E5E06A184E}" presName="vert1" presStyleCnt="0"/>
      <dgm:spPr/>
    </dgm:pt>
    <dgm:pt modelId="{5CB61063-B9E0-4A17-98D5-3681FB7CAEE8}" type="pres">
      <dgm:prSet presAssocID="{5C19D2AE-3585-4F26-8F50-4E0A931E5EAB}" presName="thickLine" presStyleLbl="alignNode1" presStyleIdx="1" presStyleCnt="4"/>
      <dgm:spPr/>
    </dgm:pt>
    <dgm:pt modelId="{2B8A8546-EF3E-4DAE-8648-7090AF091AB9}" type="pres">
      <dgm:prSet presAssocID="{5C19D2AE-3585-4F26-8F50-4E0A931E5EAB}" presName="horz1" presStyleCnt="0"/>
      <dgm:spPr/>
    </dgm:pt>
    <dgm:pt modelId="{E67D1EEA-8B46-4F46-BDF8-9E08C6AC7121}" type="pres">
      <dgm:prSet presAssocID="{5C19D2AE-3585-4F26-8F50-4E0A931E5EAB}" presName="tx1" presStyleLbl="revTx" presStyleIdx="1" presStyleCnt="7" custScaleX="178664"/>
      <dgm:spPr/>
    </dgm:pt>
    <dgm:pt modelId="{145505A2-08F4-465A-888D-0FCAD7E9F8D3}" type="pres">
      <dgm:prSet presAssocID="{5C19D2AE-3585-4F26-8F50-4E0A931E5EAB}" presName="vert1" presStyleCnt="0"/>
      <dgm:spPr/>
    </dgm:pt>
    <dgm:pt modelId="{C50F4BF3-78C5-4EBD-8F1A-862A32842590}" type="pres">
      <dgm:prSet presAssocID="{027EB0C5-B406-4BF9-9378-3AEA0ADBA593}" presName="thickLine" presStyleLbl="alignNode1" presStyleIdx="2" presStyleCnt="4"/>
      <dgm:spPr/>
    </dgm:pt>
    <dgm:pt modelId="{00C9BEE7-FD81-4A91-89A0-7F14C3F65CC5}" type="pres">
      <dgm:prSet presAssocID="{027EB0C5-B406-4BF9-9378-3AEA0ADBA593}" presName="horz1" presStyleCnt="0"/>
      <dgm:spPr/>
    </dgm:pt>
    <dgm:pt modelId="{B33A5476-265F-48D5-9F41-598B6135C36F}" type="pres">
      <dgm:prSet presAssocID="{027EB0C5-B406-4BF9-9378-3AEA0ADBA593}" presName="tx1" presStyleLbl="revTx" presStyleIdx="2" presStyleCnt="7" custScaleX="178664"/>
      <dgm:spPr/>
    </dgm:pt>
    <dgm:pt modelId="{142E4719-DE3E-4E59-97AB-6F46E5DC3A74}" type="pres">
      <dgm:prSet presAssocID="{027EB0C5-B406-4BF9-9378-3AEA0ADBA593}" presName="vert1" presStyleCnt="0"/>
      <dgm:spPr/>
    </dgm:pt>
    <dgm:pt modelId="{431F3373-B7D8-4D24-A508-51BBB0666800}" type="pres">
      <dgm:prSet presAssocID="{A89E0B09-4E81-4A5B-9B01-3A2004B8F646}" presName="thickLine" presStyleLbl="alignNode1" presStyleIdx="3" presStyleCnt="4"/>
      <dgm:spPr/>
    </dgm:pt>
    <dgm:pt modelId="{62ADE75B-13D0-47B6-A5D1-F352C9228661}" type="pres">
      <dgm:prSet presAssocID="{A89E0B09-4E81-4A5B-9B01-3A2004B8F646}" presName="horz1" presStyleCnt="0"/>
      <dgm:spPr/>
    </dgm:pt>
    <dgm:pt modelId="{1220EDAF-ABCE-4053-AD03-46476F26D0AF}" type="pres">
      <dgm:prSet presAssocID="{A89E0B09-4E81-4A5B-9B01-3A2004B8F646}" presName="tx1" presStyleLbl="revTx" presStyleIdx="3" presStyleCnt="7" custScaleX="228674"/>
      <dgm:spPr/>
    </dgm:pt>
    <dgm:pt modelId="{BEC215C3-BB58-4DCA-8311-396EAC5E2D39}" type="pres">
      <dgm:prSet presAssocID="{A89E0B09-4E81-4A5B-9B01-3A2004B8F646}" presName="vert1" presStyleCnt="0"/>
      <dgm:spPr/>
    </dgm:pt>
    <dgm:pt modelId="{19BA0318-9804-414B-8277-E69193105AEE}" type="pres">
      <dgm:prSet presAssocID="{6291779B-3AAD-411A-9CD1-576A72E3B510}" presName="vertSpace2a" presStyleCnt="0"/>
      <dgm:spPr/>
    </dgm:pt>
    <dgm:pt modelId="{A9554C81-EC68-4E4C-8AD4-83BAFBE74AB6}" type="pres">
      <dgm:prSet presAssocID="{6291779B-3AAD-411A-9CD1-576A72E3B510}" presName="horz2" presStyleCnt="0"/>
      <dgm:spPr/>
    </dgm:pt>
    <dgm:pt modelId="{4BA052B7-2A84-4F0F-8766-220C14B11C75}" type="pres">
      <dgm:prSet presAssocID="{6291779B-3AAD-411A-9CD1-576A72E3B510}" presName="horzSpace2" presStyleCnt="0"/>
      <dgm:spPr/>
    </dgm:pt>
    <dgm:pt modelId="{873D135B-0080-428B-A755-521CFA7E3B8F}" type="pres">
      <dgm:prSet presAssocID="{6291779B-3AAD-411A-9CD1-576A72E3B510}" presName="tx2" presStyleLbl="revTx" presStyleIdx="4" presStyleCnt="7"/>
      <dgm:spPr/>
    </dgm:pt>
    <dgm:pt modelId="{75CBA36D-AB5B-4040-B171-ABF42BF36D94}" type="pres">
      <dgm:prSet presAssocID="{6291779B-3AAD-411A-9CD1-576A72E3B510}" presName="vert2" presStyleCnt="0"/>
      <dgm:spPr/>
    </dgm:pt>
    <dgm:pt modelId="{905BE06E-09D8-48B0-A97A-37F263E58D9E}" type="pres">
      <dgm:prSet presAssocID="{6291779B-3AAD-411A-9CD1-576A72E3B510}" presName="thinLine2b" presStyleLbl="callout" presStyleIdx="0" presStyleCnt="3"/>
      <dgm:spPr/>
    </dgm:pt>
    <dgm:pt modelId="{31B7BE19-D87E-4612-AA12-EA6B63D89975}" type="pres">
      <dgm:prSet presAssocID="{6291779B-3AAD-411A-9CD1-576A72E3B510}" presName="vertSpace2b" presStyleCnt="0"/>
      <dgm:spPr/>
    </dgm:pt>
    <dgm:pt modelId="{046FA6AD-D0F0-4D9D-9D86-4C190DA3C847}" type="pres">
      <dgm:prSet presAssocID="{B3A1E980-0B60-4643-96C2-59375286BC4F}" presName="horz2" presStyleCnt="0"/>
      <dgm:spPr/>
    </dgm:pt>
    <dgm:pt modelId="{685A3159-BA20-4C32-BD66-BCB968ABA108}" type="pres">
      <dgm:prSet presAssocID="{B3A1E980-0B60-4643-96C2-59375286BC4F}" presName="horzSpace2" presStyleCnt="0"/>
      <dgm:spPr/>
    </dgm:pt>
    <dgm:pt modelId="{0344EC9B-E8DC-4E7E-B11A-29089AEC4670}" type="pres">
      <dgm:prSet presAssocID="{B3A1E980-0B60-4643-96C2-59375286BC4F}" presName="tx2" presStyleLbl="revTx" presStyleIdx="5" presStyleCnt="7"/>
      <dgm:spPr/>
    </dgm:pt>
    <dgm:pt modelId="{DCA53E69-D3C3-463D-B7AD-AC87B0E8B2AC}" type="pres">
      <dgm:prSet presAssocID="{B3A1E980-0B60-4643-96C2-59375286BC4F}" presName="vert2" presStyleCnt="0"/>
      <dgm:spPr/>
    </dgm:pt>
    <dgm:pt modelId="{EB9B9734-DD60-491E-9EDF-1A1768C7FFE1}" type="pres">
      <dgm:prSet presAssocID="{B3A1E980-0B60-4643-96C2-59375286BC4F}" presName="thinLine2b" presStyleLbl="callout" presStyleIdx="1" presStyleCnt="3"/>
      <dgm:spPr/>
    </dgm:pt>
    <dgm:pt modelId="{18C83E74-2473-4A86-A731-5BD2AE097D83}" type="pres">
      <dgm:prSet presAssocID="{B3A1E980-0B60-4643-96C2-59375286BC4F}" presName="vertSpace2b" presStyleCnt="0"/>
      <dgm:spPr/>
    </dgm:pt>
    <dgm:pt modelId="{DDC67E98-9BEC-4EE9-B37A-8AEB0C573827}" type="pres">
      <dgm:prSet presAssocID="{A49F805E-DE58-45D0-81D0-913FCF3BE0CB}" presName="horz2" presStyleCnt="0"/>
      <dgm:spPr/>
    </dgm:pt>
    <dgm:pt modelId="{CFAD6D0C-03EE-4830-B49F-0251907012F8}" type="pres">
      <dgm:prSet presAssocID="{A49F805E-DE58-45D0-81D0-913FCF3BE0CB}" presName="horzSpace2" presStyleCnt="0"/>
      <dgm:spPr/>
    </dgm:pt>
    <dgm:pt modelId="{84585BEB-78DD-4032-9400-7BBCE1138B07}" type="pres">
      <dgm:prSet presAssocID="{A49F805E-DE58-45D0-81D0-913FCF3BE0CB}" presName="tx2" presStyleLbl="revTx" presStyleIdx="6" presStyleCnt="7"/>
      <dgm:spPr/>
    </dgm:pt>
    <dgm:pt modelId="{78E1E93C-4AF2-4EE9-9314-DF494C2A18A3}" type="pres">
      <dgm:prSet presAssocID="{A49F805E-DE58-45D0-81D0-913FCF3BE0CB}" presName="vert2" presStyleCnt="0"/>
      <dgm:spPr/>
    </dgm:pt>
    <dgm:pt modelId="{45CF7D57-62B2-4176-8F25-0FD2AD4B8565}" type="pres">
      <dgm:prSet presAssocID="{A49F805E-DE58-45D0-81D0-913FCF3BE0CB}" presName="thinLine2b" presStyleLbl="callout" presStyleIdx="2" presStyleCnt="3"/>
      <dgm:spPr/>
    </dgm:pt>
    <dgm:pt modelId="{7F65AE7D-72E6-4AEE-B68A-525D5E912012}" type="pres">
      <dgm:prSet presAssocID="{A49F805E-DE58-45D0-81D0-913FCF3BE0CB}" presName="vertSpace2b" presStyleCnt="0"/>
      <dgm:spPr/>
    </dgm:pt>
  </dgm:ptLst>
  <dgm:cxnLst>
    <dgm:cxn modelId="{439AD80F-1D4D-4056-9534-E6535C11E278}" srcId="{CA5A826B-413C-44B5-8D6E-2BB8AB2324B0}" destId="{5C19D2AE-3585-4F26-8F50-4E0A931E5EAB}" srcOrd="1" destOrd="0" parTransId="{A1A9DCAD-8B30-405B-A37C-968D6E810373}" sibTransId="{40C22F08-04D7-4320-830D-DA495165485B}"/>
    <dgm:cxn modelId="{E4887715-8D90-4611-B60F-0A9058B4575B}" type="presOf" srcId="{5C19D2AE-3585-4F26-8F50-4E0A931E5EAB}" destId="{E67D1EEA-8B46-4F46-BDF8-9E08C6AC7121}" srcOrd="0" destOrd="0" presId="urn:microsoft.com/office/officeart/2008/layout/LinedList"/>
    <dgm:cxn modelId="{B04E1725-3C1A-4D30-9B2B-B77AEB2AF842}" srcId="{A89E0B09-4E81-4A5B-9B01-3A2004B8F646}" destId="{A49F805E-DE58-45D0-81D0-913FCF3BE0CB}" srcOrd="2" destOrd="0" parTransId="{D0EFF268-2292-483A-99C6-CBC13BC854BA}" sibTransId="{2E512183-8DFB-4134-A778-BE5C64354E61}"/>
    <dgm:cxn modelId="{B18ECE33-A638-4251-9A5A-2662CB2ECD53}" srcId="{A89E0B09-4E81-4A5B-9B01-3A2004B8F646}" destId="{B3A1E980-0B60-4643-96C2-59375286BC4F}" srcOrd="1" destOrd="0" parTransId="{83B7A37F-3C15-401D-B878-6C7B1CE9244B}" sibTransId="{F3C16E7C-9EAA-4BEB-89A8-C0EB8A732057}"/>
    <dgm:cxn modelId="{3D5E5835-AAB9-4AF0-A996-CC71B98CB319}" type="presOf" srcId="{A1BC36EA-0E65-4019-B8E3-B9E5E06A184E}" destId="{AD3E5496-B533-4428-8A72-132F47829269}" srcOrd="0" destOrd="0" presId="urn:microsoft.com/office/officeart/2008/layout/LinedList"/>
    <dgm:cxn modelId="{61475648-4B73-4F30-A00F-5D7C78CD23EB}" type="presOf" srcId="{A89E0B09-4E81-4A5B-9B01-3A2004B8F646}" destId="{1220EDAF-ABCE-4053-AD03-46476F26D0AF}" srcOrd="0" destOrd="0" presId="urn:microsoft.com/office/officeart/2008/layout/LinedList"/>
    <dgm:cxn modelId="{DF3FB969-B10D-407C-8688-B460EE085AFE}" srcId="{A89E0B09-4E81-4A5B-9B01-3A2004B8F646}" destId="{6291779B-3AAD-411A-9CD1-576A72E3B510}" srcOrd="0" destOrd="0" parTransId="{8AD942B2-F218-417D-8BB3-1E2D39122F90}" sibTransId="{D08CA338-C48F-43DD-B44E-E1BDBCAB4EB4}"/>
    <dgm:cxn modelId="{69D8B06F-64E4-4BA7-BEDF-7B5B59ED572A}" srcId="{CA5A826B-413C-44B5-8D6E-2BB8AB2324B0}" destId="{A89E0B09-4E81-4A5B-9B01-3A2004B8F646}" srcOrd="3" destOrd="0" parTransId="{C0F3523D-AD73-4914-A93F-FE3261A569C3}" sibTransId="{338D5810-678F-443B-9FDE-9ABA08EF4F22}"/>
    <dgm:cxn modelId="{A1E59B98-E86B-4CB9-8D67-38A9AAEDFE6E}" type="presOf" srcId="{6291779B-3AAD-411A-9CD1-576A72E3B510}" destId="{873D135B-0080-428B-A755-521CFA7E3B8F}" srcOrd="0" destOrd="0" presId="urn:microsoft.com/office/officeart/2008/layout/LinedList"/>
    <dgm:cxn modelId="{58483CAD-9E72-47D6-9F8D-4F67AD068763}" srcId="{CA5A826B-413C-44B5-8D6E-2BB8AB2324B0}" destId="{A1BC36EA-0E65-4019-B8E3-B9E5E06A184E}" srcOrd="0" destOrd="0" parTransId="{7A19BBE4-3FD1-451E-BB7B-FF174A6F1CF7}" sibTransId="{153BE990-0ABC-4274-90E3-BEA7E652CD02}"/>
    <dgm:cxn modelId="{BF3184BC-9A09-46D8-B007-2C7560D108ED}" type="presOf" srcId="{B3A1E980-0B60-4643-96C2-59375286BC4F}" destId="{0344EC9B-E8DC-4E7E-B11A-29089AEC4670}" srcOrd="0" destOrd="0" presId="urn:microsoft.com/office/officeart/2008/layout/LinedList"/>
    <dgm:cxn modelId="{F3EE24C1-C813-42CB-A532-99C2FA8F198B}" type="presOf" srcId="{A49F805E-DE58-45D0-81D0-913FCF3BE0CB}" destId="{84585BEB-78DD-4032-9400-7BBCE1138B07}" srcOrd="0" destOrd="0" presId="urn:microsoft.com/office/officeart/2008/layout/LinedList"/>
    <dgm:cxn modelId="{9F63EBC3-6948-4900-84A0-8E8C487EA2A4}" srcId="{CA5A826B-413C-44B5-8D6E-2BB8AB2324B0}" destId="{027EB0C5-B406-4BF9-9378-3AEA0ADBA593}" srcOrd="2" destOrd="0" parTransId="{61A1CFC6-C862-4AE8-BB1C-9696C8246C03}" sibTransId="{BC6D4F4E-FFDD-44A7-B2A0-D7976D4FCC02}"/>
    <dgm:cxn modelId="{0479D6C8-D2CF-4828-998D-B496801F9A2F}" type="presOf" srcId="{CA5A826B-413C-44B5-8D6E-2BB8AB2324B0}" destId="{F75BB7CF-56B4-4E6B-9A84-97B053B6AD83}" srcOrd="0" destOrd="0" presId="urn:microsoft.com/office/officeart/2008/layout/LinedList"/>
    <dgm:cxn modelId="{041F84F1-A827-43AB-9F9F-22848890B5FC}" type="presOf" srcId="{027EB0C5-B406-4BF9-9378-3AEA0ADBA593}" destId="{B33A5476-265F-48D5-9F41-598B6135C36F}" srcOrd="0" destOrd="0" presId="urn:microsoft.com/office/officeart/2008/layout/LinedList"/>
    <dgm:cxn modelId="{02D2C20D-F649-4339-BF6C-FB52BB62C7B9}" type="presParOf" srcId="{F75BB7CF-56B4-4E6B-9A84-97B053B6AD83}" destId="{5A8F6734-E4C6-4721-B34F-5B74471D3836}" srcOrd="0" destOrd="0" presId="urn:microsoft.com/office/officeart/2008/layout/LinedList"/>
    <dgm:cxn modelId="{D06E683C-9E33-4AEC-9E44-32D06B94A133}" type="presParOf" srcId="{F75BB7CF-56B4-4E6B-9A84-97B053B6AD83}" destId="{BA3D851B-5729-4741-A698-C4480994D887}" srcOrd="1" destOrd="0" presId="urn:microsoft.com/office/officeart/2008/layout/LinedList"/>
    <dgm:cxn modelId="{3EDDE73C-EC02-4E1B-B612-2D65BC900A9A}" type="presParOf" srcId="{BA3D851B-5729-4741-A698-C4480994D887}" destId="{AD3E5496-B533-4428-8A72-132F47829269}" srcOrd="0" destOrd="0" presId="urn:microsoft.com/office/officeart/2008/layout/LinedList"/>
    <dgm:cxn modelId="{7EA9B1F0-5C62-48CD-A1C6-12B334B96A58}" type="presParOf" srcId="{BA3D851B-5729-4741-A698-C4480994D887}" destId="{A6C1DA20-CE14-4B28-9650-8247C5E2DD3E}" srcOrd="1" destOrd="0" presId="urn:microsoft.com/office/officeart/2008/layout/LinedList"/>
    <dgm:cxn modelId="{9CEABBA4-B58A-4A6C-B6F4-93AB8F230566}" type="presParOf" srcId="{F75BB7CF-56B4-4E6B-9A84-97B053B6AD83}" destId="{5CB61063-B9E0-4A17-98D5-3681FB7CAEE8}" srcOrd="2" destOrd="0" presId="urn:microsoft.com/office/officeart/2008/layout/LinedList"/>
    <dgm:cxn modelId="{FC0DE5B9-EB62-4B19-9612-F51B29588CEC}" type="presParOf" srcId="{F75BB7CF-56B4-4E6B-9A84-97B053B6AD83}" destId="{2B8A8546-EF3E-4DAE-8648-7090AF091AB9}" srcOrd="3" destOrd="0" presId="urn:microsoft.com/office/officeart/2008/layout/LinedList"/>
    <dgm:cxn modelId="{1E6EECBA-48D4-4470-8832-CE8C9D07EA22}" type="presParOf" srcId="{2B8A8546-EF3E-4DAE-8648-7090AF091AB9}" destId="{E67D1EEA-8B46-4F46-BDF8-9E08C6AC7121}" srcOrd="0" destOrd="0" presId="urn:microsoft.com/office/officeart/2008/layout/LinedList"/>
    <dgm:cxn modelId="{AB69E71D-2088-4015-96B1-BD5542D8AADD}" type="presParOf" srcId="{2B8A8546-EF3E-4DAE-8648-7090AF091AB9}" destId="{145505A2-08F4-465A-888D-0FCAD7E9F8D3}" srcOrd="1" destOrd="0" presId="urn:microsoft.com/office/officeart/2008/layout/LinedList"/>
    <dgm:cxn modelId="{C9384F05-3A29-43FC-877A-0355E18CCDEA}" type="presParOf" srcId="{F75BB7CF-56B4-4E6B-9A84-97B053B6AD83}" destId="{C50F4BF3-78C5-4EBD-8F1A-862A32842590}" srcOrd="4" destOrd="0" presId="urn:microsoft.com/office/officeart/2008/layout/LinedList"/>
    <dgm:cxn modelId="{1595A1A1-0B13-4ED9-82B4-6C590A817DFD}" type="presParOf" srcId="{F75BB7CF-56B4-4E6B-9A84-97B053B6AD83}" destId="{00C9BEE7-FD81-4A91-89A0-7F14C3F65CC5}" srcOrd="5" destOrd="0" presId="urn:microsoft.com/office/officeart/2008/layout/LinedList"/>
    <dgm:cxn modelId="{D1ABA1DE-01F6-4BF2-8ED8-005C207F66DB}" type="presParOf" srcId="{00C9BEE7-FD81-4A91-89A0-7F14C3F65CC5}" destId="{B33A5476-265F-48D5-9F41-598B6135C36F}" srcOrd="0" destOrd="0" presId="urn:microsoft.com/office/officeart/2008/layout/LinedList"/>
    <dgm:cxn modelId="{07272028-13F5-4955-AFB1-97DB7404AB2C}" type="presParOf" srcId="{00C9BEE7-FD81-4A91-89A0-7F14C3F65CC5}" destId="{142E4719-DE3E-4E59-97AB-6F46E5DC3A74}" srcOrd="1" destOrd="0" presId="urn:microsoft.com/office/officeart/2008/layout/LinedList"/>
    <dgm:cxn modelId="{0CAD7FF4-7425-46FA-BD99-13B61D16FE48}" type="presParOf" srcId="{F75BB7CF-56B4-4E6B-9A84-97B053B6AD83}" destId="{431F3373-B7D8-4D24-A508-51BBB0666800}" srcOrd="6" destOrd="0" presId="urn:microsoft.com/office/officeart/2008/layout/LinedList"/>
    <dgm:cxn modelId="{50674086-052E-45E7-8119-2F0DE25AB0C6}" type="presParOf" srcId="{F75BB7CF-56B4-4E6B-9A84-97B053B6AD83}" destId="{62ADE75B-13D0-47B6-A5D1-F352C9228661}" srcOrd="7" destOrd="0" presId="urn:microsoft.com/office/officeart/2008/layout/LinedList"/>
    <dgm:cxn modelId="{52243F5A-971E-48C6-AE65-25DC3B24B046}" type="presParOf" srcId="{62ADE75B-13D0-47B6-A5D1-F352C9228661}" destId="{1220EDAF-ABCE-4053-AD03-46476F26D0AF}" srcOrd="0" destOrd="0" presId="urn:microsoft.com/office/officeart/2008/layout/LinedList"/>
    <dgm:cxn modelId="{DB440A50-3940-4AD5-95B1-C9B96193CDFF}" type="presParOf" srcId="{62ADE75B-13D0-47B6-A5D1-F352C9228661}" destId="{BEC215C3-BB58-4DCA-8311-396EAC5E2D39}" srcOrd="1" destOrd="0" presId="urn:microsoft.com/office/officeart/2008/layout/LinedList"/>
    <dgm:cxn modelId="{E3E4A915-F500-41ED-AC05-BB260D6C8AAA}" type="presParOf" srcId="{BEC215C3-BB58-4DCA-8311-396EAC5E2D39}" destId="{19BA0318-9804-414B-8277-E69193105AEE}" srcOrd="0" destOrd="0" presId="urn:microsoft.com/office/officeart/2008/layout/LinedList"/>
    <dgm:cxn modelId="{3E2B9D0D-A63D-4F19-AA1D-0BF37BDDB081}" type="presParOf" srcId="{BEC215C3-BB58-4DCA-8311-396EAC5E2D39}" destId="{A9554C81-EC68-4E4C-8AD4-83BAFBE74AB6}" srcOrd="1" destOrd="0" presId="urn:microsoft.com/office/officeart/2008/layout/LinedList"/>
    <dgm:cxn modelId="{EBCA6695-4809-407F-BD59-F93104FFBEB8}" type="presParOf" srcId="{A9554C81-EC68-4E4C-8AD4-83BAFBE74AB6}" destId="{4BA052B7-2A84-4F0F-8766-220C14B11C75}" srcOrd="0" destOrd="0" presId="urn:microsoft.com/office/officeart/2008/layout/LinedList"/>
    <dgm:cxn modelId="{14C08D0D-173F-4925-9B8C-CE7E70BA544E}" type="presParOf" srcId="{A9554C81-EC68-4E4C-8AD4-83BAFBE74AB6}" destId="{873D135B-0080-428B-A755-521CFA7E3B8F}" srcOrd="1" destOrd="0" presId="urn:microsoft.com/office/officeart/2008/layout/LinedList"/>
    <dgm:cxn modelId="{3FAFAE90-DC25-44F9-B148-22D99A550CB2}" type="presParOf" srcId="{A9554C81-EC68-4E4C-8AD4-83BAFBE74AB6}" destId="{75CBA36D-AB5B-4040-B171-ABF42BF36D94}" srcOrd="2" destOrd="0" presId="urn:microsoft.com/office/officeart/2008/layout/LinedList"/>
    <dgm:cxn modelId="{8AE36AFD-5BB4-4B40-9805-50466E6DA1FA}" type="presParOf" srcId="{BEC215C3-BB58-4DCA-8311-396EAC5E2D39}" destId="{905BE06E-09D8-48B0-A97A-37F263E58D9E}" srcOrd="2" destOrd="0" presId="urn:microsoft.com/office/officeart/2008/layout/LinedList"/>
    <dgm:cxn modelId="{0F270A61-2ABF-42FC-BB3F-C17552ECC070}" type="presParOf" srcId="{BEC215C3-BB58-4DCA-8311-396EAC5E2D39}" destId="{31B7BE19-D87E-4612-AA12-EA6B63D89975}" srcOrd="3" destOrd="0" presId="urn:microsoft.com/office/officeart/2008/layout/LinedList"/>
    <dgm:cxn modelId="{203FB7ED-733D-4806-A4CF-77827A4615DE}" type="presParOf" srcId="{BEC215C3-BB58-4DCA-8311-396EAC5E2D39}" destId="{046FA6AD-D0F0-4D9D-9D86-4C190DA3C847}" srcOrd="4" destOrd="0" presId="urn:microsoft.com/office/officeart/2008/layout/LinedList"/>
    <dgm:cxn modelId="{3BB4F2F5-47FC-41E0-A06D-4ED1386F32D4}" type="presParOf" srcId="{046FA6AD-D0F0-4D9D-9D86-4C190DA3C847}" destId="{685A3159-BA20-4C32-BD66-BCB968ABA108}" srcOrd="0" destOrd="0" presId="urn:microsoft.com/office/officeart/2008/layout/LinedList"/>
    <dgm:cxn modelId="{EBC9D43F-BD51-4133-B1DD-9E2C1AEE0474}" type="presParOf" srcId="{046FA6AD-D0F0-4D9D-9D86-4C190DA3C847}" destId="{0344EC9B-E8DC-4E7E-B11A-29089AEC4670}" srcOrd="1" destOrd="0" presId="urn:microsoft.com/office/officeart/2008/layout/LinedList"/>
    <dgm:cxn modelId="{312595F5-45A3-4633-9A6B-BA21F61866E8}" type="presParOf" srcId="{046FA6AD-D0F0-4D9D-9D86-4C190DA3C847}" destId="{DCA53E69-D3C3-463D-B7AD-AC87B0E8B2AC}" srcOrd="2" destOrd="0" presId="urn:microsoft.com/office/officeart/2008/layout/LinedList"/>
    <dgm:cxn modelId="{9FFA7B09-1125-44B4-8430-5CE98EE21168}" type="presParOf" srcId="{BEC215C3-BB58-4DCA-8311-396EAC5E2D39}" destId="{EB9B9734-DD60-491E-9EDF-1A1768C7FFE1}" srcOrd="5" destOrd="0" presId="urn:microsoft.com/office/officeart/2008/layout/LinedList"/>
    <dgm:cxn modelId="{1EFA1FA4-AB7A-4E5E-A4E5-6D68AF0D785C}" type="presParOf" srcId="{BEC215C3-BB58-4DCA-8311-396EAC5E2D39}" destId="{18C83E74-2473-4A86-A731-5BD2AE097D83}" srcOrd="6" destOrd="0" presId="urn:microsoft.com/office/officeart/2008/layout/LinedList"/>
    <dgm:cxn modelId="{49C20B3C-BE41-4481-A143-AE31A059F2FC}" type="presParOf" srcId="{BEC215C3-BB58-4DCA-8311-396EAC5E2D39}" destId="{DDC67E98-9BEC-4EE9-B37A-8AEB0C573827}" srcOrd="7" destOrd="0" presId="urn:microsoft.com/office/officeart/2008/layout/LinedList"/>
    <dgm:cxn modelId="{995D6759-4D52-4254-B8A7-707EBCEBAF6D}" type="presParOf" srcId="{DDC67E98-9BEC-4EE9-B37A-8AEB0C573827}" destId="{CFAD6D0C-03EE-4830-B49F-0251907012F8}" srcOrd="0" destOrd="0" presId="urn:microsoft.com/office/officeart/2008/layout/LinedList"/>
    <dgm:cxn modelId="{E0C13F9A-CCC2-4F25-A7E4-37F4BAD3E890}" type="presParOf" srcId="{DDC67E98-9BEC-4EE9-B37A-8AEB0C573827}" destId="{84585BEB-78DD-4032-9400-7BBCE1138B07}" srcOrd="1" destOrd="0" presId="urn:microsoft.com/office/officeart/2008/layout/LinedList"/>
    <dgm:cxn modelId="{11EBACA5-F246-4FFA-9249-6F1B92BC3B21}" type="presParOf" srcId="{DDC67E98-9BEC-4EE9-B37A-8AEB0C573827}" destId="{78E1E93C-4AF2-4EE9-9314-DF494C2A18A3}" srcOrd="2" destOrd="0" presId="urn:microsoft.com/office/officeart/2008/layout/LinedList"/>
    <dgm:cxn modelId="{6080759D-FEB4-4697-A7A7-0A52A90017AA}" type="presParOf" srcId="{BEC215C3-BB58-4DCA-8311-396EAC5E2D39}" destId="{45CF7D57-62B2-4176-8F25-0FD2AD4B8565}" srcOrd="8" destOrd="0" presId="urn:microsoft.com/office/officeart/2008/layout/LinedList"/>
    <dgm:cxn modelId="{E48ABEAB-62E9-4625-BDC0-C0B3752A7385}" type="presParOf" srcId="{BEC215C3-BB58-4DCA-8311-396EAC5E2D39}" destId="{7F65AE7D-72E6-4AEE-B68A-525D5E912012}" srcOrd="9"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3C285-F4A4-4108-84BF-A99E2BE3E661}">
      <dsp:nvSpPr>
        <dsp:cNvPr id="0" name=""/>
        <dsp:cNvSpPr/>
      </dsp:nvSpPr>
      <dsp:spPr>
        <a:xfrm>
          <a:off x="1007868" y="534756"/>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C5344B-81CD-46CC-B1C3-C091AE6A2E33}">
      <dsp:nvSpPr>
        <dsp:cNvPr id="0" name=""/>
        <dsp:cNvSpPr/>
      </dsp:nvSpPr>
      <dsp:spPr>
        <a:xfrm>
          <a:off x="4228" y="1744158"/>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i="0" kern="1200"/>
            <a:t>Data Integrity:</a:t>
          </a:r>
          <a:endParaRPr lang="en-US" sz="2800" kern="1200"/>
        </a:p>
      </dsp:txBody>
      <dsp:txXfrm>
        <a:off x="4228" y="1744158"/>
        <a:ext cx="3088125" cy="463218"/>
      </dsp:txXfrm>
    </dsp:sp>
    <dsp:sp modelId="{F7955D85-66DF-4331-AF5F-61410C0C30A1}">
      <dsp:nvSpPr>
        <dsp:cNvPr id="0" name=""/>
        <dsp:cNvSpPr/>
      </dsp:nvSpPr>
      <dsp:spPr>
        <a:xfrm>
          <a:off x="4228" y="2267171"/>
          <a:ext cx="3088125" cy="1257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a:t>Hashing is used to verify the integrity of data. By comparing hash values before and after transmission, one can ensure that the data has not been altered.</a:t>
          </a:r>
          <a:endParaRPr lang="en-US" sz="1700" kern="1200"/>
        </a:p>
      </dsp:txBody>
      <dsp:txXfrm>
        <a:off x="4228" y="2267171"/>
        <a:ext cx="3088125" cy="1257308"/>
      </dsp:txXfrm>
    </dsp:sp>
    <dsp:sp modelId="{57477BCA-E9E2-437B-90C9-DCB16DDD8157}">
      <dsp:nvSpPr>
        <dsp:cNvPr id="0" name=""/>
        <dsp:cNvSpPr/>
      </dsp:nvSpPr>
      <dsp:spPr>
        <a:xfrm>
          <a:off x="4636415" y="534756"/>
          <a:ext cx="1080843" cy="108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9D0B09-3F86-488F-89BB-26E5A6DA84F1}">
      <dsp:nvSpPr>
        <dsp:cNvPr id="0" name=""/>
        <dsp:cNvSpPr/>
      </dsp:nvSpPr>
      <dsp:spPr>
        <a:xfrm>
          <a:off x="3632774" y="1744158"/>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i="0" kern="1200"/>
            <a:t>Password Storage:</a:t>
          </a:r>
          <a:endParaRPr lang="en-US" sz="2800" kern="1200"/>
        </a:p>
      </dsp:txBody>
      <dsp:txXfrm>
        <a:off x="3632774" y="1744158"/>
        <a:ext cx="3088125" cy="463218"/>
      </dsp:txXfrm>
    </dsp:sp>
    <dsp:sp modelId="{AF16E969-C874-41AB-B0C7-0B8F7F3C2E09}">
      <dsp:nvSpPr>
        <dsp:cNvPr id="0" name=""/>
        <dsp:cNvSpPr/>
      </dsp:nvSpPr>
      <dsp:spPr>
        <a:xfrm>
          <a:off x="3632774" y="2267171"/>
          <a:ext cx="3088125" cy="1257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a:t>Hash functions play a crucial role in securing passwords. Instead of storing actual passwords, systems store the hash values, adding an extra layer of security.</a:t>
          </a:r>
          <a:endParaRPr lang="en-US" sz="1700" kern="1200"/>
        </a:p>
      </dsp:txBody>
      <dsp:txXfrm>
        <a:off x="3632774" y="2267171"/>
        <a:ext cx="3088125" cy="1257308"/>
      </dsp:txXfrm>
    </dsp:sp>
    <dsp:sp modelId="{26CDC5C2-3D03-4370-AFB9-5712DC615D50}">
      <dsp:nvSpPr>
        <dsp:cNvPr id="0" name=""/>
        <dsp:cNvSpPr/>
      </dsp:nvSpPr>
      <dsp:spPr>
        <a:xfrm>
          <a:off x="8264962" y="534756"/>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030777-8D3A-4006-A83A-3D8C655013DA}">
      <dsp:nvSpPr>
        <dsp:cNvPr id="0" name=""/>
        <dsp:cNvSpPr/>
      </dsp:nvSpPr>
      <dsp:spPr>
        <a:xfrm>
          <a:off x="7261321" y="1744158"/>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i="0" kern="1200"/>
            <a:t>File Deduplication:</a:t>
          </a:r>
          <a:endParaRPr lang="en-US" sz="2800" kern="1200"/>
        </a:p>
      </dsp:txBody>
      <dsp:txXfrm>
        <a:off x="7261321" y="1744158"/>
        <a:ext cx="3088125" cy="463218"/>
      </dsp:txXfrm>
    </dsp:sp>
    <dsp:sp modelId="{2B8C8AFA-DD8D-4EBC-BEDB-9C778AC806BC}">
      <dsp:nvSpPr>
        <dsp:cNvPr id="0" name=""/>
        <dsp:cNvSpPr/>
      </dsp:nvSpPr>
      <dsp:spPr>
        <a:xfrm>
          <a:off x="7261321" y="2267171"/>
          <a:ext cx="3088125" cy="1257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a:t>In systems where duplicate files are to be avoided, hashing is used to identify identical files. If two files have the same hash value, they are considered duplicates.</a:t>
          </a:r>
          <a:endParaRPr lang="en-US" sz="1700" kern="1200"/>
        </a:p>
      </dsp:txBody>
      <dsp:txXfrm>
        <a:off x="7261321" y="2267171"/>
        <a:ext cx="3088125" cy="1257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9963F-8AFB-4F10-BD5B-DA340E5EF52F}">
      <dsp:nvSpPr>
        <dsp:cNvPr id="0" name=""/>
        <dsp:cNvSpPr/>
      </dsp:nvSpPr>
      <dsp:spPr>
        <a:xfrm>
          <a:off x="2306882" y="682509"/>
          <a:ext cx="1264191" cy="126419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AC29FA-8E09-41EF-96EE-4BF3B5886D81}">
      <dsp:nvSpPr>
        <dsp:cNvPr id="0" name=""/>
        <dsp:cNvSpPr/>
      </dsp:nvSpPr>
      <dsp:spPr>
        <a:xfrm>
          <a:off x="2535694" y="978777"/>
          <a:ext cx="806552" cy="8065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933C99-A68A-42AA-B50F-22A591F4ADDB}">
      <dsp:nvSpPr>
        <dsp:cNvPr id="0" name=""/>
        <dsp:cNvSpPr/>
      </dsp:nvSpPr>
      <dsp:spPr>
        <a:xfrm>
          <a:off x="567802" y="2885649"/>
          <a:ext cx="4742338" cy="1497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1244600">
            <a:lnSpc>
              <a:spcPct val="90000"/>
            </a:lnSpc>
            <a:spcBef>
              <a:spcPct val="0"/>
            </a:spcBef>
            <a:spcAft>
              <a:spcPct val="35000"/>
            </a:spcAft>
            <a:buNone/>
          </a:pPr>
          <a:r>
            <a:rPr lang="en-US" sz="2800" b="0" i="0" kern="1200" dirty="0"/>
            <a:t>Hashing serves various critical purposes in encryption and cybersecurity, contributing to the overall security of digital systems. It’s used in many fields related to </a:t>
          </a:r>
          <a:r>
            <a:rPr lang="en-US" sz="2800" kern="1200" dirty="0"/>
            <a:t>Cyber Security </a:t>
          </a:r>
          <a:r>
            <a:rPr lang="en-US" sz="2800" b="0" i="0" kern="1200" dirty="0"/>
            <a:t>like:</a:t>
          </a:r>
          <a:endParaRPr lang="en-US" sz="2800" kern="1200" dirty="0"/>
        </a:p>
      </dsp:txBody>
      <dsp:txXfrm>
        <a:off x="567802" y="2885649"/>
        <a:ext cx="4742338" cy="14974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8F6734-E4C6-4721-B34F-5B74471D3836}">
      <dsp:nvSpPr>
        <dsp:cNvPr id="0" name=""/>
        <dsp:cNvSpPr/>
      </dsp:nvSpPr>
      <dsp:spPr>
        <a:xfrm>
          <a:off x="0" y="0"/>
          <a:ext cx="6266011"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AD3E5496-B533-4428-8A72-132F47829269}">
      <dsp:nvSpPr>
        <dsp:cNvPr id="0" name=""/>
        <dsp:cNvSpPr/>
      </dsp:nvSpPr>
      <dsp:spPr>
        <a:xfrm>
          <a:off x="0" y="0"/>
          <a:ext cx="2239021" cy="1419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MD5</a:t>
          </a:r>
        </a:p>
      </dsp:txBody>
      <dsp:txXfrm>
        <a:off x="0" y="0"/>
        <a:ext cx="2239021" cy="1419848"/>
      </dsp:txXfrm>
    </dsp:sp>
    <dsp:sp modelId="{5CB61063-B9E0-4A17-98D5-3681FB7CAEE8}">
      <dsp:nvSpPr>
        <dsp:cNvPr id="0" name=""/>
        <dsp:cNvSpPr/>
      </dsp:nvSpPr>
      <dsp:spPr>
        <a:xfrm>
          <a:off x="0" y="1419848"/>
          <a:ext cx="6266011" cy="0"/>
        </a:xfrm>
        <a:prstGeom prst="line">
          <a:avLst/>
        </a:prstGeom>
        <a:gradFill rotWithShape="0">
          <a:gsLst>
            <a:gs pos="0">
              <a:schemeClr val="accent2">
                <a:hueOff val="-236686"/>
                <a:satOff val="-1956"/>
                <a:lumOff val="-4183"/>
                <a:alphaOff val="0"/>
                <a:tint val="96000"/>
                <a:lumMod val="104000"/>
              </a:schemeClr>
            </a:gs>
            <a:gs pos="100000">
              <a:schemeClr val="accent2">
                <a:hueOff val="-236686"/>
                <a:satOff val="-1956"/>
                <a:lumOff val="-4183"/>
                <a:alphaOff val="0"/>
                <a:shade val="90000"/>
                <a:lumMod val="90000"/>
              </a:schemeClr>
            </a:gs>
          </a:gsLst>
          <a:lin ang="5400000" scaled="0"/>
        </a:gradFill>
        <a:ln w="9525" cap="rnd" cmpd="sng" algn="ctr">
          <a:solidFill>
            <a:schemeClr val="accent2">
              <a:hueOff val="-236686"/>
              <a:satOff val="-1956"/>
              <a:lumOff val="-4183"/>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67D1EEA-8B46-4F46-BDF8-9E08C6AC7121}">
      <dsp:nvSpPr>
        <dsp:cNvPr id="0" name=""/>
        <dsp:cNvSpPr/>
      </dsp:nvSpPr>
      <dsp:spPr>
        <a:xfrm>
          <a:off x="0" y="1419848"/>
          <a:ext cx="2239021" cy="1419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Argon2</a:t>
          </a:r>
        </a:p>
      </dsp:txBody>
      <dsp:txXfrm>
        <a:off x="0" y="1419848"/>
        <a:ext cx="2239021" cy="1419848"/>
      </dsp:txXfrm>
    </dsp:sp>
    <dsp:sp modelId="{C50F4BF3-78C5-4EBD-8F1A-862A32842590}">
      <dsp:nvSpPr>
        <dsp:cNvPr id="0" name=""/>
        <dsp:cNvSpPr/>
      </dsp:nvSpPr>
      <dsp:spPr>
        <a:xfrm>
          <a:off x="0" y="2839696"/>
          <a:ext cx="6266011" cy="0"/>
        </a:xfrm>
        <a:prstGeom prst="line">
          <a:avLst/>
        </a:prstGeom>
        <a:gradFill rotWithShape="0">
          <a:gsLst>
            <a:gs pos="0">
              <a:schemeClr val="accent2">
                <a:hueOff val="-473373"/>
                <a:satOff val="-3912"/>
                <a:lumOff val="-8366"/>
                <a:alphaOff val="0"/>
                <a:tint val="96000"/>
                <a:lumMod val="104000"/>
              </a:schemeClr>
            </a:gs>
            <a:gs pos="100000">
              <a:schemeClr val="accent2">
                <a:hueOff val="-473373"/>
                <a:satOff val="-3912"/>
                <a:lumOff val="-8366"/>
                <a:alphaOff val="0"/>
                <a:shade val="90000"/>
                <a:lumMod val="90000"/>
              </a:schemeClr>
            </a:gs>
          </a:gsLst>
          <a:lin ang="5400000" scaled="0"/>
        </a:gradFill>
        <a:ln w="9525" cap="rnd" cmpd="sng" algn="ctr">
          <a:solidFill>
            <a:schemeClr val="accent2">
              <a:hueOff val="-473373"/>
              <a:satOff val="-3912"/>
              <a:lumOff val="-836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33A5476-265F-48D5-9F41-598B6135C36F}">
      <dsp:nvSpPr>
        <dsp:cNvPr id="0" name=""/>
        <dsp:cNvSpPr/>
      </dsp:nvSpPr>
      <dsp:spPr>
        <a:xfrm>
          <a:off x="0" y="2839696"/>
          <a:ext cx="2239021" cy="1419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err="1"/>
            <a:t>Bcrypt</a:t>
          </a:r>
          <a:endParaRPr lang="en-US" sz="2800" kern="1200" dirty="0"/>
        </a:p>
      </dsp:txBody>
      <dsp:txXfrm>
        <a:off x="0" y="2839696"/>
        <a:ext cx="2239021" cy="1419848"/>
      </dsp:txXfrm>
    </dsp:sp>
    <dsp:sp modelId="{431F3373-B7D8-4D24-A508-51BBB0666800}">
      <dsp:nvSpPr>
        <dsp:cNvPr id="0" name=""/>
        <dsp:cNvSpPr/>
      </dsp:nvSpPr>
      <dsp:spPr>
        <a:xfrm>
          <a:off x="0" y="4259545"/>
          <a:ext cx="6266011" cy="0"/>
        </a:xfrm>
        <a:prstGeom prst="line">
          <a:avLst/>
        </a:prstGeom>
        <a:gradFill rotWithShape="0">
          <a:gsLst>
            <a:gs pos="0">
              <a:schemeClr val="accent2">
                <a:hueOff val="-710059"/>
                <a:satOff val="-5868"/>
                <a:lumOff val="-12549"/>
                <a:alphaOff val="0"/>
                <a:tint val="96000"/>
                <a:lumMod val="104000"/>
              </a:schemeClr>
            </a:gs>
            <a:gs pos="100000">
              <a:schemeClr val="accent2">
                <a:hueOff val="-710059"/>
                <a:satOff val="-5868"/>
                <a:lumOff val="-12549"/>
                <a:alphaOff val="0"/>
                <a:shade val="90000"/>
                <a:lumMod val="90000"/>
              </a:schemeClr>
            </a:gs>
          </a:gsLst>
          <a:lin ang="5400000" scaled="0"/>
        </a:gradFill>
        <a:ln w="9525" cap="rnd" cmpd="sng" algn="ctr">
          <a:solidFill>
            <a:schemeClr val="accent2">
              <a:hueOff val="-710059"/>
              <a:satOff val="-5868"/>
              <a:lumOff val="-1254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220EDAF-ABCE-4053-AD03-46476F26D0AF}">
      <dsp:nvSpPr>
        <dsp:cNvPr id="0" name=""/>
        <dsp:cNvSpPr/>
      </dsp:nvSpPr>
      <dsp:spPr>
        <a:xfrm>
          <a:off x="0" y="4259545"/>
          <a:ext cx="2278045" cy="1419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(Secure Hash Algorithm) SHA Family:</a:t>
          </a:r>
        </a:p>
      </dsp:txBody>
      <dsp:txXfrm>
        <a:off x="0" y="4259545"/>
        <a:ext cx="2278045" cy="1419848"/>
      </dsp:txXfrm>
    </dsp:sp>
    <dsp:sp modelId="{873D135B-0080-428B-A755-521CFA7E3B8F}">
      <dsp:nvSpPr>
        <dsp:cNvPr id="0" name=""/>
        <dsp:cNvSpPr/>
      </dsp:nvSpPr>
      <dsp:spPr>
        <a:xfrm>
          <a:off x="2352760" y="4281730"/>
          <a:ext cx="3910076" cy="443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SHA-256</a:t>
          </a:r>
        </a:p>
      </dsp:txBody>
      <dsp:txXfrm>
        <a:off x="2352760" y="4281730"/>
        <a:ext cx="3910076" cy="443702"/>
      </dsp:txXfrm>
    </dsp:sp>
    <dsp:sp modelId="{905BE06E-09D8-48B0-A97A-37F263E58D9E}">
      <dsp:nvSpPr>
        <dsp:cNvPr id="0" name=""/>
        <dsp:cNvSpPr/>
      </dsp:nvSpPr>
      <dsp:spPr>
        <a:xfrm>
          <a:off x="2278045" y="4725433"/>
          <a:ext cx="3984791"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344EC9B-E8DC-4E7E-B11A-29089AEC4670}">
      <dsp:nvSpPr>
        <dsp:cNvPr id="0" name=""/>
        <dsp:cNvSpPr/>
      </dsp:nvSpPr>
      <dsp:spPr>
        <a:xfrm>
          <a:off x="2352760" y="4747618"/>
          <a:ext cx="3910076" cy="443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SHA-1</a:t>
          </a:r>
        </a:p>
      </dsp:txBody>
      <dsp:txXfrm>
        <a:off x="2352760" y="4747618"/>
        <a:ext cx="3910076" cy="443702"/>
      </dsp:txXfrm>
    </dsp:sp>
    <dsp:sp modelId="{EB9B9734-DD60-491E-9EDF-1A1768C7FFE1}">
      <dsp:nvSpPr>
        <dsp:cNvPr id="0" name=""/>
        <dsp:cNvSpPr/>
      </dsp:nvSpPr>
      <dsp:spPr>
        <a:xfrm>
          <a:off x="2278045" y="5191321"/>
          <a:ext cx="3984791"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4585BEB-78DD-4032-9400-7BBCE1138B07}">
      <dsp:nvSpPr>
        <dsp:cNvPr id="0" name=""/>
        <dsp:cNvSpPr/>
      </dsp:nvSpPr>
      <dsp:spPr>
        <a:xfrm>
          <a:off x="2352760" y="5213506"/>
          <a:ext cx="3910076" cy="443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SHA-3</a:t>
          </a:r>
        </a:p>
      </dsp:txBody>
      <dsp:txXfrm>
        <a:off x="2352760" y="5213506"/>
        <a:ext cx="3910076" cy="443702"/>
      </dsp:txXfrm>
    </dsp:sp>
    <dsp:sp modelId="{45CF7D57-62B2-4176-8F25-0FD2AD4B8565}">
      <dsp:nvSpPr>
        <dsp:cNvPr id="0" name=""/>
        <dsp:cNvSpPr/>
      </dsp:nvSpPr>
      <dsp:spPr>
        <a:xfrm>
          <a:off x="2278045" y="5657208"/>
          <a:ext cx="3984791"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72A3E-6E4E-46DB-8B7F-E21E8372EE7E}" type="datetimeFigureOut">
              <a:rPr lang="en-US" smtClean="0"/>
              <a:t>10/23/2023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BB3C54-B142-4C3C-A34E-ACBF958A5503}" type="slidenum">
              <a:rPr lang="en-US" smtClean="0"/>
              <a:t>‹#›</a:t>
            </a:fld>
            <a:endParaRPr lang="en-US"/>
          </a:p>
        </p:txBody>
      </p:sp>
    </p:spTree>
    <p:extLst>
      <p:ext uri="{BB962C8B-B14F-4D97-AF65-F5344CB8AC3E}">
        <p14:creationId xmlns:p14="http://schemas.microsoft.com/office/powerpoint/2010/main" val="2706404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BB3C54-B142-4C3C-A34E-ACBF958A5503}" type="slidenum">
              <a:rPr lang="en-US" smtClean="0"/>
              <a:t>6</a:t>
            </a:fld>
            <a:endParaRPr lang="en-US"/>
          </a:p>
        </p:txBody>
      </p:sp>
    </p:spTree>
    <p:extLst>
      <p:ext uri="{BB962C8B-B14F-4D97-AF65-F5344CB8AC3E}">
        <p14:creationId xmlns:p14="http://schemas.microsoft.com/office/powerpoint/2010/main" val="3433589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95C5C9-164C-46B3-A87E-7660D39D3106}" type="datetime2">
              <a:rPr lang="en-US" smtClean="0"/>
              <a:t>Monday, October 23, 2023</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9010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254284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7217741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6959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3979680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4" name="Footer Placeholder 3"/>
          <p:cNvSpPr>
            <a:spLocks noGrp="1"/>
          </p:cNvSpPr>
          <p:nvPr>
            <p:ph type="ftr" sz="quarter" idx="11"/>
          </p:nvPr>
        </p:nvSpPr>
        <p:spPr/>
        <p:txBody>
          <a:bodyPr/>
          <a:lstStyle/>
          <a:p>
            <a:pPr algn="l"/>
            <a:r>
              <a:rPr lang="en-US"/>
              <a:t>Sample Footer Text</a:t>
            </a:r>
            <a:endParaRPr lang="en-US" dirty="0"/>
          </a:p>
        </p:txBody>
      </p:sp>
      <p:sp>
        <p:nvSpPr>
          <p:cNvPr id="5" name="Slide Number Placeholder 4"/>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5804497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4" name="Footer Placeholder 3"/>
          <p:cNvSpPr>
            <a:spLocks noGrp="1"/>
          </p:cNvSpPr>
          <p:nvPr>
            <p:ph type="ftr" sz="quarter" idx="11"/>
          </p:nvPr>
        </p:nvSpPr>
        <p:spPr/>
        <p:txBody>
          <a:bodyPr/>
          <a:lstStyle/>
          <a:p>
            <a:pPr algn="l"/>
            <a:r>
              <a:rPr lang="en-US"/>
              <a:t>Sample Footer Text</a:t>
            </a:r>
            <a:endParaRPr lang="en-US" dirty="0"/>
          </a:p>
        </p:txBody>
      </p:sp>
      <p:sp>
        <p:nvSpPr>
          <p:cNvPr id="5" name="Slide Number Placeholder 4"/>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654860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Monday, October 23, 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55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Monday, October 23, 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2507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Monday, October 23, 2023</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7815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Monday, October 23, 2023</a:t>
            </a:fld>
            <a:endParaRPr lang="en-US"/>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29743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Monday, October 23,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1336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Monday, October 23, 2023</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2817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Monday, October 23, 2023</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6976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Monday, October 23, 2023</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6797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Monday, October 23,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73194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Monday, October 23,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35347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DEA2CF1-0EB2-4673-802D-3371233E4A77}" type="datetime2">
              <a:rPr lang="en-US" smtClean="0"/>
              <a:t>Monday, October 23, 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907137334"/>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5B78E-EA5E-5E9D-5BF7-65ED21B5BEB5}"/>
              </a:ext>
            </a:extLst>
          </p:cNvPr>
          <p:cNvSpPr>
            <a:spLocks noGrp="1"/>
          </p:cNvSpPr>
          <p:nvPr>
            <p:ph type="ctrTitle"/>
          </p:nvPr>
        </p:nvSpPr>
        <p:spPr>
          <a:xfrm>
            <a:off x="636319" y="2031131"/>
            <a:ext cx="5015638" cy="2795738"/>
          </a:xfrm>
        </p:spPr>
        <p:txBody>
          <a:bodyPr>
            <a:normAutofit/>
          </a:bodyPr>
          <a:lstStyle/>
          <a:p>
            <a:r>
              <a:rPr lang="en-US" dirty="0"/>
              <a:t>Hashing &amp; Hashing Algorithms</a:t>
            </a:r>
          </a:p>
        </p:txBody>
      </p:sp>
      <p:sp>
        <p:nvSpPr>
          <p:cNvPr id="3" name="Subtitle 2">
            <a:extLst>
              <a:ext uri="{FF2B5EF4-FFF2-40B4-BE49-F238E27FC236}">
                <a16:creationId xmlns:a16="http://schemas.microsoft.com/office/drawing/2014/main" id="{6A12D93C-1E7D-74C7-C08E-30BC30F3BC23}"/>
              </a:ext>
            </a:extLst>
          </p:cNvPr>
          <p:cNvSpPr>
            <a:spLocks noGrp="1"/>
          </p:cNvSpPr>
          <p:nvPr>
            <p:ph type="subTitle" idx="1"/>
          </p:nvPr>
        </p:nvSpPr>
        <p:spPr>
          <a:xfrm>
            <a:off x="636319" y="5474073"/>
            <a:ext cx="5015638" cy="736722"/>
          </a:xfrm>
        </p:spPr>
        <p:txBody>
          <a:bodyPr>
            <a:normAutofit/>
          </a:bodyPr>
          <a:lstStyle/>
          <a:p>
            <a:r>
              <a:rPr lang="en-US" dirty="0"/>
              <a:t>Task no.1</a:t>
            </a:r>
          </a:p>
        </p:txBody>
      </p:sp>
      <p:pic>
        <p:nvPicPr>
          <p:cNvPr id="4" name="Picture 3" descr="Water droplet on a petal">
            <a:extLst>
              <a:ext uri="{FF2B5EF4-FFF2-40B4-BE49-F238E27FC236}">
                <a16:creationId xmlns:a16="http://schemas.microsoft.com/office/drawing/2014/main" id="{2503CA4F-DBA8-827C-4BFB-BBBC914C14EF}"/>
              </a:ext>
            </a:extLst>
          </p:cNvPr>
          <p:cNvPicPr>
            <a:picLocks noChangeAspect="1"/>
          </p:cNvPicPr>
          <p:nvPr/>
        </p:nvPicPr>
        <p:blipFill rotWithShape="1">
          <a:blip r:embed="rId2"/>
          <a:srcRect l="28966" r="22612"/>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188199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p:txBody>
          <a:bodyPr/>
          <a:lstStyle/>
          <a:p>
            <a:r>
              <a:rPr lang="en-US" dirty="0"/>
              <a:t>MD5</a:t>
            </a:r>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92622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p:txBody>
          <a:bodyPr/>
          <a:lstStyle/>
          <a:p>
            <a:r>
              <a:rPr lang="en-US" sz="4000" dirty="0"/>
              <a:t>Argon2</a:t>
            </a:r>
            <a:endParaRPr lang="en-US" dirty="0"/>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63527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127F-6531-2BB4-29D8-87244A1A9932}"/>
              </a:ext>
            </a:extLst>
          </p:cNvPr>
          <p:cNvSpPr>
            <a:spLocks noGrp="1"/>
          </p:cNvSpPr>
          <p:nvPr>
            <p:ph type="title"/>
          </p:nvPr>
        </p:nvSpPr>
        <p:spPr/>
        <p:txBody>
          <a:bodyPr/>
          <a:lstStyle/>
          <a:p>
            <a:r>
              <a:rPr lang="en-US" sz="4000" dirty="0" err="1"/>
              <a:t>Bcrypt</a:t>
            </a:r>
            <a:endParaRPr lang="en-US" dirty="0"/>
          </a:p>
        </p:txBody>
      </p:sp>
      <p:sp>
        <p:nvSpPr>
          <p:cNvPr id="3" name="Content Placeholder 2">
            <a:extLst>
              <a:ext uri="{FF2B5EF4-FFF2-40B4-BE49-F238E27FC236}">
                <a16:creationId xmlns:a16="http://schemas.microsoft.com/office/drawing/2014/main" id="{ED57BB6A-A210-E565-1AEA-BFC9BC52014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62348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p:txBody>
          <a:bodyPr>
            <a:normAutofit/>
          </a:bodyPr>
          <a:lstStyle/>
          <a:p>
            <a:r>
              <a:rPr lang="en-US" dirty="0"/>
              <a:t>(Secure Hash Algorithm) SHA-1</a:t>
            </a:r>
            <a:endParaRPr lang="en-US" kern="1200" dirty="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listo MT" panose="02040603050505030304" pitchFamily="18" charset="0"/>
              <a:ea typeface="+mn-ea"/>
              <a:cs typeface="+mn-cs"/>
            </a:endParaRPr>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a:xfrm>
            <a:off x="913795" y="1580051"/>
            <a:ext cx="10353762" cy="4668350"/>
          </a:xfrm>
        </p:spPr>
        <p:txBody>
          <a:bodyPr anchor="ctr">
            <a:normAutofit lnSpcReduction="10000"/>
          </a:bodyPr>
          <a:lstStyle/>
          <a:p>
            <a:pPr marL="36900" indent="0">
              <a:buNone/>
            </a:pPr>
            <a:r>
              <a:rPr lang="en-US" sz="2400" dirty="0"/>
              <a:t>a hash algorithm used to convert data into a segment known as hash. SHA-1 was developed by the National Security Agency (NSA) and published by the National Institute of Standards and Technology (NIST) in 1995. However, the use of SHA-1 in data security construction was warned because of its vulnerability. In 2005, a study indicated that SHA-1 could be compromised in an inexpensive way. In the following years, in-depth research provided additional evidence of SHA-1’s vulnerability and exposure to collisions, a condition that occurs when there are two different series of data that are re-fragmenting. Due to these security vulnerabilities, SHA-1 has been set as an unsecured and not recommended algorithm in many sensitive uses, such as confirming emails and software signatures. Instead, it is best to use stronger and safer segment algorithms like SHA-256 or SHA-3 in apps that require high security.</a:t>
            </a:r>
          </a:p>
        </p:txBody>
      </p:sp>
    </p:spTree>
    <p:extLst>
      <p:ext uri="{BB962C8B-B14F-4D97-AF65-F5344CB8AC3E}">
        <p14:creationId xmlns:p14="http://schemas.microsoft.com/office/powerpoint/2010/main" val="79310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F6D6-954A-8212-9517-DB296FB41925}"/>
              </a:ext>
            </a:extLst>
          </p:cNvPr>
          <p:cNvSpPr>
            <a:spLocks noGrp="1"/>
          </p:cNvSpPr>
          <p:nvPr>
            <p:ph type="title"/>
          </p:nvPr>
        </p:nvSpPr>
        <p:spPr/>
        <p:txBody>
          <a:bodyPr/>
          <a:lstStyle/>
          <a:p>
            <a:r>
              <a:rPr lang="en-US" dirty="0"/>
              <a:t>Complete algorithm of SHA-1: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E2E620-7A55-E69E-1E1A-F3E88525D886}"/>
                  </a:ext>
                </a:extLst>
              </p:cNvPr>
              <p:cNvSpPr>
                <a:spLocks noGrp="1"/>
              </p:cNvSpPr>
              <p:nvPr>
                <p:ph idx="1"/>
              </p:nvPr>
            </p:nvSpPr>
            <p:spPr/>
            <p:txBody>
              <a:bodyPr anchor="ctr">
                <a:normAutofit/>
              </a:bodyPr>
              <a:lstStyle/>
              <a:p>
                <a:r>
                  <a:rPr lang="en-US" sz="2400" dirty="0"/>
                  <a:t>Step1. Divide the original text into blocks (blocks) of data size of 512 bits.</a:t>
                </a:r>
              </a:p>
              <a:p>
                <a:pPr lvl="1"/>
                <a:r>
                  <a:rPr lang="en-US" sz="2000" dirty="0"/>
                  <a:t>Input Text: MOHAMED</a:t>
                </a:r>
              </a:p>
              <a:p>
                <a:pPr lvl="1"/>
                <a:r>
                  <a:rPr lang="en-US" sz="2000" dirty="0"/>
                  <a:t>Text to ASCII: </a:t>
                </a:r>
                <a14:m>
                  <m:oMath xmlns:m="http://schemas.openxmlformats.org/officeDocument/2006/math">
                    <m:r>
                      <a:rPr lang="en-US" sz="2000" i="1" dirty="0" smtClean="0">
                        <a:latin typeface="Cambria Math" panose="02040503050406030204" pitchFamily="18" charset="0"/>
                      </a:rPr>
                      <m:t>109, 111, 104, 97, 109, 101, 100</m:t>
                    </m:r>
                  </m:oMath>
                </a14:m>
                <a:endParaRPr lang="en-US" sz="2000" dirty="0"/>
              </a:p>
              <a:p>
                <a:pPr lvl="1"/>
                <a:r>
                  <a:rPr lang="en-US" sz="2000" dirty="0"/>
                  <a:t>ASCII</a:t>
                </a:r>
                <a:r>
                  <a:rPr lang="pl-PL" sz="2000" dirty="0"/>
                  <a:t> to Binary:</a:t>
                </a:r>
                <a:r>
                  <a:rPr lang="en-US" sz="2000" dirty="0"/>
                  <a:t> </a:t>
                </a:r>
                <a14:m>
                  <m:oMath xmlns:m="http://schemas.openxmlformats.org/officeDocument/2006/math">
                    <m:r>
                      <a:rPr lang="pl-PL" sz="2000" i="1" dirty="0" smtClean="0">
                        <a:latin typeface="Cambria Math" panose="02040503050406030204" pitchFamily="18" charset="0"/>
                      </a:rPr>
                      <m:t>01101101</m:t>
                    </m:r>
                    <m:r>
                      <a:rPr lang="en-US" sz="2000" i="1" dirty="0" smtClean="0">
                        <a:latin typeface="Cambria Math" panose="02040503050406030204" pitchFamily="18" charset="0"/>
                      </a:rPr>
                      <m:t>, </m:t>
                    </m:r>
                    <m:r>
                      <a:rPr lang="pl-PL" sz="2000" i="1" dirty="0" smtClean="0">
                        <a:latin typeface="Cambria Math" panose="02040503050406030204" pitchFamily="18" charset="0"/>
                      </a:rPr>
                      <m:t>01101111</m:t>
                    </m:r>
                    <m:r>
                      <a:rPr lang="en-US" sz="2000" i="1" dirty="0" smtClean="0">
                        <a:latin typeface="Cambria Math" panose="02040503050406030204" pitchFamily="18" charset="0"/>
                      </a:rPr>
                      <m:t>, </m:t>
                    </m:r>
                    <m:r>
                      <a:rPr lang="pl-PL" sz="2000" i="1" dirty="0" smtClean="0">
                        <a:latin typeface="Cambria Math" panose="02040503050406030204" pitchFamily="18" charset="0"/>
                      </a:rPr>
                      <m:t>01101000</m:t>
                    </m:r>
                    <m:r>
                      <a:rPr lang="en-US" sz="2000" i="1" dirty="0" smtClean="0">
                        <a:latin typeface="Cambria Math" panose="02040503050406030204" pitchFamily="18" charset="0"/>
                      </a:rPr>
                      <m:t>, </m:t>
                    </m:r>
                    <m:r>
                      <a:rPr lang="pl-PL" sz="2000" i="1" dirty="0" smtClean="0">
                        <a:latin typeface="Cambria Math" panose="02040503050406030204" pitchFamily="18" charset="0"/>
                      </a:rPr>
                      <m:t>01100001</m:t>
                    </m:r>
                    <m:r>
                      <a:rPr lang="en-US" sz="2000" i="1" dirty="0" smtClean="0">
                        <a:latin typeface="Cambria Math" panose="02040503050406030204" pitchFamily="18" charset="0"/>
                      </a:rPr>
                      <m:t>, </m:t>
                    </m:r>
                    <m:r>
                      <a:rPr lang="pl-PL" sz="2000" i="1" dirty="0" smtClean="0">
                        <a:latin typeface="Cambria Math" panose="02040503050406030204" pitchFamily="18" charset="0"/>
                      </a:rPr>
                      <m:t>01101101</m:t>
                    </m:r>
                    <m:r>
                      <a:rPr lang="en-US" sz="2000" i="1" dirty="0" smtClean="0">
                        <a:latin typeface="Cambria Math" panose="02040503050406030204" pitchFamily="18" charset="0"/>
                      </a:rPr>
                      <m:t>, </m:t>
                    </m:r>
                    <m:r>
                      <a:rPr lang="pl-PL" sz="2000" i="1" dirty="0" smtClean="0">
                        <a:latin typeface="Cambria Math" panose="02040503050406030204" pitchFamily="18" charset="0"/>
                      </a:rPr>
                      <m:t>01100101</m:t>
                    </m:r>
                    <m:r>
                      <a:rPr lang="en-US" sz="2000" i="1" dirty="0" smtClean="0">
                        <a:latin typeface="Cambria Math" panose="02040503050406030204" pitchFamily="18" charset="0"/>
                      </a:rPr>
                      <m:t>, </m:t>
                    </m:r>
                    <m:r>
                      <a:rPr lang="pl-PL" sz="2000" i="1" dirty="0" smtClean="0">
                        <a:latin typeface="Cambria Math" panose="02040503050406030204" pitchFamily="18" charset="0"/>
                      </a:rPr>
                      <m:t>01100100</m:t>
                    </m:r>
                  </m:oMath>
                </a14:m>
                <a:endParaRPr lang="en-US" sz="2000" dirty="0"/>
              </a:p>
              <a:p>
                <a:r>
                  <a:rPr lang="en-US" sz="2400" dirty="0"/>
                  <a:t>Step2. If the block is less than 512 bits, fill the difference with zero bits until you reach 512 bits.</a:t>
                </a:r>
              </a:p>
            </p:txBody>
          </p:sp>
        </mc:Choice>
        <mc:Fallback>
          <p:sp>
            <p:nvSpPr>
              <p:cNvPr id="3" name="Content Placeholder 2">
                <a:extLst>
                  <a:ext uri="{FF2B5EF4-FFF2-40B4-BE49-F238E27FC236}">
                    <a16:creationId xmlns:a16="http://schemas.microsoft.com/office/drawing/2014/main" id="{73E2E620-7A55-E69E-1E1A-F3E88525D88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26388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A0903-D475-D71D-3A90-6C565E4AEE5B}"/>
              </a:ext>
            </a:extLst>
          </p:cNvPr>
          <p:cNvSpPr>
            <a:spLocks noGrp="1"/>
          </p:cNvSpPr>
          <p:nvPr>
            <p:ph idx="1"/>
          </p:nvPr>
        </p:nvSpPr>
        <p:spPr>
          <a:xfrm>
            <a:off x="937846" y="609601"/>
            <a:ext cx="10329711" cy="5181600"/>
          </a:xfrm>
        </p:spPr>
        <p:txBody>
          <a:bodyPr anchor="ctr">
            <a:normAutofit/>
          </a:bodyPr>
          <a:lstStyle/>
          <a:p>
            <a:r>
              <a:rPr lang="en-US" sz="2400" dirty="0"/>
              <a:t>Step3. Increase the original length of the original text by structural representation and add it to the end of the last block. For example, if the original data contains 64 bits, the length will be constructively represented on 64 bits and add to the end of the last block.</a:t>
            </a:r>
          </a:p>
          <a:p>
            <a:r>
              <a:rPr lang="en-US" sz="2400" dirty="0"/>
              <a:t>Step4. Divide each block into 16 32-bit words to perform operations on it.</a:t>
            </a:r>
          </a:p>
          <a:p>
            <a:r>
              <a:rPr lang="en-US" sz="2400" dirty="0"/>
              <a:t>Step5. Expand the word list to 80 32-bit words by applying a specific function to the original words.</a:t>
            </a:r>
          </a:p>
        </p:txBody>
      </p:sp>
    </p:spTree>
    <p:extLst>
      <p:ext uri="{BB962C8B-B14F-4D97-AF65-F5344CB8AC3E}">
        <p14:creationId xmlns:p14="http://schemas.microsoft.com/office/powerpoint/2010/main" val="2295715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D4004B3-C7AC-61A1-7396-E04757C88810}"/>
                  </a:ext>
                </a:extLst>
              </p:cNvPr>
              <p:cNvSpPr>
                <a:spLocks noGrp="1"/>
              </p:cNvSpPr>
              <p:nvPr>
                <p:ph idx="1"/>
              </p:nvPr>
            </p:nvSpPr>
            <p:spPr>
              <a:xfrm>
                <a:off x="674076" y="759069"/>
                <a:ext cx="10884877" cy="5339862"/>
              </a:xfrm>
            </p:spPr>
            <p:txBody>
              <a:bodyPr numCol="2" anchor="ctr">
                <a:normAutofit/>
              </a:bodyPr>
              <a:lstStyle/>
              <a:p>
                <a:r>
                  <a:rPr lang="en-US" sz="2400" dirty="0"/>
                  <a:t>C</a:t>
                </a:r>
                <a:r>
                  <a:rPr lang="pl-PL" sz="2400" dirty="0"/>
                  <a:t>hunk 0</a:t>
                </a:r>
              </a:p>
              <a:p>
                <a:pPr lvl="1"/>
                <a14:m>
                  <m:oMath xmlns:m="http://schemas.openxmlformats.org/officeDocument/2006/math">
                    <m:r>
                      <a:rPr lang="pl-PL" i="1" dirty="0" smtClean="0">
                        <a:latin typeface="Cambria Math" panose="02040503050406030204" pitchFamily="18" charset="0"/>
                      </a:rPr>
                      <m:t>01101101011011110110100001100001 </m:t>
                    </m:r>
                    <m:r>
                      <a:rPr lang="pl-PL" i="1" dirty="0" smtClean="0">
                        <a:latin typeface="Cambria Math" panose="02040503050406030204" pitchFamily="18" charset="0"/>
                      </a:rPr>
                      <m:t>𝑊</m:t>
                    </m:r>
                    <m:r>
                      <a:rPr lang="pl-PL" i="1" dirty="0" smtClean="0">
                        <a:latin typeface="Cambria Math" panose="02040503050406030204" pitchFamily="18" charset="0"/>
                      </a:rPr>
                      <m:t>[0]</m:t>
                    </m:r>
                  </m:oMath>
                </a14:m>
                <a:endParaRPr lang="pl-PL" dirty="0"/>
              </a:p>
              <a:p>
                <a:pPr lvl="1"/>
                <a14:m>
                  <m:oMath xmlns:m="http://schemas.openxmlformats.org/officeDocument/2006/math">
                    <m:r>
                      <a:rPr lang="pl-PL" i="1" dirty="0" smtClean="0">
                        <a:latin typeface="Cambria Math" panose="02040503050406030204" pitchFamily="18" charset="0"/>
                      </a:rPr>
                      <m:t>01101101011001010110010010000000 </m:t>
                    </m:r>
                    <m:r>
                      <a:rPr lang="pl-PL" i="1" dirty="0" smtClean="0">
                        <a:latin typeface="Cambria Math" panose="02040503050406030204" pitchFamily="18" charset="0"/>
                      </a:rPr>
                      <m:t>𝑊</m:t>
                    </m:r>
                    <m:r>
                      <a:rPr lang="pl-PL" i="1" dirty="0" smtClean="0">
                        <a:latin typeface="Cambria Math" panose="02040503050406030204" pitchFamily="18" charset="0"/>
                      </a:rPr>
                      <m:t>[1]</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[2]</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[3]</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[4]</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[5]</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[6]</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[7]</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[8]</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[9]</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d>
                      <m:dPr>
                        <m:begChr m:val="["/>
                        <m:endChr m:val="]"/>
                        <m:ctrlPr>
                          <a:rPr lang="pl-PL" i="1" dirty="0" smtClean="0">
                            <a:latin typeface="Cambria Math" panose="02040503050406030204" pitchFamily="18" charset="0"/>
                          </a:rPr>
                        </m:ctrlPr>
                      </m:dPr>
                      <m:e>
                        <m:r>
                          <a:rPr lang="pl-PL" i="1" dirty="0" smtClean="0">
                            <a:latin typeface="Cambria Math" panose="02040503050406030204" pitchFamily="18" charset="0"/>
                          </a:rPr>
                          <m:t>10</m:t>
                        </m:r>
                      </m:e>
                    </m:d>
                  </m:oMath>
                </a14:m>
                <a:endParaRPr lang="en-US" dirty="0"/>
              </a:p>
              <a:p>
                <a:pPr lvl="1"/>
                <a:endParaRPr lang="pl-PL" dirty="0"/>
              </a:p>
              <a:p>
                <a:pPr lvl="1"/>
                <a:endParaRPr lang="en-US"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[11]</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[12]</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[13]</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[14]</m:t>
                    </m:r>
                  </m:oMath>
                </a14:m>
                <a:endParaRPr lang="pl-PL" dirty="0"/>
              </a:p>
              <a:p>
                <a:pPr lvl="1"/>
                <a14:m>
                  <m:oMath xmlns:m="http://schemas.openxmlformats.org/officeDocument/2006/math">
                    <m:r>
                      <a:rPr lang="pl-PL" i="1" dirty="0" smtClean="0">
                        <a:latin typeface="Cambria Math" panose="02040503050406030204" pitchFamily="18" charset="0"/>
                      </a:rPr>
                      <m:t>00000000000000000000000000111000 </m:t>
                    </m:r>
                    <m:r>
                      <a:rPr lang="pl-PL" i="1" dirty="0" smtClean="0">
                        <a:latin typeface="Cambria Math" panose="02040503050406030204" pitchFamily="18" charset="0"/>
                      </a:rPr>
                      <m:t>𝑊</m:t>
                    </m:r>
                    <m:r>
                      <a:rPr lang="pl-PL" i="1" dirty="0" smtClean="0">
                        <a:latin typeface="Cambria Math" panose="02040503050406030204" pitchFamily="18" charset="0"/>
                      </a:rPr>
                      <m:t>[15]</m:t>
                    </m:r>
                  </m:oMath>
                </a14:m>
                <a:endParaRPr lang="en-US" sz="2000" dirty="0"/>
              </a:p>
            </p:txBody>
          </p:sp>
        </mc:Choice>
        <mc:Fallback>
          <p:sp>
            <p:nvSpPr>
              <p:cNvPr id="3" name="Content Placeholder 2">
                <a:extLst>
                  <a:ext uri="{FF2B5EF4-FFF2-40B4-BE49-F238E27FC236}">
                    <a16:creationId xmlns:a16="http://schemas.microsoft.com/office/drawing/2014/main" id="{6D4004B3-C7AC-61A1-7396-E04757C88810}"/>
                  </a:ext>
                </a:extLst>
              </p:cNvPr>
              <p:cNvSpPr>
                <a:spLocks noGrp="1" noRot="1" noChangeAspect="1" noMove="1" noResize="1" noEditPoints="1" noAdjustHandles="1" noChangeArrowheads="1" noChangeShapeType="1" noTextEdit="1"/>
              </p:cNvSpPr>
              <p:nvPr>
                <p:ph idx="1"/>
              </p:nvPr>
            </p:nvSpPr>
            <p:spPr>
              <a:xfrm>
                <a:off x="674076" y="759069"/>
                <a:ext cx="10884877" cy="5339862"/>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26771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5A0903-D475-D71D-3A90-6C565E4AEE5B}"/>
                  </a:ext>
                </a:extLst>
              </p:cNvPr>
              <p:cNvSpPr>
                <a:spLocks noGrp="1"/>
              </p:cNvSpPr>
              <p:nvPr>
                <p:ph idx="1"/>
              </p:nvPr>
            </p:nvSpPr>
            <p:spPr>
              <a:xfrm>
                <a:off x="937846" y="609601"/>
                <a:ext cx="10329711" cy="5181600"/>
              </a:xfrm>
            </p:spPr>
            <p:txBody>
              <a:bodyPr anchor="ctr">
                <a:normAutofit/>
              </a:bodyPr>
              <a:lstStyle/>
              <a:p>
                <a:r>
                  <a:rPr lang="en-US" sz="2400" dirty="0"/>
                  <a:t>Step6. Displacement of values in words based on the laws specified in the algorithm.</a:t>
                </a:r>
              </a:p>
              <a:p>
                <a:r>
                  <a:rPr lang="en-US" sz="2400" dirty="0"/>
                  <a:t>Step7. Perform 80 cycles of operations on displaced words.</a:t>
                </a:r>
              </a:p>
              <a:p>
                <a:r>
                  <a:rPr lang="en-US" sz="2400" dirty="0"/>
                  <a:t>Step8. Keep a steady initial value for each course and use it in all courses.</a:t>
                </a:r>
              </a:p>
              <a:p>
                <a:pPr marL="36900" indent="0">
                  <a:buNone/>
                </a:pPr>
                <a14:m>
                  <m:oMathPara xmlns:m="http://schemas.openxmlformats.org/officeDocument/2006/math">
                    <m:oMathParaPr>
                      <m:jc m:val="centerGroup"/>
                    </m:oMathParaPr>
                    <m:oMath xmlns:m="http://schemas.openxmlformats.org/officeDocument/2006/math">
                      <m:r>
                        <a:rPr lang="pl-PL" sz="2000" i="1" dirty="0" smtClean="0">
                          <a:latin typeface="Cambria Math" panose="02040503050406030204" pitchFamily="18" charset="0"/>
                        </a:rPr>
                        <m:t>𝑓𝑜𝑟</m:t>
                      </m:r>
                      <m:r>
                        <a:rPr lang="pl-PL" sz="2000" i="1" dirty="0" smtClean="0">
                          <a:latin typeface="Cambria Math" panose="02040503050406030204" pitchFamily="18" charset="0"/>
                        </a:rPr>
                        <m:t> </m:t>
                      </m:r>
                      <m:r>
                        <a:rPr lang="pl-PL" sz="2000" i="1" dirty="0" smtClean="0">
                          <a:latin typeface="Cambria Math" panose="02040503050406030204" pitchFamily="18" charset="0"/>
                        </a:rPr>
                        <m:t>𝐼</m:t>
                      </m:r>
                      <m:r>
                        <a:rPr lang="pl-PL" sz="2000" i="1" dirty="0" smtClean="0">
                          <a:latin typeface="Cambria Math" panose="02040503050406030204" pitchFamily="18" charset="0"/>
                        </a:rPr>
                        <m:t> = 16 </m:t>
                      </m:r>
                      <m:r>
                        <a:rPr lang="pl-PL" sz="2000" i="1" dirty="0" smtClean="0">
                          <a:latin typeface="Cambria Math" panose="02040503050406030204" pitchFamily="18" charset="0"/>
                        </a:rPr>
                        <m:t>𝑡𝑜</m:t>
                      </m:r>
                      <m:r>
                        <a:rPr lang="pl-PL" sz="2000" i="1" dirty="0" smtClean="0">
                          <a:latin typeface="Cambria Math" panose="02040503050406030204" pitchFamily="18" charset="0"/>
                        </a:rPr>
                        <m:t> 79</m:t>
                      </m:r>
                    </m:oMath>
                  </m:oMathPara>
                </a14:m>
                <a:endParaRPr lang="pl-PL" sz="2000" dirty="0"/>
              </a:p>
              <a:p>
                <a:pPr marL="36900" indent="0">
                  <a:buNone/>
                </a:pPr>
                <a14:m>
                  <m:oMathPara xmlns:m="http://schemas.openxmlformats.org/officeDocument/2006/math">
                    <m:oMathParaPr>
                      <m:jc m:val="centerGroup"/>
                    </m:oMathParaPr>
                    <m:oMath xmlns:m="http://schemas.openxmlformats.org/officeDocument/2006/math">
                      <m:r>
                        <a:rPr lang="pl-PL" sz="2000" i="1" dirty="0" smtClean="0">
                          <a:latin typeface="Cambria Math" panose="02040503050406030204" pitchFamily="18" charset="0"/>
                        </a:rPr>
                        <m:t>𝐼</m:t>
                      </m:r>
                      <m:r>
                        <a:rPr lang="pl-PL" sz="2000" i="1" dirty="0" smtClean="0">
                          <a:latin typeface="Cambria Math" panose="02040503050406030204" pitchFamily="18" charset="0"/>
                        </a:rPr>
                        <m:t> =16</m:t>
                      </m:r>
                    </m:oMath>
                  </m:oMathPara>
                </a14:m>
                <a:endParaRPr lang="pl-PL" sz="2000" dirty="0"/>
              </a:p>
              <a:p>
                <a:pPr marL="36900" indent="0">
                  <a:buNone/>
                </a:pPr>
                <a14:m>
                  <m:oMathPara xmlns:m="http://schemas.openxmlformats.org/officeDocument/2006/math">
                    <m:oMathParaPr>
                      <m:jc m:val="centerGroup"/>
                    </m:oMathParaPr>
                    <m:oMath xmlns:m="http://schemas.openxmlformats.org/officeDocument/2006/math">
                      <m:r>
                        <a:rPr lang="pl-PL" sz="2000" i="1" dirty="0" smtClean="0">
                          <a:latin typeface="Cambria Math" panose="02040503050406030204" pitchFamily="18" charset="0"/>
                        </a:rPr>
                        <m:t>𝑊</m:t>
                      </m:r>
                      <m:r>
                        <a:rPr lang="pl-PL" sz="2000" i="1" dirty="0" smtClean="0">
                          <a:latin typeface="Cambria Math" panose="02040503050406030204" pitchFamily="18" charset="0"/>
                        </a:rPr>
                        <m:t> [</m:t>
                      </m:r>
                      <m:r>
                        <a:rPr lang="pl-PL" sz="2000" i="1" dirty="0" smtClean="0">
                          <a:latin typeface="Cambria Math" panose="02040503050406030204" pitchFamily="18" charset="0"/>
                        </a:rPr>
                        <m:t>𝑖</m:t>
                      </m:r>
                      <m:r>
                        <a:rPr lang="pl-PL" sz="2000" i="1" dirty="0" smtClean="0">
                          <a:latin typeface="Cambria Math" panose="02040503050406030204" pitchFamily="18" charset="0"/>
                        </a:rPr>
                        <m:t>] = </m:t>
                      </m:r>
                      <m:r>
                        <a:rPr lang="pl-PL" sz="2000" i="1" dirty="0" smtClean="0">
                          <a:latin typeface="Cambria Math" panose="02040503050406030204" pitchFamily="18" charset="0"/>
                        </a:rPr>
                        <m:t>𝑤</m:t>
                      </m:r>
                      <m:r>
                        <a:rPr lang="pl-PL" sz="2000" i="1" dirty="0" smtClean="0">
                          <a:latin typeface="Cambria Math" panose="02040503050406030204" pitchFamily="18" charset="0"/>
                        </a:rPr>
                        <m:t>[</m:t>
                      </m:r>
                      <m:r>
                        <a:rPr lang="pl-PL" sz="2000" i="1" dirty="0" smtClean="0">
                          <a:latin typeface="Cambria Math" panose="02040503050406030204" pitchFamily="18" charset="0"/>
                        </a:rPr>
                        <m:t>𝑖</m:t>
                      </m:r>
                      <m:r>
                        <a:rPr lang="pl-PL" sz="2000" i="1" dirty="0" smtClean="0">
                          <a:latin typeface="Cambria Math" panose="02040503050406030204" pitchFamily="18" charset="0"/>
                        </a:rPr>
                        <m:t>−3]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m:t>
                      </m:r>
                      <m:r>
                        <a:rPr lang="pl-PL" sz="2000" i="1" dirty="0" smtClean="0">
                          <a:latin typeface="Cambria Math" panose="02040503050406030204" pitchFamily="18" charset="0"/>
                        </a:rPr>
                        <m:t>𝑖</m:t>
                      </m:r>
                      <m:r>
                        <a:rPr lang="pl-PL" sz="2000" i="1" dirty="0" smtClean="0">
                          <a:latin typeface="Cambria Math" panose="02040503050406030204" pitchFamily="18" charset="0"/>
                        </a:rPr>
                        <m:t>−8]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m:t>
                      </m:r>
                      <m:r>
                        <a:rPr lang="pl-PL" sz="2000" i="1" dirty="0" smtClean="0">
                          <a:latin typeface="Cambria Math" panose="02040503050406030204" pitchFamily="18" charset="0"/>
                        </a:rPr>
                        <m:t>𝑖</m:t>
                      </m:r>
                      <m:r>
                        <a:rPr lang="pl-PL" sz="2000" i="1" dirty="0" smtClean="0">
                          <a:latin typeface="Cambria Math" panose="02040503050406030204" pitchFamily="18" charset="0"/>
                        </a:rPr>
                        <m:t>−14]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m:t>
                      </m:r>
                      <m:r>
                        <a:rPr lang="pl-PL" sz="2000" i="1" dirty="0" smtClean="0">
                          <a:latin typeface="Cambria Math" panose="02040503050406030204" pitchFamily="18" charset="0"/>
                        </a:rPr>
                        <m:t>𝑖</m:t>
                      </m:r>
                      <m:r>
                        <a:rPr lang="pl-PL" sz="2000" i="1" dirty="0" smtClean="0">
                          <a:latin typeface="Cambria Math" panose="02040503050406030204" pitchFamily="18" charset="0"/>
                        </a:rPr>
                        <m:t>−16]</m:t>
                      </m:r>
                    </m:oMath>
                  </m:oMathPara>
                </a14:m>
                <a:endParaRPr lang="pl-PL" sz="2000" dirty="0"/>
              </a:p>
              <a:p>
                <a:pPr marL="36900" indent="0">
                  <a:buNone/>
                </a:pPr>
                <a14:m>
                  <m:oMathPara xmlns:m="http://schemas.openxmlformats.org/officeDocument/2006/math">
                    <m:oMathParaPr>
                      <m:jc m:val="centerGroup"/>
                    </m:oMathParaPr>
                    <m:oMath xmlns:m="http://schemas.openxmlformats.org/officeDocument/2006/math">
                      <m:r>
                        <a:rPr lang="pl-PL" sz="2000" i="1" dirty="0" smtClean="0">
                          <a:latin typeface="Cambria Math" panose="02040503050406030204" pitchFamily="18" charset="0"/>
                        </a:rPr>
                        <m:t>𝑤</m:t>
                      </m:r>
                      <m:r>
                        <a:rPr lang="pl-PL" sz="2000" i="1" dirty="0" smtClean="0">
                          <a:latin typeface="Cambria Math" panose="02040503050406030204" pitchFamily="18" charset="0"/>
                        </a:rPr>
                        <m:t>[16]= </m:t>
                      </m:r>
                      <m:r>
                        <a:rPr lang="pl-PL" sz="2000" i="1" dirty="0" smtClean="0">
                          <a:latin typeface="Cambria Math" panose="02040503050406030204" pitchFamily="18" charset="0"/>
                        </a:rPr>
                        <m:t>𝑤</m:t>
                      </m:r>
                      <m:r>
                        <a:rPr lang="pl-PL" sz="2000" i="1" dirty="0" smtClean="0">
                          <a:latin typeface="Cambria Math" panose="02040503050406030204" pitchFamily="18" charset="0"/>
                        </a:rPr>
                        <m:t>[16−3]</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[16−8]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[16−14]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[16−16]</m:t>
                      </m:r>
                    </m:oMath>
                  </m:oMathPara>
                </a14:m>
                <a:endParaRPr lang="pl-PL" sz="2000" dirty="0"/>
              </a:p>
            </p:txBody>
          </p:sp>
        </mc:Choice>
        <mc:Fallback>
          <p:sp>
            <p:nvSpPr>
              <p:cNvPr id="3" name="Content Placeholder 2">
                <a:extLst>
                  <a:ext uri="{FF2B5EF4-FFF2-40B4-BE49-F238E27FC236}">
                    <a16:creationId xmlns:a16="http://schemas.microsoft.com/office/drawing/2014/main" id="{605A0903-D475-D71D-3A90-6C565E4AEE5B}"/>
                  </a:ext>
                </a:extLst>
              </p:cNvPr>
              <p:cNvSpPr>
                <a:spLocks noGrp="1" noRot="1" noChangeAspect="1" noMove="1" noResize="1" noEditPoints="1" noAdjustHandles="1" noChangeArrowheads="1" noChangeShapeType="1" noTextEdit="1"/>
              </p:cNvSpPr>
              <p:nvPr>
                <p:ph idx="1"/>
              </p:nvPr>
            </p:nvSpPr>
            <p:spPr>
              <a:xfrm>
                <a:off x="937846" y="609601"/>
                <a:ext cx="10329711" cy="518160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252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D4004B3-C7AC-61A1-7396-E04757C88810}"/>
                  </a:ext>
                </a:extLst>
              </p:cNvPr>
              <p:cNvSpPr>
                <a:spLocks noGrp="1"/>
              </p:cNvSpPr>
              <p:nvPr>
                <p:ph idx="1"/>
              </p:nvPr>
            </p:nvSpPr>
            <p:spPr>
              <a:xfrm>
                <a:off x="720968" y="759069"/>
                <a:ext cx="10884877" cy="5339862"/>
              </a:xfrm>
            </p:spPr>
            <p:txBody>
              <a:bodyPr numCol="1" anchor="ctr">
                <a:normAutofit/>
              </a:bodyPr>
              <a:lstStyle/>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[16]=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[13]</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𝑋𝑂𝑅</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[8]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𝑋𝑂𝑅</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[2]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𝑋𝑂𝑅</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[16]= 00000000000000000000000000000000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00000000000000000000000000000000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00000000000000000000000000000000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01101101011011110110100001100001</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𝑊</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[16]= 01101101011011110110100001100001</m:t>
                      </m:r>
                    </m:oMath>
                  </m:oMathPara>
                </a14:m>
                <a:endParaRPr lang="en-US" sz="2000" dirty="0">
                  <a:effectLst/>
                </a:endParaRPr>
              </a:p>
              <a:p>
                <a:pPr marL="36576" indent="0" algn="l" rtl="0" eaLnBrk="1" latinLnBrk="0" hangingPunct="1">
                  <a:spcBef>
                    <a:spcPts val="408"/>
                  </a:spcBef>
                  <a:spcAft>
                    <a:spcPts val="600"/>
                  </a:spcAft>
                  <a:buNone/>
                </a:pPr>
                <a:r>
                  <a:rPr lang="pl-PL" sz="1800" kern="1200" dirty="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listo MT" panose="02040603050505030304" pitchFamily="18" charset="0"/>
                    <a:ea typeface="+mn-ea"/>
                    <a:cs typeface="+mn-cs"/>
                  </a:rPr>
                  <a:t>left rotated.</a:t>
                </a:r>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𝑊</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[16]= 11011010110111101101000011000010</m:t>
                      </m:r>
                    </m:oMath>
                  </m:oMathPara>
                </a14:m>
                <a:endParaRPr lang="en-US" sz="1800" kern="1200" dirty="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listo MT" panose="02040603050505030304" pitchFamily="18" charset="0"/>
                  <a:ea typeface="+mn-ea"/>
                  <a:cs typeface="+mn-cs"/>
                </a:endParaRPr>
              </a:p>
              <a:p>
                <a:pPr marL="379476" indent="-342900">
                  <a:spcBef>
                    <a:spcPts val="408"/>
                  </a:spcBef>
                </a:pPr>
                <a:r>
                  <a:rPr lang="en-US" sz="2000" dirty="0">
                    <a:effectLst/>
                  </a:rPr>
                  <a:t>Step9. Repeat the previous process until I reach word 80.</a:t>
                </a:r>
              </a:p>
              <a:p>
                <a:pPr marL="379476" indent="-342900">
                  <a:spcBef>
                    <a:spcPts val="408"/>
                  </a:spcBef>
                </a:pPr>
                <a:r>
                  <a:rPr lang="en-US" sz="2000" dirty="0">
                    <a:effectLst/>
                  </a:rPr>
                  <a:t>Step10. We arrange the80 words and divide them into 4groups, and each group contains 20words. The first group starts from </a:t>
                </a:r>
                <a14:m>
                  <m:oMath xmlns:m="http://schemas.openxmlformats.org/officeDocument/2006/math">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𝑊</m:t>
                    </m:r>
                    <m:r>
                      <a:rPr lang="en-US" sz="2000" i="1" dirty="0" smtClean="0">
                        <a:effectLst/>
                        <a:latin typeface="Cambria Math" panose="02040503050406030204" pitchFamily="18" charset="0"/>
                      </a:rPr>
                      <m:t>0−</m:t>
                    </m:r>
                    <m:r>
                      <a:rPr lang="en-US" sz="2000" i="1" dirty="0" smtClean="0">
                        <a:effectLst/>
                        <a:latin typeface="Cambria Math" panose="02040503050406030204" pitchFamily="18" charset="0"/>
                      </a:rPr>
                      <m:t>𝑊</m:t>
                    </m:r>
                    <m:r>
                      <a:rPr lang="en-US" sz="2000" i="1" dirty="0" smtClean="0">
                        <a:effectLst/>
                        <a:latin typeface="Cambria Math" panose="02040503050406030204" pitchFamily="18" charset="0"/>
                      </a:rPr>
                      <m:t>19)</m:t>
                    </m:r>
                  </m:oMath>
                </a14:m>
                <a:r>
                  <a:rPr lang="en-US" sz="2000" dirty="0">
                    <a:effectLst/>
                  </a:rPr>
                  <a:t> and takes function 1, and the second group starts from </a:t>
                </a:r>
                <a14:m>
                  <m:oMath xmlns:m="http://schemas.openxmlformats.org/officeDocument/2006/math">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𝑊</m:t>
                    </m:r>
                    <m:r>
                      <a:rPr lang="en-US" sz="2000" i="1" dirty="0" smtClean="0">
                        <a:effectLst/>
                        <a:latin typeface="Cambria Math" panose="02040503050406030204" pitchFamily="18" charset="0"/>
                      </a:rPr>
                      <m:t>20−</m:t>
                    </m:r>
                    <m:r>
                      <a:rPr lang="en-US" sz="2000" i="1" dirty="0" smtClean="0">
                        <a:effectLst/>
                        <a:latin typeface="Cambria Math" panose="02040503050406030204" pitchFamily="18" charset="0"/>
                      </a:rPr>
                      <m:t>𝑊</m:t>
                    </m:r>
                    <m:r>
                      <a:rPr lang="en-US" sz="2000" i="1" dirty="0" smtClean="0">
                        <a:effectLst/>
                        <a:latin typeface="Cambria Math" panose="02040503050406030204" pitchFamily="18" charset="0"/>
                      </a:rPr>
                      <m:t>39)</m:t>
                    </m:r>
                  </m:oMath>
                </a14:m>
                <a:r>
                  <a:rPr lang="en-US" sz="2000" dirty="0">
                    <a:effectLst/>
                  </a:rPr>
                  <a:t> and takes function 2, and so on for the rest of the groups.</a:t>
                </a:r>
              </a:p>
            </p:txBody>
          </p:sp>
        </mc:Choice>
        <mc:Fallback>
          <p:sp>
            <p:nvSpPr>
              <p:cNvPr id="3" name="Content Placeholder 2">
                <a:extLst>
                  <a:ext uri="{FF2B5EF4-FFF2-40B4-BE49-F238E27FC236}">
                    <a16:creationId xmlns:a16="http://schemas.microsoft.com/office/drawing/2014/main" id="{6D4004B3-C7AC-61A1-7396-E04757C88810}"/>
                  </a:ext>
                </a:extLst>
              </p:cNvPr>
              <p:cNvSpPr>
                <a:spLocks noGrp="1" noRot="1" noChangeAspect="1" noMove="1" noResize="1" noEditPoints="1" noAdjustHandles="1" noChangeArrowheads="1" noChangeShapeType="1" noTextEdit="1"/>
              </p:cNvSpPr>
              <p:nvPr>
                <p:ph idx="1"/>
              </p:nvPr>
            </p:nvSpPr>
            <p:spPr>
              <a:xfrm>
                <a:off x="720968" y="759069"/>
                <a:ext cx="10884877" cy="5339862"/>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33646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5A0903-D475-D71D-3A90-6C565E4AEE5B}"/>
                  </a:ext>
                </a:extLst>
              </p:cNvPr>
              <p:cNvSpPr>
                <a:spLocks noGrp="1"/>
              </p:cNvSpPr>
              <p:nvPr>
                <p:ph idx="1"/>
              </p:nvPr>
            </p:nvSpPr>
            <p:spPr>
              <a:xfrm>
                <a:off x="937846" y="609601"/>
                <a:ext cx="10329711" cy="5181600"/>
              </a:xfrm>
            </p:spPr>
            <p:txBody>
              <a:bodyPr anchor="ctr">
                <a:normAutofit fontScale="92500" lnSpcReduction="10000"/>
              </a:bodyPr>
              <a:lstStyle/>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0= 01100111010001010010001100000001</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𝐵</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1= 11101111110011011010101110001001</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𝐶</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2= 10011000101110101101110011111110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𝐷</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3= 00010000001100100101010001110110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𝐸</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4= 11000011110100101110000111110000</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r>
                  <a:rPr lang="en-US" sz="2000" dirty="0">
                    <a:effectLst/>
                  </a:rPr>
                  <a:t>FUNCTION1:</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2000" i="1" dirty="0" smtClean="0">
                          <a:effectLst/>
                          <a:latin typeface="Cambria Math" panose="02040503050406030204" pitchFamily="18" charset="0"/>
                        </a:rPr>
                        <m:t>𝑓</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r>
                        <a:rPr lang="en-US" sz="2000" i="1" dirty="0" smtClean="0">
                          <a:effectLst/>
                          <a:latin typeface="Cambria Math" panose="02040503050406030204" pitchFamily="18" charset="0"/>
                        </a:rPr>
                        <m:t>)</m:t>
                      </m:r>
                    </m:oMath>
                  </m:oMathPara>
                </a14:m>
                <a:endParaRPr lang="en-US" sz="2000" dirty="0">
                  <a:effectLst/>
                </a:endParaRPr>
              </a:p>
              <a:p>
                <a:pPr marL="36576" indent="0" algn="l" rtl="0" eaLnBrk="1" latinLnBrk="0" hangingPunct="1">
                  <a:spcBef>
                    <a:spcPts val="408"/>
                  </a:spcBef>
                  <a:spcAft>
                    <a:spcPts val="600"/>
                  </a:spcAft>
                  <a:buNone/>
                </a:pPr>
                <a:r>
                  <a:rPr lang="en-US" sz="2000" dirty="0">
                    <a:effectLst/>
                  </a:rPr>
                  <a:t>FUNCTION2:</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2000" i="1" dirty="0" smtClean="0">
                          <a:effectLst/>
                          <a:latin typeface="Cambria Math" panose="02040503050406030204" pitchFamily="18" charset="0"/>
                        </a:rPr>
                        <m:t>𝑓</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err="1" smtClean="0">
                          <a:effectLst/>
                          <a:latin typeface="Cambria Math" panose="02040503050406030204" pitchFamily="18" charset="0"/>
                        </a:rPr>
                        <m:t>𝑥𝑜𝑟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err="1" smtClean="0">
                          <a:effectLst/>
                          <a:latin typeface="Cambria Math" panose="02040503050406030204" pitchFamily="18" charset="0"/>
                        </a:rPr>
                        <m:t>𝑥𝑜𝑟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oMath>
                  </m:oMathPara>
                </a14:m>
                <a:endParaRPr lang="en-US" sz="2000" dirty="0">
                  <a:effectLst/>
                </a:endParaRPr>
              </a:p>
              <a:p>
                <a:pPr marL="36576" indent="0" algn="l" rtl="0" eaLnBrk="1" latinLnBrk="0" hangingPunct="1">
                  <a:spcBef>
                    <a:spcPts val="408"/>
                  </a:spcBef>
                  <a:spcAft>
                    <a:spcPts val="600"/>
                  </a:spcAft>
                  <a:buNone/>
                </a:pPr>
                <a:r>
                  <a:rPr lang="en-US" sz="2000" dirty="0">
                    <a:effectLst/>
                  </a:rPr>
                  <a:t>FUNCTION3:</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2000" i="1" dirty="0" smtClean="0">
                          <a:effectLst/>
                          <a:latin typeface="Cambria Math" panose="02040503050406030204" pitchFamily="18" charset="0"/>
                        </a:rPr>
                        <m:t>𝑓</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𝑜𝑟</m:t>
                      </m:r>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𝑜𝑟</m:t>
                      </m:r>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r>
                        <a:rPr lang="en-US" sz="2000" i="1" dirty="0" smtClean="0">
                          <a:effectLst/>
                          <a:latin typeface="Cambria Math" panose="02040503050406030204" pitchFamily="18" charset="0"/>
                        </a:rPr>
                        <m:t>)</m:t>
                      </m:r>
                    </m:oMath>
                  </m:oMathPara>
                </a14:m>
                <a:endParaRPr lang="en-US" sz="2000" dirty="0">
                  <a:effectLst/>
                </a:endParaRPr>
              </a:p>
              <a:p>
                <a:pPr marL="36576" indent="0" algn="l" rtl="0" eaLnBrk="1" latinLnBrk="0" hangingPunct="1">
                  <a:spcBef>
                    <a:spcPts val="408"/>
                  </a:spcBef>
                  <a:spcAft>
                    <a:spcPts val="600"/>
                  </a:spcAft>
                  <a:buNone/>
                </a:pPr>
                <a:r>
                  <a:rPr lang="en-US" sz="2000" dirty="0">
                    <a:effectLst/>
                  </a:rPr>
                  <a:t>FUNCTION4:</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2000" i="1" dirty="0" smtClean="0">
                          <a:effectLst/>
                          <a:latin typeface="Cambria Math" panose="02040503050406030204" pitchFamily="18" charset="0"/>
                        </a:rPr>
                        <m:t>𝑓</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err="1" smtClean="0">
                          <a:effectLst/>
                          <a:latin typeface="Cambria Math" panose="02040503050406030204" pitchFamily="18" charset="0"/>
                        </a:rPr>
                        <m:t>𝑥𝑜𝑟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err="1" smtClean="0">
                          <a:effectLst/>
                          <a:latin typeface="Cambria Math" panose="02040503050406030204" pitchFamily="18" charset="0"/>
                        </a:rPr>
                        <m:t>𝑥𝑜𝑟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oMath>
                  </m:oMathPara>
                </a14:m>
                <a:endParaRPr lang="en-US" sz="2000" dirty="0">
                  <a:effectLst/>
                </a:endParaRPr>
              </a:p>
              <a:p>
                <a:pPr marL="379476" indent="-342900">
                  <a:spcBef>
                    <a:spcPts val="408"/>
                  </a:spcBef>
                </a:pPr>
                <a:r>
                  <a:rPr lang="en-US" sz="2000" dirty="0">
                    <a:effectLst/>
                  </a:rPr>
                  <a:t>step11. We calculate the value of the temp variable and change the values ​of the variables.</a:t>
                </a:r>
              </a:p>
            </p:txBody>
          </p:sp>
        </mc:Choice>
        <mc:Fallback>
          <p:sp>
            <p:nvSpPr>
              <p:cNvPr id="3" name="Content Placeholder 2">
                <a:extLst>
                  <a:ext uri="{FF2B5EF4-FFF2-40B4-BE49-F238E27FC236}">
                    <a16:creationId xmlns:a16="http://schemas.microsoft.com/office/drawing/2014/main" id="{605A0903-D475-D71D-3A90-6C565E4AEE5B}"/>
                  </a:ext>
                </a:extLst>
              </p:cNvPr>
              <p:cNvSpPr>
                <a:spLocks noGrp="1" noRot="1" noChangeAspect="1" noMove="1" noResize="1" noEditPoints="1" noAdjustHandles="1" noChangeArrowheads="1" noChangeShapeType="1" noTextEdit="1"/>
              </p:cNvSpPr>
              <p:nvPr>
                <p:ph idx="1"/>
              </p:nvPr>
            </p:nvSpPr>
            <p:spPr>
              <a:xfrm>
                <a:off x="937846" y="609601"/>
                <a:ext cx="10329711" cy="518160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5820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2C0E-8860-D1B1-155C-A3DA044CAE41}"/>
              </a:ext>
            </a:extLst>
          </p:cNvPr>
          <p:cNvSpPr>
            <a:spLocks noGrp="1"/>
          </p:cNvSpPr>
          <p:nvPr>
            <p:ph type="title"/>
          </p:nvPr>
        </p:nvSpPr>
        <p:spPr/>
        <p:txBody>
          <a:bodyPr anchor="ctr">
            <a:normAutofit/>
          </a:bodyPr>
          <a:lstStyle/>
          <a:p>
            <a:r>
              <a:rPr lang="en-US"/>
              <a:t>What is hashing?</a:t>
            </a:r>
            <a:endParaRPr lang="en-US" dirty="0"/>
          </a:p>
        </p:txBody>
      </p:sp>
      <p:sp>
        <p:nvSpPr>
          <p:cNvPr id="3" name="Content Placeholder 2">
            <a:extLst>
              <a:ext uri="{FF2B5EF4-FFF2-40B4-BE49-F238E27FC236}">
                <a16:creationId xmlns:a16="http://schemas.microsoft.com/office/drawing/2014/main" id="{6ABEF942-E014-D7EE-E96D-F997E5367C0C}"/>
              </a:ext>
            </a:extLst>
          </p:cNvPr>
          <p:cNvSpPr>
            <a:spLocks noGrp="1"/>
          </p:cNvSpPr>
          <p:nvPr>
            <p:ph idx="1"/>
          </p:nvPr>
        </p:nvSpPr>
        <p:spPr>
          <a:xfrm>
            <a:off x="720000" y="2096528"/>
            <a:ext cx="10728325" cy="3672447"/>
          </a:xfrm>
        </p:spPr>
        <p:txBody>
          <a:bodyPr anchor="ctr">
            <a:normAutofit/>
          </a:bodyPr>
          <a:lstStyle/>
          <a:p>
            <a:pPr marL="0" indent="0">
              <a:buNone/>
            </a:pPr>
            <a:r>
              <a:rPr lang="en-US" sz="2800" b="0" i="0">
                <a:solidFill>
                  <a:srgbClr val="E8EAED"/>
                </a:solidFill>
                <a:effectLst/>
                <a:latin typeface="Google Sans"/>
              </a:rPr>
              <a:t>Hashing is </a:t>
            </a:r>
            <a:r>
              <a:rPr lang="en-US" sz="2800" b="0" i="0">
                <a:solidFill>
                  <a:srgbClr val="E2EEFF"/>
                </a:solidFill>
                <a:effectLst/>
                <a:latin typeface="Google Sans"/>
              </a:rPr>
              <a:t>the process of transforming any given key or a string of characters into another value</a:t>
            </a:r>
            <a:r>
              <a:rPr lang="en-US" sz="2800" b="0" i="0">
                <a:solidFill>
                  <a:srgbClr val="E8EAED"/>
                </a:solidFill>
                <a:effectLst/>
                <a:latin typeface="Google Sans"/>
              </a:rPr>
              <a:t>. This is usually represented by a shorter, fixed-length value or key that represents and makes it easier to find or employ the original string.</a:t>
            </a:r>
            <a:endParaRPr lang="en-US" sz="2800" b="0" i="0" dirty="0">
              <a:solidFill>
                <a:srgbClr val="E8EAED"/>
              </a:solidFill>
              <a:effectLst/>
              <a:latin typeface="Google Sans"/>
            </a:endParaRPr>
          </a:p>
        </p:txBody>
      </p:sp>
    </p:spTree>
    <p:extLst>
      <p:ext uri="{BB962C8B-B14F-4D97-AF65-F5344CB8AC3E}">
        <p14:creationId xmlns:p14="http://schemas.microsoft.com/office/powerpoint/2010/main" val="1815938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5A0903-D475-D71D-3A90-6C565E4AEE5B}"/>
                  </a:ext>
                </a:extLst>
              </p:cNvPr>
              <p:cNvSpPr>
                <a:spLocks noGrp="1"/>
              </p:cNvSpPr>
              <p:nvPr>
                <p:ph idx="1"/>
              </p:nvPr>
            </p:nvSpPr>
            <p:spPr>
              <a:xfrm>
                <a:off x="937846" y="609601"/>
                <a:ext cx="10329711" cy="5181600"/>
              </a:xfrm>
            </p:spPr>
            <p:txBody>
              <a:bodyPr anchor="ctr">
                <a:normAutofit/>
              </a:bodyPr>
              <a:lstStyle/>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𝑇𝐸𝑀𝑃</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𝑙𝑒𝑓𝑡</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𝑟𝑜𝑡𝑎𝑡𝑒𝑑</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5) +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𝐹</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𝐸</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𝐾</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𝑐𝑢𝑟𝑟𝑒𝑛𝑡</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𝑤𝑜𝑟𝑑</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𝐸</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𝐷</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𝐷</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𝐶</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𝐶</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𝐵</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𝑙𝑒𝑓𝑡</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𝑟𝑜𝑡𝑎𝑡𝑒𝑑</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30</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𝐵</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𝑇𝐸𝑀𝑃</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22326" indent="-285750">
                  <a:spcBef>
                    <a:spcPts val="408"/>
                  </a:spcBef>
                </a:pPr>
                <a:r>
                  <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rPr>
                  <a:t>Step12. After the courses are completed, you will get a final hash value of 160 bits. This is the</a:t>
                </a:r>
              </a:p>
              <a:p>
                <a:pPr marL="36576" indent="0" algn="l" rtl="0" eaLnBrk="1" latinLnBrk="0" hangingPunct="1">
                  <a:spcBef>
                    <a:spcPts val="408"/>
                  </a:spcBef>
                  <a:spcAft>
                    <a:spcPts val="600"/>
                  </a:spcAft>
                  <a:buNone/>
                </a:pPr>
                <a:r>
                  <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rPr>
                  <a:t>full algorithm of SHA-1.</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0=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0+</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1=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1+</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𝐵</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2=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2+</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𝐶</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3=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3+</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𝐷</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4=</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4+</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𝐸</m:t>
                      </m:r>
                    </m:oMath>
                  </m:oMathPara>
                </a14:m>
                <a:endParaRPr lang="en-US" sz="2000" dirty="0">
                  <a:effectLst/>
                </a:endParaRPr>
              </a:p>
            </p:txBody>
          </p:sp>
        </mc:Choice>
        <mc:Fallback>
          <p:sp>
            <p:nvSpPr>
              <p:cNvPr id="3" name="Content Placeholder 2">
                <a:extLst>
                  <a:ext uri="{FF2B5EF4-FFF2-40B4-BE49-F238E27FC236}">
                    <a16:creationId xmlns:a16="http://schemas.microsoft.com/office/drawing/2014/main" id="{605A0903-D475-D71D-3A90-6C565E4AEE5B}"/>
                  </a:ext>
                </a:extLst>
              </p:cNvPr>
              <p:cNvSpPr>
                <a:spLocks noGrp="1" noRot="1" noChangeAspect="1" noMove="1" noResize="1" noEditPoints="1" noAdjustHandles="1" noChangeArrowheads="1" noChangeShapeType="1" noTextEdit="1"/>
              </p:cNvSpPr>
              <p:nvPr>
                <p:ph idx="1"/>
              </p:nvPr>
            </p:nvSpPr>
            <p:spPr>
              <a:xfrm>
                <a:off x="937846" y="609601"/>
                <a:ext cx="10329711" cy="518160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77597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p:txBody>
          <a:bodyPr/>
          <a:lstStyle/>
          <a:p>
            <a:r>
              <a:rPr lang="en-US" sz="4000" dirty="0"/>
              <a:t>SHA-256</a:t>
            </a:r>
            <a:endParaRPr lang="en-US" dirty="0"/>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p:txBody>
          <a:bodyPr anchor="ctr">
            <a:normAutofit/>
          </a:bodyPr>
          <a:lstStyle/>
          <a:p>
            <a:pPr marL="551250" indent="-514350">
              <a:buFont typeface="+mj-lt"/>
              <a:buAutoNum type="arabicPeriod"/>
            </a:pPr>
            <a:r>
              <a:rPr lang="en-US" sz="3200" dirty="0">
                <a:solidFill>
                  <a:schemeClr val="tx1"/>
                </a:solidFill>
              </a:rPr>
              <a:t>History: </a:t>
            </a:r>
          </a:p>
          <a:p>
            <a:pPr marL="928350" lvl="1" indent="-514350"/>
            <a:r>
              <a:rPr lang="en-US" sz="2000" dirty="0">
                <a:solidFill>
                  <a:schemeClr val="tx1"/>
                </a:solidFill>
              </a:rPr>
              <a:t>sha 256 algorithm belongs to the third family of sha, which I include 6 hash function in it within sha 256 . </a:t>
            </a:r>
          </a:p>
          <a:p>
            <a:pPr marL="514350" indent="-514350">
              <a:buFont typeface="+mj-lt"/>
              <a:buAutoNum type="arabicPeriod"/>
            </a:pPr>
            <a:r>
              <a:rPr lang="en-US" sz="3200" dirty="0">
                <a:solidFill>
                  <a:schemeClr val="tx1"/>
                </a:solidFill>
              </a:rPr>
              <a:t>Input/output length  </a:t>
            </a:r>
          </a:p>
          <a:p>
            <a:pPr marL="891450" lvl="1" indent="-514350"/>
            <a:r>
              <a:rPr lang="en-US" sz="2000" dirty="0">
                <a:solidFill>
                  <a:schemeClr val="tx1"/>
                </a:solidFill>
              </a:rPr>
              <a:t>it receives an input with variable length and produced  fixed size hash code represent the input data, the input variable length is in range from 1 to 2 power 64 with different sizes in this range it produce the same fixed hash code size which is 256 bit represented in </a:t>
            </a:r>
            <a:r>
              <a:rPr lang="en-US" sz="2000" dirty="0" err="1">
                <a:solidFill>
                  <a:schemeClr val="tx1"/>
                </a:solidFill>
              </a:rPr>
              <a:t>hexa</a:t>
            </a:r>
            <a:r>
              <a:rPr lang="en-US" sz="2000" dirty="0">
                <a:solidFill>
                  <a:schemeClr val="tx1"/>
                </a:solidFill>
              </a:rPr>
              <a:t> decimal.</a:t>
            </a:r>
            <a:endParaRPr lang="en-US" sz="2800" dirty="0">
              <a:solidFill>
                <a:schemeClr val="tx1"/>
              </a:solidFill>
            </a:endParaRPr>
          </a:p>
        </p:txBody>
      </p:sp>
    </p:spTree>
    <p:extLst>
      <p:ext uri="{BB962C8B-B14F-4D97-AF65-F5344CB8AC3E}">
        <p14:creationId xmlns:p14="http://schemas.microsoft.com/office/powerpoint/2010/main" val="1939925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220DD99-A2CE-F866-9C5B-0C95BF576AD3}"/>
                  </a:ext>
                </a:extLst>
              </p:cNvPr>
              <p:cNvSpPr>
                <a:spLocks noGrp="1"/>
              </p:cNvSpPr>
              <p:nvPr>
                <p:ph idx="1"/>
              </p:nvPr>
            </p:nvSpPr>
            <p:spPr>
              <a:xfrm>
                <a:off x="838200" y="639457"/>
                <a:ext cx="10515600" cy="5579085"/>
              </a:xfrm>
            </p:spPr>
            <p:txBody>
              <a:bodyPr anchor="ctr">
                <a:normAutofit/>
              </a:bodyPr>
              <a:lstStyle/>
              <a:p>
                <a:pPr marL="742950" indent="-742950">
                  <a:buFont typeface="+mj-lt"/>
                  <a:buAutoNum type="arabicPeriod" startAt="3"/>
                </a:pPr>
                <a:r>
                  <a:rPr lang="en-US" sz="3600" dirty="0">
                    <a:solidFill>
                      <a:schemeClr val="tx1"/>
                    </a:solidFill>
                  </a:rPr>
                  <a:t>SHA256 terminologies: </a:t>
                </a:r>
              </a:p>
              <a:p>
                <a:pPr marL="742950" indent="-742950">
                  <a:buFont typeface="+mj-lt"/>
                  <a:buAutoNum type="arabicPeriod" startAt="3"/>
                </a:pPr>
                <a:endParaRPr lang="en-US" sz="1600" dirty="0">
                  <a:solidFill>
                    <a:schemeClr val="tx1"/>
                  </a:solidFill>
                </a:endParaRPr>
              </a:p>
              <a:p>
                <a:pPr marL="377100" lvl="1" indent="0">
                  <a:buNone/>
                </a:pPr>
                <a:r>
                  <a:rPr lang="en-US" sz="2800" dirty="0">
                    <a:solidFill>
                      <a:schemeClr val="tx1"/>
                    </a:solidFill>
                  </a:rPr>
                  <a:t>Constants values:</a:t>
                </a:r>
              </a:p>
              <a:p>
                <a:pPr marL="834300" lvl="1" indent="-457200"/>
                <a:r>
                  <a:rPr lang="en-US" dirty="0">
                    <a:solidFill>
                      <a:schemeClr val="tx1"/>
                    </a:solidFill>
                  </a:rPr>
                  <a:t>consist of 64 records , each record consist of 32 bits, take initial values which are the fraction parts of the cube roots of the first 64 prime numbers, represented from </a:t>
                </a:r>
                <a14:m>
                  <m:oMath xmlns:m="http://schemas.openxmlformats.org/officeDocument/2006/math">
                    <m:r>
                      <a:rPr lang="en-US" i="1" dirty="0" smtClean="0">
                        <a:solidFill>
                          <a:schemeClr val="tx1"/>
                        </a:solidFill>
                        <a:latin typeface="Cambria Math" panose="02040503050406030204" pitchFamily="18" charset="0"/>
                      </a:rPr>
                      <m:t>𝑘</m:t>
                    </m:r>
                    <m:r>
                      <a:rPr lang="en-US" i="1" dirty="0" smtClean="0">
                        <a:solidFill>
                          <a:schemeClr val="tx1"/>
                        </a:solidFill>
                        <a:latin typeface="Cambria Math" panose="02040503050406030204" pitchFamily="18" charset="0"/>
                      </a:rPr>
                      <m:t>0 …….</m:t>
                    </m:r>
                    <m:r>
                      <a:rPr lang="en-US" i="1" dirty="0" smtClean="0">
                        <a:solidFill>
                          <a:schemeClr val="tx1"/>
                        </a:solidFill>
                        <a:latin typeface="Cambria Math" panose="02040503050406030204" pitchFamily="18" charset="0"/>
                      </a:rPr>
                      <m:t>𝑘</m:t>
                    </m:r>
                    <m:r>
                      <a:rPr lang="en-US" i="1" dirty="0" smtClean="0">
                        <a:solidFill>
                          <a:schemeClr val="tx1"/>
                        </a:solidFill>
                        <a:latin typeface="Cambria Math" panose="02040503050406030204" pitchFamily="18" charset="0"/>
                      </a:rPr>
                      <m:t>63</m:t>
                    </m:r>
                  </m:oMath>
                </a14:m>
                <a:r>
                  <a:rPr lang="en-US" dirty="0">
                    <a:solidFill>
                      <a:schemeClr val="tx1"/>
                    </a:solidFill>
                  </a:rPr>
                  <a:t>. </a:t>
                </a:r>
              </a:p>
              <a:p>
                <a:pPr marL="0" indent="0">
                  <a:buNone/>
                </a:pPr>
                <a:r>
                  <a:rPr lang="en-US" sz="2800" dirty="0">
                    <a:solidFill>
                      <a:schemeClr val="tx1"/>
                    </a:solidFill>
                  </a:rPr>
                  <a:t>	Has values:</a:t>
                </a:r>
              </a:p>
              <a:p>
                <a:pPr marL="834300" lvl="1" indent="-457200"/>
                <a:r>
                  <a:rPr lang="en-US" dirty="0">
                    <a:solidFill>
                      <a:schemeClr val="tx1"/>
                    </a:solidFill>
                  </a:rPr>
                  <a:t>consist of 8 records , each one consist of 32 bits , take initial values which are the fraction parts of the roots of the first 8 prime numbers, this 32 bits represented the has value which will be produced by the sha 256, represented from a …… h . </a:t>
                </a:r>
              </a:p>
              <a:p>
                <a:pPr marL="377100" lvl="1" indent="0">
                  <a:buNone/>
                </a:pPr>
                <a:r>
                  <a:rPr lang="en-US" sz="2800" dirty="0">
                    <a:solidFill>
                      <a:schemeClr val="tx1"/>
                    </a:solidFill>
                  </a:rPr>
                  <a:t>Collection of logical operations: </a:t>
                </a:r>
              </a:p>
              <a:p>
                <a:pPr marL="834300" lvl="1" indent="-457200"/>
                <a:r>
                  <a:rPr lang="en-US" dirty="0">
                    <a:solidFill>
                      <a:schemeClr val="tx1"/>
                    </a:solidFill>
                  </a:rPr>
                  <a:t>sigma 0, sigma 1, summation 0, summation 1, </a:t>
                </a:r>
                <a:r>
                  <a:rPr lang="en-US" dirty="0" err="1">
                    <a:solidFill>
                      <a:schemeClr val="tx1"/>
                    </a:solidFill>
                  </a:rPr>
                  <a:t>ch</a:t>
                </a:r>
                <a:r>
                  <a:rPr lang="en-US" dirty="0">
                    <a:solidFill>
                      <a:schemeClr val="tx1"/>
                    </a:solidFill>
                  </a:rPr>
                  <a:t>, </a:t>
                </a:r>
                <a:r>
                  <a:rPr lang="en-US" dirty="0" err="1">
                    <a:solidFill>
                      <a:schemeClr val="tx1"/>
                    </a:solidFill>
                  </a:rPr>
                  <a:t>maj</a:t>
                </a:r>
                <a:endParaRPr lang="en-US" dirty="0">
                  <a:solidFill>
                    <a:schemeClr val="tx1"/>
                  </a:solidFill>
                </a:endParaRPr>
              </a:p>
              <a:p>
                <a:pPr marL="377100" lvl="1" indent="0">
                  <a:buNone/>
                </a:pPr>
                <a:endParaRPr lang="en-US" dirty="0">
                  <a:solidFill>
                    <a:schemeClr val="tx1"/>
                  </a:solidFill>
                </a:endParaRPr>
              </a:p>
            </p:txBody>
          </p:sp>
        </mc:Choice>
        <mc:Fallback>
          <p:sp>
            <p:nvSpPr>
              <p:cNvPr id="3" name="Content Placeholder 2">
                <a:extLst>
                  <a:ext uri="{FF2B5EF4-FFF2-40B4-BE49-F238E27FC236}">
                    <a16:creationId xmlns:a16="http://schemas.microsoft.com/office/drawing/2014/main" id="{A220DD99-A2CE-F866-9C5B-0C95BF576AD3}"/>
                  </a:ext>
                </a:extLst>
              </p:cNvPr>
              <p:cNvSpPr>
                <a:spLocks noGrp="1" noRot="1" noChangeAspect="1" noMove="1" noResize="1" noEditPoints="1" noAdjustHandles="1" noChangeArrowheads="1" noChangeShapeType="1" noTextEdit="1"/>
              </p:cNvSpPr>
              <p:nvPr>
                <p:ph idx="1"/>
              </p:nvPr>
            </p:nvSpPr>
            <p:spPr>
              <a:xfrm>
                <a:off x="838200" y="639457"/>
                <a:ext cx="10515600" cy="5579085"/>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4865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0DD99-A2CE-F866-9C5B-0C95BF576AD3}"/>
              </a:ext>
            </a:extLst>
          </p:cNvPr>
          <p:cNvSpPr>
            <a:spLocks noGrp="1"/>
          </p:cNvSpPr>
          <p:nvPr>
            <p:ph idx="1"/>
          </p:nvPr>
        </p:nvSpPr>
        <p:spPr>
          <a:xfrm>
            <a:off x="838200" y="639457"/>
            <a:ext cx="10515600" cy="5579085"/>
          </a:xfrm>
        </p:spPr>
        <p:txBody>
          <a:bodyPr anchor="ctr">
            <a:normAutofit/>
          </a:bodyPr>
          <a:lstStyle/>
          <a:p>
            <a:pPr marL="742950" indent="-742950">
              <a:buFont typeface="+mj-lt"/>
              <a:buAutoNum type="arabicPeriod" startAt="4"/>
            </a:pPr>
            <a:r>
              <a:rPr lang="en-US" sz="3600" dirty="0">
                <a:solidFill>
                  <a:schemeClr val="tx1"/>
                </a:solidFill>
              </a:rPr>
              <a:t>SHA256 processes</a:t>
            </a:r>
          </a:p>
          <a:p>
            <a:pPr marL="457200" indent="-457200"/>
            <a:r>
              <a:rPr lang="en-US" sz="2400" dirty="0"/>
              <a:t>convert text to binary  according to ascii and combine it together</a:t>
            </a:r>
          </a:p>
          <a:p>
            <a:pPr marL="457200" indent="-457200"/>
            <a:r>
              <a:rPr lang="en-US" sz="2400" dirty="0"/>
              <a:t>padding the binary text </a:t>
            </a:r>
          </a:p>
          <a:p>
            <a:pPr marL="457200" indent="-457200"/>
            <a:r>
              <a:rPr lang="en-US" sz="2400" dirty="0"/>
              <a:t>breaking the binary text into blocks of 512 bits </a:t>
            </a:r>
          </a:p>
          <a:p>
            <a:pPr marL="834300" lvl="1" indent="-457200"/>
            <a:r>
              <a:rPr lang="en-US" sz="2400" dirty="0"/>
              <a:t>breaking each block to 16 blocks of 32 bits </a:t>
            </a:r>
          </a:p>
          <a:p>
            <a:pPr marL="834300" lvl="1" indent="-457200"/>
            <a:r>
              <a:rPr lang="en-US" sz="2400" dirty="0"/>
              <a:t>add 48 blocks of 32 bits to the 16 bits to make the total number of blocks are 64 blocks represented from w0 to w63 </a:t>
            </a:r>
          </a:p>
        </p:txBody>
      </p:sp>
    </p:spTree>
    <p:extLst>
      <p:ext uri="{BB962C8B-B14F-4D97-AF65-F5344CB8AC3E}">
        <p14:creationId xmlns:p14="http://schemas.microsoft.com/office/powerpoint/2010/main" val="1332019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220DD99-A2CE-F866-9C5B-0C95BF576AD3}"/>
                  </a:ext>
                </a:extLst>
              </p:cNvPr>
              <p:cNvSpPr>
                <a:spLocks noGrp="1"/>
              </p:cNvSpPr>
              <p:nvPr>
                <p:ph idx="1"/>
              </p:nvPr>
            </p:nvSpPr>
            <p:spPr>
              <a:xfrm>
                <a:off x="838200" y="507297"/>
                <a:ext cx="10515600" cy="5843405"/>
              </a:xfrm>
            </p:spPr>
            <p:txBody>
              <a:bodyPr anchor="ctr">
                <a:normAutofit lnSpcReduction="10000"/>
              </a:bodyPr>
              <a:lstStyle/>
              <a:p>
                <a:pPr marL="742950" indent="-742950">
                  <a:buFont typeface="+mj-lt"/>
                  <a:buAutoNum type="arabicPeriod" startAt="5"/>
                </a:pPr>
                <a:r>
                  <a:rPr lang="en-US" sz="3600" dirty="0">
                    <a:solidFill>
                      <a:schemeClr val="tx1"/>
                    </a:solidFill>
                  </a:rPr>
                  <a:t>Hash Computation</a:t>
                </a:r>
              </a:p>
              <a:p>
                <a:r>
                  <a:rPr lang="en-US" sz="2400" dirty="0">
                    <a:solidFill>
                      <a:schemeClr val="tx1"/>
                    </a:solidFill>
                  </a:rPr>
                  <a:t>convert given text to binary then combine it together  </a:t>
                </a:r>
              </a:p>
              <a:p>
                <a:r>
                  <a:rPr lang="en-US" sz="2400" dirty="0">
                    <a:solidFill>
                      <a:schemeClr val="tx1"/>
                    </a:solidFill>
                  </a:rPr>
                  <a:t> padding the result </a:t>
                </a:r>
              </a:p>
              <a:p>
                <a:r>
                  <a:rPr lang="en-US" sz="2400" dirty="0">
                    <a:solidFill>
                      <a:schemeClr val="tx1"/>
                    </a:solidFill>
                  </a:rPr>
                  <a:t>initialize the 8 constant has values </a:t>
                </a:r>
                <a14:m>
                  <m:oMath xmlns:m="http://schemas.openxmlformats.org/officeDocument/2006/math">
                    <m:r>
                      <a:rPr lang="en-US" sz="2400" i="1" dirty="0" smtClean="0">
                        <a:solidFill>
                          <a:schemeClr val="tx1"/>
                        </a:solidFill>
                        <a:latin typeface="Cambria Math" panose="02040503050406030204" pitchFamily="18" charset="0"/>
                      </a:rPr>
                      <m:t>h</m:t>
                    </m:r>
                    <m:r>
                      <a:rPr lang="en-US" sz="2400" i="1" dirty="0" smtClean="0">
                        <a:solidFill>
                          <a:schemeClr val="tx1"/>
                        </a:solidFill>
                        <a:latin typeface="Cambria Math" panose="02040503050406030204" pitchFamily="18" charset="0"/>
                      </a:rPr>
                      <m:t>0 …. </m:t>
                    </m:r>
                    <m:r>
                      <a:rPr lang="en-US" sz="2400" i="1" dirty="0" smtClean="0">
                        <a:solidFill>
                          <a:schemeClr val="tx1"/>
                        </a:solidFill>
                        <a:latin typeface="Cambria Math" panose="02040503050406030204" pitchFamily="18" charset="0"/>
                      </a:rPr>
                      <m:t>h</m:t>
                    </m:r>
                    <m:r>
                      <a:rPr lang="en-US" sz="2400" i="1" dirty="0" smtClean="0">
                        <a:solidFill>
                          <a:schemeClr val="tx1"/>
                        </a:solidFill>
                        <a:latin typeface="Cambria Math" panose="02040503050406030204" pitchFamily="18" charset="0"/>
                      </a:rPr>
                      <m:t>7 </m:t>
                    </m:r>
                  </m:oMath>
                </a14:m>
                <a:endParaRPr lang="en-US" sz="2400" dirty="0">
                  <a:solidFill>
                    <a:schemeClr val="tx1"/>
                  </a:solidFill>
                </a:endParaRPr>
              </a:p>
              <a:p>
                <a:r>
                  <a:rPr lang="en-US" sz="2400" dirty="0">
                    <a:solidFill>
                      <a:schemeClr val="tx1"/>
                    </a:solidFill>
                  </a:rPr>
                  <a:t>initialize the 64 constant  values </a:t>
                </a:r>
                <a14:m>
                  <m:oMath xmlns:m="http://schemas.openxmlformats.org/officeDocument/2006/math">
                    <m:r>
                      <a:rPr lang="en-US" sz="2400" i="1" dirty="0" smtClean="0">
                        <a:solidFill>
                          <a:schemeClr val="tx1"/>
                        </a:solidFill>
                        <a:latin typeface="Cambria Math" panose="02040503050406030204" pitchFamily="18" charset="0"/>
                      </a:rPr>
                      <m:t>𝑊</m:t>
                    </m:r>
                    <m:r>
                      <a:rPr lang="en-US" sz="2400" i="1" dirty="0" smtClean="0">
                        <a:solidFill>
                          <a:schemeClr val="tx1"/>
                        </a:solidFill>
                        <a:latin typeface="Cambria Math" panose="02040503050406030204" pitchFamily="18" charset="0"/>
                      </a:rPr>
                      <m:t>0 …. </m:t>
                    </m:r>
                    <m:r>
                      <a:rPr lang="en-US" sz="2400" i="1" dirty="0" smtClean="0">
                        <a:solidFill>
                          <a:schemeClr val="tx1"/>
                        </a:solidFill>
                        <a:latin typeface="Cambria Math" panose="02040503050406030204" pitchFamily="18" charset="0"/>
                      </a:rPr>
                      <m:t>𝑊</m:t>
                    </m:r>
                    <m:r>
                      <a:rPr lang="en-US" sz="2400" i="1" dirty="0" smtClean="0">
                        <a:solidFill>
                          <a:schemeClr val="tx1"/>
                        </a:solidFill>
                        <a:latin typeface="Cambria Math" panose="02040503050406030204" pitchFamily="18" charset="0"/>
                      </a:rPr>
                      <m:t>63 </m:t>
                    </m:r>
                  </m:oMath>
                </a14:m>
                <a:endParaRPr lang="en-US" sz="2400" dirty="0">
                  <a:solidFill>
                    <a:schemeClr val="tx1"/>
                  </a:solidFill>
                </a:endParaRPr>
              </a:p>
              <a:p>
                <a:r>
                  <a:rPr lang="en-US" sz="2400" dirty="0">
                    <a:solidFill>
                      <a:schemeClr val="tx1"/>
                    </a:solidFill>
                  </a:rPr>
                  <a:t>divide the padding result to blocks of 512 bits , for each block get there 64 blocks  </a:t>
                </a:r>
                <a14:m>
                  <m:oMath xmlns:m="http://schemas.openxmlformats.org/officeDocument/2006/math">
                    <m:r>
                      <a:rPr lang="en-US" sz="2400" i="1" dirty="0" smtClean="0">
                        <a:solidFill>
                          <a:schemeClr val="tx1"/>
                        </a:solidFill>
                        <a:latin typeface="Cambria Math" panose="02040503050406030204" pitchFamily="18" charset="0"/>
                      </a:rPr>
                      <m:t>(0 : 15) , (16 , 63) </m:t>
                    </m:r>
                  </m:oMath>
                </a14:m>
                <a:endParaRPr lang="en-US" sz="2400" dirty="0">
                  <a:solidFill>
                    <a:schemeClr val="tx1"/>
                  </a:solidFill>
                </a:endParaRPr>
              </a:p>
              <a:p>
                <a:r>
                  <a:rPr lang="en-US" sz="2400" dirty="0">
                    <a:solidFill>
                      <a:schemeClr val="tx1"/>
                    </a:solidFill>
                  </a:rPr>
                  <a:t>for each 64 blocks</a:t>
                </a:r>
              </a:p>
              <a:p>
                <a:pPr lvl="1"/>
                <a:r>
                  <a:rPr lang="en-US" sz="2200" dirty="0">
                    <a:solidFill>
                      <a:schemeClr val="tx1"/>
                    </a:solidFill>
                  </a:rPr>
                  <a:t>logical operations carry out on the values of 8 hash records using a </a:t>
                </a:r>
                <a:r>
                  <a:rPr lang="en-US" sz="2400" dirty="0">
                    <a:solidFill>
                      <a:schemeClr val="tx1"/>
                    </a:solidFill>
                  </a:rPr>
                  <a:t>constant record in each iteration </a:t>
                </a:r>
              </a:p>
              <a:p>
                <a:pPr indent="-342900"/>
                <a:r>
                  <a:rPr lang="en-US" sz="2400" dirty="0">
                    <a:solidFill>
                      <a:schemeClr val="tx1"/>
                    </a:solidFill>
                  </a:rPr>
                  <a:t>Finally combine the 8 has records together and represent it into </a:t>
                </a:r>
                <a:r>
                  <a:rPr lang="en-US" sz="2400" dirty="0" err="1">
                    <a:solidFill>
                      <a:schemeClr val="tx1"/>
                    </a:solidFill>
                  </a:rPr>
                  <a:t>hexa</a:t>
                </a:r>
                <a:r>
                  <a:rPr lang="en-US" sz="2400" dirty="0">
                    <a:solidFill>
                      <a:schemeClr val="tx1"/>
                    </a:solidFill>
                  </a:rPr>
                  <a:t> the result is the hash values for the input data .</a:t>
                </a:r>
              </a:p>
              <a:p>
                <a:pPr marL="0" indent="0">
                  <a:buNone/>
                </a:pPr>
                <a:endParaRPr lang="en-US" sz="2400" dirty="0">
                  <a:solidFill>
                    <a:schemeClr val="tx1"/>
                  </a:solidFill>
                </a:endParaRPr>
              </a:p>
            </p:txBody>
          </p:sp>
        </mc:Choice>
        <mc:Fallback>
          <p:sp>
            <p:nvSpPr>
              <p:cNvPr id="3" name="Content Placeholder 2">
                <a:extLst>
                  <a:ext uri="{FF2B5EF4-FFF2-40B4-BE49-F238E27FC236}">
                    <a16:creationId xmlns:a16="http://schemas.microsoft.com/office/drawing/2014/main" id="{A220DD99-A2CE-F866-9C5B-0C95BF576AD3}"/>
                  </a:ext>
                </a:extLst>
              </p:cNvPr>
              <p:cNvSpPr>
                <a:spLocks noGrp="1" noRot="1" noChangeAspect="1" noMove="1" noResize="1" noEditPoints="1" noAdjustHandles="1" noChangeArrowheads="1" noChangeShapeType="1" noTextEdit="1"/>
              </p:cNvSpPr>
              <p:nvPr>
                <p:ph idx="1"/>
              </p:nvPr>
            </p:nvSpPr>
            <p:spPr>
              <a:xfrm>
                <a:off x="838200" y="507297"/>
                <a:ext cx="10515600" cy="5843405"/>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273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p:txBody>
          <a:bodyPr/>
          <a:lstStyle/>
          <a:p>
            <a:r>
              <a:rPr lang="en-US" sz="4000" dirty="0"/>
              <a:t>SHA-3</a:t>
            </a:r>
            <a:endParaRPr lang="en-US" dirty="0"/>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p:txBody>
          <a:bodyPr anchor="ctr">
            <a:normAutofit/>
          </a:bodyPr>
          <a:lstStyle/>
          <a:p>
            <a:r>
              <a:rPr lang="en-US" sz="2200" dirty="0"/>
              <a:t>SHA-3, which stands for Secure Hash Algorithm 3, is a cryptographic hash function designed by a team of researchers led by Guido </a:t>
            </a:r>
            <a:r>
              <a:rPr lang="en-US" sz="2200" dirty="0" err="1"/>
              <a:t>Bertoni</a:t>
            </a:r>
            <a:r>
              <a:rPr lang="en-US" sz="2200" dirty="0"/>
              <a:t>, Joan Daemen, and Gilles Van </a:t>
            </a:r>
            <a:r>
              <a:rPr lang="en-US" sz="2200" dirty="0" err="1"/>
              <a:t>Assche</a:t>
            </a:r>
            <a:r>
              <a:rPr lang="en-US" sz="2200" dirty="0"/>
              <a:t>. It was standardized by the National Institute of Standards and Technology (NIST) in 2015 as part of the Secure Hash Standard (SHS) publication. </a:t>
            </a:r>
          </a:p>
          <a:p>
            <a:r>
              <a:rPr lang="en-US" sz="2200" dirty="0"/>
              <a:t>SHA-3 is part of a family of cryptographic hash functions that includes different hash sizes (SHA-224, SHA-256, SHA-384, SHA-512, SHA-512/224, and SHA-512/256) to cater to different security requirements. </a:t>
            </a:r>
          </a:p>
        </p:txBody>
      </p:sp>
    </p:spTree>
    <p:extLst>
      <p:ext uri="{BB962C8B-B14F-4D97-AF65-F5344CB8AC3E}">
        <p14:creationId xmlns:p14="http://schemas.microsoft.com/office/powerpoint/2010/main" val="3564953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4A75B-0582-BC51-3426-7D09C2CFE5D7}"/>
              </a:ext>
            </a:extLst>
          </p:cNvPr>
          <p:cNvSpPr>
            <a:spLocks noGrp="1"/>
          </p:cNvSpPr>
          <p:nvPr>
            <p:ph idx="1"/>
          </p:nvPr>
        </p:nvSpPr>
        <p:spPr>
          <a:xfrm>
            <a:off x="919119" y="767862"/>
            <a:ext cx="10353762" cy="5322276"/>
          </a:xfrm>
        </p:spPr>
        <p:txBody>
          <a:bodyPr anchor="ctr">
            <a:normAutofit/>
          </a:bodyPr>
          <a:lstStyle/>
          <a:p>
            <a:r>
              <a:rPr lang="en-US" sz="2200" dirty="0"/>
              <a:t>The primary function of SHA-3 is to take an input message and produce a fixed-size (digest) hash value, which is typically a string of characters. This hash value is unique to the input data, meaning that even a small change in the input message will result in a significantly different hash value. SHA-3 is designed to be secure against various cryptographic attacks, including collision attacks, where two different inputs produce the same hash value. </a:t>
            </a:r>
          </a:p>
          <a:p>
            <a:r>
              <a:rPr lang="en-US" sz="2200" dirty="0"/>
              <a:t>When considering the use of SHA-3 or any cryptographic algorithm, it's crucial to evaluate your specific use case, consult with cryptography experts if necessary, and stay informed about the latest developments in the field of cryptography to ensure that your choice of algorithm aligns with your security requirements.</a:t>
            </a:r>
          </a:p>
        </p:txBody>
      </p:sp>
    </p:spTree>
    <p:extLst>
      <p:ext uri="{BB962C8B-B14F-4D97-AF65-F5344CB8AC3E}">
        <p14:creationId xmlns:p14="http://schemas.microsoft.com/office/powerpoint/2010/main" val="667254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9D23-DFBB-A67A-5E22-BDE0944E0409}"/>
              </a:ext>
            </a:extLst>
          </p:cNvPr>
          <p:cNvSpPr>
            <a:spLocks noGrp="1"/>
          </p:cNvSpPr>
          <p:nvPr>
            <p:ph type="title"/>
          </p:nvPr>
        </p:nvSpPr>
        <p:spPr/>
        <p:txBody>
          <a:bodyPr>
            <a:noAutofit/>
          </a:bodyPr>
          <a:lstStyle/>
          <a:p>
            <a:r>
              <a:rPr lang="en-US" sz="2800" dirty="0"/>
              <a:t>SHA-3 applications in computer security and cryptography:</a:t>
            </a:r>
          </a:p>
        </p:txBody>
      </p:sp>
      <p:sp>
        <p:nvSpPr>
          <p:cNvPr id="3" name="Content Placeholder 2">
            <a:extLst>
              <a:ext uri="{FF2B5EF4-FFF2-40B4-BE49-F238E27FC236}">
                <a16:creationId xmlns:a16="http://schemas.microsoft.com/office/drawing/2014/main" id="{1B7B6547-A1B3-86D9-0620-49F4D580ED14}"/>
              </a:ext>
            </a:extLst>
          </p:cNvPr>
          <p:cNvSpPr>
            <a:spLocks noGrp="1"/>
          </p:cNvSpPr>
          <p:nvPr>
            <p:ph idx="1"/>
          </p:nvPr>
        </p:nvSpPr>
        <p:spPr/>
        <p:txBody>
          <a:bodyPr anchor="ctr">
            <a:normAutofit/>
          </a:bodyPr>
          <a:lstStyle/>
          <a:p>
            <a:r>
              <a:rPr lang="en-US" b="1" dirty="0"/>
              <a:t>Data Integrity</a:t>
            </a:r>
            <a:r>
              <a:rPr lang="en-US" dirty="0"/>
              <a:t>: SHA-3 can be used to verify the integrity of data by generating a hash value for the original data and comparing it with the hash value of the received or stored data. If the hash values match, the data has not been tampered with. </a:t>
            </a:r>
          </a:p>
          <a:p>
            <a:r>
              <a:rPr lang="en-US" b="1" dirty="0"/>
              <a:t>Digital Signatures</a:t>
            </a:r>
            <a:r>
              <a:rPr lang="en-US" dirty="0"/>
              <a:t>: Cryptographic digital signatures often involve hashing the message and then encrypting the hash value with a private key. SHA-3 can be used as the hashing component in digital signature algorithms. </a:t>
            </a:r>
          </a:p>
          <a:p>
            <a:r>
              <a:rPr lang="en-US" b="1" dirty="0"/>
              <a:t>Password Security</a:t>
            </a:r>
            <a:r>
              <a:rPr lang="en-US" dirty="0"/>
              <a:t>: SHA-3 can be used to securely store passwords. Instead of storing the actual password, systems can store the hash of the password. During authentication, the system hashes the entered password and compares it to the stored hash value. </a:t>
            </a:r>
          </a:p>
        </p:txBody>
      </p:sp>
    </p:spTree>
    <p:extLst>
      <p:ext uri="{BB962C8B-B14F-4D97-AF65-F5344CB8AC3E}">
        <p14:creationId xmlns:p14="http://schemas.microsoft.com/office/powerpoint/2010/main" val="3042380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C221C5-1E35-22B5-B7B7-9E7481217B4D}"/>
              </a:ext>
            </a:extLst>
          </p:cNvPr>
          <p:cNvSpPr>
            <a:spLocks noGrp="1"/>
          </p:cNvSpPr>
          <p:nvPr>
            <p:ph idx="1"/>
          </p:nvPr>
        </p:nvSpPr>
        <p:spPr>
          <a:xfrm>
            <a:off x="919119" y="644769"/>
            <a:ext cx="10353762" cy="5568461"/>
          </a:xfrm>
        </p:spPr>
        <p:txBody>
          <a:bodyPr anchor="ctr"/>
          <a:lstStyle/>
          <a:p>
            <a:r>
              <a:rPr lang="en-US" b="1" dirty="0"/>
              <a:t>Random Number Generation</a:t>
            </a:r>
            <a:r>
              <a:rPr lang="en-US" dirty="0"/>
              <a:t>: SHA-3 can be used to generate pseudo-random numbers. By hashing an input value (such as a seed), a seemingly random output can be generated. However, it's important to note that SHA-3 is not a true random number generator; it's a deterministic algorithm producing pseudorandom output. </a:t>
            </a:r>
          </a:p>
          <a:p>
            <a:r>
              <a:rPr lang="en-US" b="1" dirty="0"/>
              <a:t>Blockchain Technology</a:t>
            </a:r>
            <a:r>
              <a:rPr lang="en-US" dirty="0"/>
              <a:t>: SHA-3 is used in various blockchain implementations for creating secure hashes of blocks, ensuring the integrity and immutability of the blockchain.</a:t>
            </a:r>
          </a:p>
        </p:txBody>
      </p:sp>
    </p:spTree>
    <p:extLst>
      <p:ext uri="{BB962C8B-B14F-4D97-AF65-F5344CB8AC3E}">
        <p14:creationId xmlns:p14="http://schemas.microsoft.com/office/powerpoint/2010/main" val="762094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E3D7-F3BA-36C3-E8A3-453D9A24DDC1}"/>
              </a:ext>
            </a:extLst>
          </p:cNvPr>
          <p:cNvSpPr>
            <a:spLocks noGrp="1"/>
          </p:cNvSpPr>
          <p:nvPr>
            <p:ph type="title"/>
          </p:nvPr>
        </p:nvSpPr>
        <p:spPr/>
        <p:txBody>
          <a:bodyPr/>
          <a:lstStyle/>
          <a:p>
            <a:r>
              <a:rPr lang="en-US" dirty="0"/>
              <a:t>Advantages of SHA-3:</a:t>
            </a:r>
          </a:p>
        </p:txBody>
      </p:sp>
      <p:sp>
        <p:nvSpPr>
          <p:cNvPr id="3" name="Content Placeholder 2">
            <a:extLst>
              <a:ext uri="{FF2B5EF4-FFF2-40B4-BE49-F238E27FC236}">
                <a16:creationId xmlns:a16="http://schemas.microsoft.com/office/drawing/2014/main" id="{C6AE6285-021C-4AA9-8518-EC9E6C3389DE}"/>
              </a:ext>
            </a:extLst>
          </p:cNvPr>
          <p:cNvSpPr>
            <a:spLocks noGrp="1"/>
          </p:cNvSpPr>
          <p:nvPr>
            <p:ph idx="1"/>
          </p:nvPr>
        </p:nvSpPr>
        <p:spPr>
          <a:xfrm>
            <a:off x="913795" y="1580051"/>
            <a:ext cx="10353762" cy="4668350"/>
          </a:xfrm>
        </p:spPr>
        <p:txBody>
          <a:bodyPr anchor="ctr">
            <a:normAutofit lnSpcReduction="10000"/>
          </a:bodyPr>
          <a:lstStyle/>
          <a:p>
            <a:r>
              <a:rPr lang="en-US" dirty="0"/>
              <a:t>Security: SHA-3 is designed to be highly secure and resistant to various types of attacks, including collision and pre-image attacks. Its security has been extensively analyzed by the cryptographic community.</a:t>
            </a:r>
          </a:p>
          <a:p>
            <a:r>
              <a:rPr lang="en-US" dirty="0"/>
              <a:t>Resistance to Cryptanalytic Attacks: SHA-3 has a strong security margin and is resistant to many types of cryptanalytic attacks. Its sponge construction provides a solid foundation for security.</a:t>
            </a:r>
          </a:p>
          <a:p>
            <a:r>
              <a:rPr lang="en-US" dirty="0"/>
              <a:t>Versatility: SHA-3 supports hash lengths of 224, 256, 384, and 512 bits, making it suitable for a wide range of applications, including digital signatures, key derivation functions, and message authentication codes.</a:t>
            </a:r>
          </a:p>
          <a:p>
            <a:r>
              <a:rPr lang="en-US" dirty="0"/>
              <a:t>Performance and Efficiency: While SHA-3 may not always be the fastest hash function, its performance is generally efficient for most practical purposes. Additionally, its modular and parallelizable design can be optimized for specific hardware. NIST Standard: SHA-3 is a NIST standard (FIPS PUB 202) and has undergone extensive scrutiny by the cryptographic community and experts, making it a reliable choice for security applications.</a:t>
            </a:r>
          </a:p>
        </p:txBody>
      </p:sp>
    </p:spTree>
    <p:extLst>
      <p:ext uri="{BB962C8B-B14F-4D97-AF65-F5344CB8AC3E}">
        <p14:creationId xmlns:p14="http://schemas.microsoft.com/office/powerpoint/2010/main" val="289383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7547-AA26-D542-C16D-3ED6767718DF}"/>
              </a:ext>
            </a:extLst>
          </p:cNvPr>
          <p:cNvSpPr>
            <a:spLocks noGrp="1"/>
          </p:cNvSpPr>
          <p:nvPr>
            <p:ph type="title"/>
          </p:nvPr>
        </p:nvSpPr>
        <p:spPr/>
        <p:txBody>
          <a:bodyPr anchor="ctr">
            <a:normAutofit/>
          </a:bodyPr>
          <a:lstStyle/>
          <a:p>
            <a:r>
              <a:rPr lang="en-US" dirty="0"/>
              <a:t>Hashing Characteristics</a:t>
            </a:r>
          </a:p>
        </p:txBody>
      </p:sp>
      <p:sp>
        <p:nvSpPr>
          <p:cNvPr id="3" name="Content Placeholder 2">
            <a:extLst>
              <a:ext uri="{FF2B5EF4-FFF2-40B4-BE49-F238E27FC236}">
                <a16:creationId xmlns:a16="http://schemas.microsoft.com/office/drawing/2014/main" id="{1F367A87-D52D-B0BE-D752-C43E17789C1B}"/>
              </a:ext>
            </a:extLst>
          </p:cNvPr>
          <p:cNvSpPr>
            <a:spLocks noGrp="1"/>
          </p:cNvSpPr>
          <p:nvPr>
            <p:ph idx="1"/>
          </p:nvPr>
        </p:nvSpPr>
        <p:spPr>
          <a:xfrm>
            <a:off x="720000" y="1580050"/>
            <a:ext cx="10728325" cy="4658750"/>
          </a:xfrm>
        </p:spPr>
        <p:txBody>
          <a:bodyPr anchor="ctr">
            <a:normAutofit/>
          </a:bodyPr>
          <a:lstStyle/>
          <a:p>
            <a:pPr algn="l">
              <a:buFont typeface="+mj-lt"/>
              <a:buAutoNum type="arabicPeriod"/>
            </a:pPr>
            <a:r>
              <a:rPr lang="en-US" sz="2400" b="1" i="0" dirty="0">
                <a:solidFill>
                  <a:srgbClr val="D1D5DB"/>
                </a:solidFill>
                <a:effectLst/>
                <a:latin typeface="Söhne"/>
              </a:rPr>
              <a:t>Deterministic:</a:t>
            </a:r>
            <a:endParaRPr lang="en-US" sz="2400" b="0" i="0" dirty="0">
              <a:solidFill>
                <a:srgbClr val="D1D5DB"/>
              </a:solidFill>
              <a:effectLst/>
              <a:latin typeface="Söhne"/>
            </a:endParaRPr>
          </a:p>
          <a:p>
            <a:pPr lvl="1"/>
            <a:r>
              <a:rPr lang="en-US" sz="2000" b="0" i="0" dirty="0">
                <a:solidFill>
                  <a:srgbClr val="D1D5DB"/>
                </a:solidFill>
                <a:effectLst/>
                <a:latin typeface="Söhne"/>
              </a:rPr>
              <a:t>The same input will always produce the same hash value. This is important in verification and comparison purposes.</a:t>
            </a:r>
          </a:p>
          <a:p>
            <a:pPr algn="l">
              <a:buFont typeface="+mj-lt"/>
              <a:buAutoNum type="arabicPeriod"/>
            </a:pPr>
            <a:r>
              <a:rPr lang="en-US" sz="2400" b="1" i="0" dirty="0">
                <a:solidFill>
                  <a:srgbClr val="D1D5DB"/>
                </a:solidFill>
                <a:effectLst/>
                <a:latin typeface="Söhne"/>
              </a:rPr>
              <a:t>Fixed Output Length:</a:t>
            </a:r>
            <a:endParaRPr lang="en-US" sz="2400" b="0" i="0" dirty="0">
              <a:solidFill>
                <a:srgbClr val="D1D5DB"/>
              </a:solidFill>
              <a:effectLst/>
              <a:latin typeface="Söhne"/>
            </a:endParaRPr>
          </a:p>
          <a:p>
            <a:pPr lvl="1"/>
            <a:r>
              <a:rPr lang="en-US" sz="2000" b="0" i="0" dirty="0">
                <a:solidFill>
                  <a:srgbClr val="D1D5DB"/>
                </a:solidFill>
                <a:effectLst/>
                <a:latin typeface="Söhne"/>
              </a:rPr>
              <a:t>Regardless of the input size, the hash function will always generate a fixed-length output. This is handy for creating consistency in data representation.</a:t>
            </a:r>
          </a:p>
          <a:p>
            <a:pPr algn="l">
              <a:buFont typeface="+mj-lt"/>
              <a:buAutoNum type="arabicPeriod"/>
            </a:pPr>
            <a:r>
              <a:rPr lang="en-US" sz="2400" b="1" i="0" dirty="0">
                <a:solidFill>
                  <a:srgbClr val="D1D5DB"/>
                </a:solidFill>
                <a:effectLst/>
                <a:latin typeface="Söhne"/>
              </a:rPr>
              <a:t>Efficient:</a:t>
            </a:r>
            <a:endParaRPr lang="en-US" sz="2400" b="0" i="0" dirty="0">
              <a:solidFill>
                <a:srgbClr val="D1D5DB"/>
              </a:solidFill>
              <a:effectLst/>
              <a:latin typeface="Söhne"/>
            </a:endParaRPr>
          </a:p>
          <a:p>
            <a:pPr lvl="1"/>
            <a:r>
              <a:rPr lang="en-US" sz="2000" b="0" i="0" dirty="0">
                <a:solidFill>
                  <a:srgbClr val="D1D5DB"/>
                </a:solidFill>
                <a:effectLst/>
                <a:latin typeface="Söhne"/>
              </a:rPr>
              <a:t>Hashing is designed to be fast and efficient. This is important in applications like encryption, where speed is a critical factor.</a:t>
            </a:r>
          </a:p>
        </p:txBody>
      </p:sp>
    </p:spTree>
    <p:extLst>
      <p:ext uri="{BB962C8B-B14F-4D97-AF65-F5344CB8AC3E}">
        <p14:creationId xmlns:p14="http://schemas.microsoft.com/office/powerpoint/2010/main" val="331344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978A-DCF4-5BD0-E06C-9187E1D6DA99}"/>
              </a:ext>
            </a:extLst>
          </p:cNvPr>
          <p:cNvSpPr>
            <a:spLocks noGrp="1"/>
          </p:cNvSpPr>
          <p:nvPr>
            <p:ph type="title"/>
          </p:nvPr>
        </p:nvSpPr>
        <p:spPr/>
        <p:txBody>
          <a:bodyPr/>
          <a:lstStyle/>
          <a:p>
            <a:r>
              <a:rPr lang="en-US" dirty="0"/>
              <a:t>Disadvantages of SHA-3:</a:t>
            </a:r>
          </a:p>
        </p:txBody>
      </p:sp>
      <p:sp>
        <p:nvSpPr>
          <p:cNvPr id="3" name="Content Placeholder 2">
            <a:extLst>
              <a:ext uri="{FF2B5EF4-FFF2-40B4-BE49-F238E27FC236}">
                <a16:creationId xmlns:a16="http://schemas.microsoft.com/office/drawing/2014/main" id="{EA038D84-133E-100B-D152-A00767DBF61A}"/>
              </a:ext>
            </a:extLst>
          </p:cNvPr>
          <p:cNvSpPr>
            <a:spLocks noGrp="1"/>
          </p:cNvSpPr>
          <p:nvPr>
            <p:ph idx="1"/>
          </p:nvPr>
        </p:nvSpPr>
        <p:spPr>
          <a:xfrm>
            <a:off x="913795" y="1580050"/>
            <a:ext cx="10353762" cy="4668349"/>
          </a:xfrm>
        </p:spPr>
        <p:txBody>
          <a:bodyPr anchor="ctr">
            <a:normAutofit fontScale="92500"/>
          </a:bodyPr>
          <a:lstStyle/>
          <a:p>
            <a:r>
              <a:rPr lang="en-US" dirty="0"/>
              <a:t>Speed: While SHA-3 is efficient, it might not be the fastest option for applications where speed is a critical factor. Some other hash functions like SHA-256 might be faster in certain contexts.</a:t>
            </a:r>
          </a:p>
          <a:p>
            <a:r>
              <a:rPr lang="en-US" dirty="0"/>
              <a:t>Implementation Complexity: Implementing SHA-3 from scratch can be complex, especially for developers without a deep understanding of cryptographic algorithms. Incorrect implementations can lead to vulnerabilities.</a:t>
            </a:r>
          </a:p>
          <a:p>
            <a:r>
              <a:rPr lang="en-US" dirty="0"/>
              <a:t>Size of Output: For some applications, the 224-bit output size might be too large. For contexts where storage is limited, using a smaller hash function like SHA-256 might be more appropriate.</a:t>
            </a:r>
          </a:p>
          <a:p>
            <a:r>
              <a:rPr lang="en-US" dirty="0"/>
              <a:t>Newness: While SHA-3 has been extensively analyzed, its status as a relatively newer algorithm (compared to SHA-2, for example) might make some conservative users and organizations hesitant to adopt it immediately.</a:t>
            </a:r>
          </a:p>
          <a:p>
            <a:r>
              <a:rPr lang="en-US" dirty="0"/>
              <a:t>Potential Future Attacks: Although SHA-3 is currently secure, the landscape of cryptography is always evolving. Future advances in mathematics or computational power might theoretically weaken its security in the very long term.</a:t>
            </a:r>
          </a:p>
        </p:txBody>
      </p:sp>
    </p:spTree>
    <p:extLst>
      <p:ext uri="{BB962C8B-B14F-4D97-AF65-F5344CB8AC3E}">
        <p14:creationId xmlns:p14="http://schemas.microsoft.com/office/powerpoint/2010/main" val="1993703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FE08-6F0E-42CD-B9D3-F31E45950BDD}"/>
              </a:ext>
            </a:extLst>
          </p:cNvPr>
          <p:cNvSpPr>
            <a:spLocks noGrp="1"/>
          </p:cNvSpPr>
          <p:nvPr>
            <p:ph type="title"/>
          </p:nvPr>
        </p:nvSpPr>
        <p:spPr>
          <a:xfrm>
            <a:off x="913795" y="609600"/>
            <a:ext cx="10353762" cy="970450"/>
          </a:xfrm>
        </p:spPr>
        <p:txBody>
          <a:bodyPr>
            <a:normAutofit/>
          </a:bodyPr>
          <a:lstStyle/>
          <a:p>
            <a:r>
              <a:rPr lang="en-US" i="0" dirty="0">
                <a:effectLst/>
                <a:latin typeface="Calisto MT (Headings)"/>
              </a:rPr>
              <a:t>Common Use Cases:</a:t>
            </a:r>
            <a:endParaRPr lang="en-US" dirty="0">
              <a:latin typeface="Calisto MT (Headings)"/>
            </a:endParaRPr>
          </a:p>
        </p:txBody>
      </p:sp>
      <p:graphicFrame>
        <p:nvGraphicFramePr>
          <p:cNvPr id="5" name="Content Placeholder 2">
            <a:extLst>
              <a:ext uri="{FF2B5EF4-FFF2-40B4-BE49-F238E27FC236}">
                <a16:creationId xmlns:a16="http://schemas.microsoft.com/office/drawing/2014/main" id="{03010913-616C-42E5-356E-6B6C836D3B90}"/>
              </a:ext>
            </a:extLst>
          </p:cNvPr>
          <p:cNvGraphicFramePr>
            <a:graphicFrameLocks noGrp="1"/>
          </p:cNvGraphicFramePr>
          <p:nvPr>
            <p:ph idx="1"/>
            <p:extLst>
              <p:ext uri="{D42A27DB-BD31-4B8C-83A1-F6EECF244321}">
                <p14:modId xmlns:p14="http://schemas.microsoft.com/office/powerpoint/2010/main" val="1050683211"/>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4700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C8520-7B16-9DEB-B0FC-12BE9878785D}"/>
              </a:ext>
            </a:extLst>
          </p:cNvPr>
          <p:cNvSpPr>
            <a:spLocks noGrp="1"/>
          </p:cNvSpPr>
          <p:nvPr>
            <p:ph type="title"/>
          </p:nvPr>
        </p:nvSpPr>
        <p:spPr>
          <a:xfrm>
            <a:off x="633743" y="609599"/>
            <a:ext cx="3413156" cy="5273675"/>
          </a:xfrm>
        </p:spPr>
        <p:txBody>
          <a:bodyPr>
            <a:normAutofit/>
          </a:bodyPr>
          <a:lstStyle/>
          <a:p>
            <a:r>
              <a:rPr lang="en-US" dirty="0"/>
              <a:t>Hashing in Cryptography &amp; Cyber Security</a:t>
            </a:r>
          </a:p>
        </p:txBody>
      </p:sp>
      <p:pic>
        <p:nvPicPr>
          <p:cNvPr id="9" name="Picture 8">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6EE4B1F9-DBE5-2ECB-1BDF-F77CF68E7901}"/>
              </a:ext>
            </a:extLst>
          </p:cNvPr>
          <p:cNvGraphicFramePr>
            <a:graphicFrameLocks noGrp="1"/>
          </p:cNvGraphicFramePr>
          <p:nvPr>
            <p:ph idx="1"/>
            <p:extLst>
              <p:ext uri="{D42A27DB-BD31-4B8C-83A1-F6EECF244321}">
                <p14:modId xmlns:p14="http://schemas.microsoft.com/office/powerpoint/2010/main" val="633444301"/>
              </p:ext>
            </p:extLst>
          </p:nvPr>
        </p:nvGraphicFramePr>
        <p:xfrm>
          <a:off x="5282521" y="709683"/>
          <a:ext cx="6266011" cy="55973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56233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139F-5CB0-AD7E-5389-29C95A832B7F}"/>
              </a:ext>
            </a:extLst>
          </p:cNvPr>
          <p:cNvSpPr>
            <a:spLocks noGrp="1"/>
          </p:cNvSpPr>
          <p:nvPr>
            <p:ph type="title"/>
          </p:nvPr>
        </p:nvSpPr>
        <p:spPr/>
        <p:txBody>
          <a:bodyPr>
            <a:normAutofit/>
          </a:bodyPr>
          <a:lstStyle/>
          <a:p>
            <a:r>
              <a:rPr lang="en-US" i="0" dirty="0">
                <a:solidFill>
                  <a:srgbClr val="D1D5DB"/>
                </a:solidFill>
                <a:effectLst/>
                <a:latin typeface="Calisto MT (Headings)"/>
              </a:rPr>
              <a:t>Malware Detection</a:t>
            </a:r>
          </a:p>
        </p:txBody>
      </p:sp>
      <p:sp>
        <p:nvSpPr>
          <p:cNvPr id="3" name="Content Placeholder 2">
            <a:extLst>
              <a:ext uri="{FF2B5EF4-FFF2-40B4-BE49-F238E27FC236}">
                <a16:creationId xmlns:a16="http://schemas.microsoft.com/office/drawing/2014/main" id="{35918635-2818-6395-5810-805F85C85008}"/>
              </a:ext>
            </a:extLst>
          </p:cNvPr>
          <p:cNvSpPr>
            <a:spLocks noGrp="1"/>
          </p:cNvSpPr>
          <p:nvPr>
            <p:ph idx="1"/>
          </p:nvPr>
        </p:nvSpPr>
        <p:spPr>
          <a:xfrm>
            <a:off x="913795" y="1603496"/>
            <a:ext cx="10353762" cy="4668351"/>
          </a:xfrm>
        </p:spPr>
        <p:txBody>
          <a:bodyPr anchor="ctr">
            <a:normAutofit/>
          </a:bodyPr>
          <a:lstStyle/>
          <a:p>
            <a:pPr marL="914400" lvl="1" indent="-457200">
              <a:lnSpc>
                <a:spcPct val="200000"/>
              </a:lnSpc>
            </a:pPr>
            <a:r>
              <a:rPr lang="en-US" sz="3200" b="0" i="0" dirty="0">
                <a:solidFill>
                  <a:srgbClr val="D1D5DB"/>
                </a:solidFill>
                <a:effectLst/>
                <a:latin typeface="Söhne"/>
              </a:rPr>
              <a:t>Hashing is used in cybersecurity for malware detection.</a:t>
            </a:r>
          </a:p>
          <a:p>
            <a:pPr marL="457200" lvl="1" indent="0">
              <a:lnSpc>
                <a:spcPct val="200000"/>
              </a:lnSpc>
              <a:buNone/>
            </a:pPr>
            <a:endParaRPr lang="en-US" sz="1400" b="0" i="0" dirty="0">
              <a:solidFill>
                <a:srgbClr val="D1D5DB"/>
              </a:solidFill>
              <a:effectLst/>
              <a:latin typeface="Söhne"/>
            </a:endParaRPr>
          </a:p>
          <a:p>
            <a:pPr marL="914400" lvl="1" indent="-457200"/>
            <a:r>
              <a:rPr lang="en-US" sz="3200" b="0" i="0" dirty="0">
                <a:solidFill>
                  <a:srgbClr val="D1D5DB"/>
                </a:solidFill>
                <a:effectLst/>
                <a:latin typeface="Söhne"/>
              </a:rPr>
              <a:t>Antivirus programs often use hash databases to compare the hash values of files on a system against known malicious files. If a match is found, it can indicate the presence of malware.</a:t>
            </a:r>
          </a:p>
        </p:txBody>
      </p:sp>
    </p:spTree>
    <p:extLst>
      <p:ext uri="{BB962C8B-B14F-4D97-AF65-F5344CB8AC3E}">
        <p14:creationId xmlns:p14="http://schemas.microsoft.com/office/powerpoint/2010/main" val="79658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ECA1-2DC2-3150-D1DB-407230917956}"/>
              </a:ext>
            </a:extLst>
          </p:cNvPr>
          <p:cNvSpPr>
            <a:spLocks noGrp="1"/>
          </p:cNvSpPr>
          <p:nvPr>
            <p:ph type="title"/>
          </p:nvPr>
        </p:nvSpPr>
        <p:spPr/>
        <p:txBody>
          <a:bodyPr>
            <a:normAutofit/>
          </a:bodyPr>
          <a:lstStyle/>
          <a:p>
            <a:r>
              <a:rPr lang="en-US" dirty="0"/>
              <a:t>Cryptographic Hash Functions in Protocols</a:t>
            </a:r>
          </a:p>
        </p:txBody>
      </p:sp>
      <p:sp>
        <p:nvSpPr>
          <p:cNvPr id="3" name="Content Placeholder 2">
            <a:extLst>
              <a:ext uri="{FF2B5EF4-FFF2-40B4-BE49-F238E27FC236}">
                <a16:creationId xmlns:a16="http://schemas.microsoft.com/office/drawing/2014/main" id="{397B3932-485F-139A-9C0C-BF382C1C8B4D}"/>
              </a:ext>
            </a:extLst>
          </p:cNvPr>
          <p:cNvSpPr>
            <a:spLocks noGrp="1"/>
          </p:cNvSpPr>
          <p:nvPr>
            <p:ph idx="1"/>
          </p:nvPr>
        </p:nvSpPr>
        <p:spPr>
          <a:xfrm>
            <a:off x="913795" y="1580051"/>
            <a:ext cx="10353762" cy="4668350"/>
          </a:xfrm>
        </p:spPr>
        <p:txBody>
          <a:bodyPr anchor="ctr">
            <a:normAutofit fontScale="92500" lnSpcReduction="10000"/>
          </a:bodyPr>
          <a:lstStyle/>
          <a:p>
            <a:pPr marL="537300" indent="-457200"/>
            <a:r>
              <a:rPr lang="en-US" sz="3200" b="0" i="0" dirty="0">
                <a:solidFill>
                  <a:srgbClr val="D1D5DB"/>
                </a:solidFill>
                <a:effectLst/>
                <a:latin typeface="Söhne"/>
              </a:rPr>
              <a:t>Many cryptographic protocols like SSH and HTTPS use hash functions to ensure security.</a:t>
            </a:r>
          </a:p>
          <a:p>
            <a:pPr marL="457200" lvl="1" indent="0">
              <a:buNone/>
            </a:pPr>
            <a:endParaRPr lang="en-US" sz="2000" dirty="0">
              <a:solidFill>
                <a:srgbClr val="D1D5DB"/>
              </a:solidFill>
              <a:effectLst/>
              <a:latin typeface="Söhne"/>
            </a:endParaRPr>
          </a:p>
          <a:p>
            <a:pPr marL="537300" indent="-457200"/>
            <a:r>
              <a:rPr lang="en-US" sz="3200" dirty="0">
                <a:solidFill>
                  <a:srgbClr val="D1D5DB"/>
                </a:solidFill>
                <a:effectLst/>
                <a:latin typeface="Söhne"/>
              </a:rPr>
              <a:t>For example, secure key exchange protocols like Diffie-Hellman key exchange (</a:t>
            </a:r>
            <a:r>
              <a:rPr lang="en-US" sz="3200" i="1" dirty="0">
                <a:solidFill>
                  <a:srgbClr val="D1D5DB"/>
                </a:solidFill>
                <a:effectLst/>
                <a:latin typeface="Söhne"/>
              </a:rPr>
              <a:t>For two parties to communicate confidentially, they must first exchange the secret key so that each party is able to encrypt messages before sending, and decrypt received ones. This process is known as the key exchange.</a:t>
            </a:r>
            <a:r>
              <a:rPr lang="en-US" sz="3200" dirty="0">
                <a:solidFill>
                  <a:srgbClr val="D1D5DB"/>
                </a:solidFill>
                <a:effectLst/>
                <a:latin typeface="Söhne"/>
              </a:rPr>
              <a:t>) may use hashes to verify the integrity of exchanged messages and prevent man-in-the-middle attacks.</a:t>
            </a:r>
          </a:p>
        </p:txBody>
      </p:sp>
    </p:spTree>
    <p:extLst>
      <p:ext uri="{BB962C8B-B14F-4D97-AF65-F5344CB8AC3E}">
        <p14:creationId xmlns:p14="http://schemas.microsoft.com/office/powerpoint/2010/main" val="4158219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3155-83DA-5D4A-36D2-FF69BFACD11E}"/>
              </a:ext>
            </a:extLst>
          </p:cNvPr>
          <p:cNvSpPr>
            <a:spLocks noGrp="1"/>
          </p:cNvSpPr>
          <p:nvPr>
            <p:ph type="title"/>
          </p:nvPr>
        </p:nvSpPr>
        <p:spPr/>
        <p:txBody>
          <a:bodyPr>
            <a:normAutofit/>
          </a:bodyPr>
          <a:lstStyle/>
          <a:p>
            <a:r>
              <a:rPr lang="en-US" dirty="0"/>
              <a:t>Blockchain Technology</a:t>
            </a:r>
          </a:p>
        </p:txBody>
      </p:sp>
      <p:sp>
        <p:nvSpPr>
          <p:cNvPr id="3" name="Content Placeholder 2">
            <a:extLst>
              <a:ext uri="{FF2B5EF4-FFF2-40B4-BE49-F238E27FC236}">
                <a16:creationId xmlns:a16="http://schemas.microsoft.com/office/drawing/2014/main" id="{8948DAC1-6D67-6BED-DBAF-48C144431B27}"/>
              </a:ext>
            </a:extLst>
          </p:cNvPr>
          <p:cNvSpPr>
            <a:spLocks noGrp="1"/>
          </p:cNvSpPr>
          <p:nvPr>
            <p:ph idx="1"/>
          </p:nvPr>
        </p:nvSpPr>
        <p:spPr>
          <a:xfrm>
            <a:off x="913795" y="1580050"/>
            <a:ext cx="10353762" cy="4668351"/>
          </a:xfrm>
        </p:spPr>
        <p:txBody>
          <a:bodyPr anchor="ctr">
            <a:normAutofit/>
          </a:bodyPr>
          <a:lstStyle/>
          <a:p>
            <a:pPr marL="742950" lvl="1" indent="-285750"/>
            <a:r>
              <a:rPr lang="en-US" sz="3200" b="0" i="0" dirty="0">
                <a:solidFill>
                  <a:srgbClr val="D1D5DB"/>
                </a:solidFill>
                <a:effectLst/>
                <a:latin typeface="Söhne"/>
              </a:rPr>
              <a:t>Blockchain relies heavily on hashing for creating secure blocks.</a:t>
            </a:r>
          </a:p>
          <a:p>
            <a:pPr marL="457200" lvl="1" indent="0">
              <a:buNone/>
            </a:pPr>
            <a:endParaRPr lang="en-US" sz="2000" b="0" i="0" dirty="0">
              <a:solidFill>
                <a:srgbClr val="D1D5DB"/>
              </a:solidFill>
              <a:effectLst/>
              <a:latin typeface="Söhne"/>
            </a:endParaRPr>
          </a:p>
          <a:p>
            <a:pPr marL="742950" lvl="1" indent="-285750"/>
            <a:r>
              <a:rPr lang="en-US" sz="3200" b="0" i="0" dirty="0">
                <a:solidFill>
                  <a:srgbClr val="D1D5DB"/>
                </a:solidFill>
                <a:effectLst/>
                <a:latin typeface="Söhne"/>
              </a:rPr>
              <a:t>Each block in a blockchain contains a hash of the previous block, forming a chain.</a:t>
            </a:r>
          </a:p>
        </p:txBody>
      </p:sp>
    </p:spTree>
    <p:extLst>
      <p:ext uri="{BB962C8B-B14F-4D97-AF65-F5344CB8AC3E}">
        <p14:creationId xmlns:p14="http://schemas.microsoft.com/office/powerpoint/2010/main" val="2301086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BA72-60BD-4CAF-DC3C-BF3E7F8688C5}"/>
              </a:ext>
            </a:extLst>
          </p:cNvPr>
          <p:cNvSpPr>
            <a:spLocks noGrp="1"/>
          </p:cNvSpPr>
          <p:nvPr>
            <p:ph type="title"/>
          </p:nvPr>
        </p:nvSpPr>
        <p:spPr>
          <a:xfrm>
            <a:off x="633743" y="609599"/>
            <a:ext cx="3413156" cy="5273675"/>
          </a:xfrm>
        </p:spPr>
        <p:txBody>
          <a:bodyPr>
            <a:normAutofit/>
          </a:bodyPr>
          <a:lstStyle/>
          <a:p>
            <a:r>
              <a:rPr lang="en-US" dirty="0"/>
              <a:t>Most Popular Hashing Algorithms</a:t>
            </a:r>
          </a:p>
        </p:txBody>
      </p:sp>
      <p:pic>
        <p:nvPicPr>
          <p:cNvPr id="11" name="Picture 10">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7C8C9490-0FCC-9996-4270-31EAFB791956}"/>
              </a:ext>
            </a:extLst>
          </p:cNvPr>
          <p:cNvGraphicFramePr>
            <a:graphicFrameLocks noGrp="1"/>
          </p:cNvGraphicFramePr>
          <p:nvPr>
            <p:ph idx="1"/>
            <p:extLst>
              <p:ext uri="{D42A27DB-BD31-4B8C-83A1-F6EECF244321}">
                <p14:modId xmlns:p14="http://schemas.microsoft.com/office/powerpoint/2010/main" val="1349265711"/>
              </p:ext>
            </p:extLst>
          </p:nvPr>
        </p:nvGraphicFramePr>
        <p:xfrm>
          <a:off x="5282521" y="709683"/>
          <a:ext cx="6266011" cy="56793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73230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182</TotalTime>
  <Words>2492</Words>
  <Application>Microsoft Office PowerPoint</Application>
  <PresentationFormat>Widescreen</PresentationFormat>
  <Paragraphs>168</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Calibri</vt:lpstr>
      <vt:lpstr>Calisto MT</vt:lpstr>
      <vt:lpstr>Calisto MT (Headings)</vt:lpstr>
      <vt:lpstr>Cambria Math</vt:lpstr>
      <vt:lpstr>Google Sans</vt:lpstr>
      <vt:lpstr>Söhne</vt:lpstr>
      <vt:lpstr>Wingdings 2</vt:lpstr>
      <vt:lpstr>Slate</vt:lpstr>
      <vt:lpstr>Hashing &amp; Hashing Algorithms</vt:lpstr>
      <vt:lpstr>What is hashing?</vt:lpstr>
      <vt:lpstr>Hashing Characteristics</vt:lpstr>
      <vt:lpstr>Common Use Cases:</vt:lpstr>
      <vt:lpstr>Hashing in Cryptography &amp; Cyber Security</vt:lpstr>
      <vt:lpstr>Malware Detection</vt:lpstr>
      <vt:lpstr>Cryptographic Hash Functions in Protocols</vt:lpstr>
      <vt:lpstr>Blockchain Technology</vt:lpstr>
      <vt:lpstr>Most Popular Hashing Algorithms</vt:lpstr>
      <vt:lpstr>MD5</vt:lpstr>
      <vt:lpstr>Argon2</vt:lpstr>
      <vt:lpstr>Bcrypt</vt:lpstr>
      <vt:lpstr>(Secure Hash Algorithm) SHA-1</vt:lpstr>
      <vt:lpstr>Complete algorithm of SHA-1:</vt:lpstr>
      <vt:lpstr>PowerPoint Presentation</vt:lpstr>
      <vt:lpstr>PowerPoint Presentation</vt:lpstr>
      <vt:lpstr>PowerPoint Presentation</vt:lpstr>
      <vt:lpstr>PowerPoint Presentation</vt:lpstr>
      <vt:lpstr>PowerPoint Presentation</vt:lpstr>
      <vt:lpstr>PowerPoint Presentation</vt:lpstr>
      <vt:lpstr>SHA-256</vt:lpstr>
      <vt:lpstr>PowerPoint Presentation</vt:lpstr>
      <vt:lpstr>PowerPoint Presentation</vt:lpstr>
      <vt:lpstr>PowerPoint Presentation</vt:lpstr>
      <vt:lpstr>SHA-3</vt:lpstr>
      <vt:lpstr>PowerPoint Presentation</vt:lpstr>
      <vt:lpstr>SHA-3 applications in computer security and cryptography:</vt:lpstr>
      <vt:lpstr>PowerPoint Presentation</vt:lpstr>
      <vt:lpstr>Advantages of SHA-3:</vt:lpstr>
      <vt:lpstr>Disadvantages of SHA-3: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&amp; Hashing Algorithms</dc:title>
  <dc:creator>محمد احمد السيد السيد</dc:creator>
  <cp:lastModifiedBy>محمد احمد السيد السيد</cp:lastModifiedBy>
  <cp:revision>98</cp:revision>
  <dcterms:created xsi:type="dcterms:W3CDTF">2023-10-22T20:08:20Z</dcterms:created>
  <dcterms:modified xsi:type="dcterms:W3CDTF">2023-10-23T03:30:22Z</dcterms:modified>
</cp:coreProperties>
</file>