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4"/>
  </p:notesMasterIdLst>
  <p:sldIdLst>
    <p:sldId id="3855" r:id="rId5"/>
    <p:sldId id="3836" r:id="rId6"/>
    <p:sldId id="3835" r:id="rId7"/>
    <p:sldId id="3837" r:id="rId8"/>
    <p:sldId id="3838" r:id="rId9"/>
    <p:sldId id="3839" r:id="rId10"/>
    <p:sldId id="3840" r:id="rId11"/>
    <p:sldId id="3856" r:id="rId12"/>
    <p:sldId id="3841" r:id="rId13"/>
    <p:sldId id="3842" r:id="rId14"/>
    <p:sldId id="3843" r:id="rId15"/>
    <p:sldId id="3844" r:id="rId16"/>
    <p:sldId id="3845" r:id="rId17"/>
    <p:sldId id="3847" r:id="rId18"/>
    <p:sldId id="3851" r:id="rId19"/>
    <p:sldId id="3852" r:id="rId20"/>
    <p:sldId id="3849" r:id="rId21"/>
    <p:sldId id="3853" r:id="rId22"/>
    <p:sldId id="385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38BB-2481-5859-491C-F208B5A37AC9}"/>
              </a:ext>
            </a:extLst>
          </p:cNvPr>
          <p:cNvSpPr>
            <a:spLocks noGrp="1"/>
          </p:cNvSpPr>
          <p:nvPr>
            <p:ph type="ctrTitle"/>
          </p:nvPr>
        </p:nvSpPr>
        <p:spPr>
          <a:xfrm>
            <a:off x="5130530" y="3429000"/>
            <a:ext cx="6592824" cy="2386584"/>
          </a:xfrm>
        </p:spPr>
        <p:txBody>
          <a:bodyPr/>
          <a:lstStyle/>
          <a:p>
            <a:r>
              <a:rPr lang="en-US" dirty="0"/>
              <a:t>Numerical Methods</a:t>
            </a:r>
          </a:p>
        </p:txBody>
      </p:sp>
    </p:spTree>
    <p:extLst>
      <p:ext uri="{BB962C8B-B14F-4D97-AF65-F5344CB8AC3E}">
        <p14:creationId xmlns:p14="http://schemas.microsoft.com/office/powerpoint/2010/main" val="119467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D0351-E1E4-3AAA-3304-2F154070A00A}"/>
              </a:ext>
            </a:extLst>
          </p:cNvPr>
          <p:cNvSpPr>
            <a:spLocks noGrp="1"/>
          </p:cNvSpPr>
          <p:nvPr>
            <p:ph type="title"/>
          </p:nvPr>
        </p:nvSpPr>
        <p:spPr/>
        <p:txBody>
          <a:bodyPr/>
          <a:lstStyle/>
          <a:p>
            <a:r>
              <a:rPr lang="en-US" dirty="0"/>
              <a:t>What is AES</a:t>
            </a:r>
          </a:p>
        </p:txBody>
      </p:sp>
      <p:sp>
        <p:nvSpPr>
          <p:cNvPr id="5" name="Content Placeholder 4">
            <a:extLst>
              <a:ext uri="{FF2B5EF4-FFF2-40B4-BE49-F238E27FC236}">
                <a16:creationId xmlns:a16="http://schemas.microsoft.com/office/drawing/2014/main" id="{3D906199-E104-D3DE-ACE6-1A34930E98C1}"/>
              </a:ext>
            </a:extLst>
          </p:cNvPr>
          <p:cNvSpPr>
            <a:spLocks noGrp="1"/>
          </p:cNvSpPr>
          <p:nvPr>
            <p:ph idx="1"/>
          </p:nvPr>
        </p:nvSpPr>
        <p:spPr/>
        <p:txBody>
          <a:bodyPr anchor="ctr">
            <a:normAutofit lnSpcReduction="10000"/>
          </a:bodyPr>
          <a:lstStyle/>
          <a:p>
            <a:r>
              <a:rPr lang="en-US" dirty="0"/>
              <a:t>The Advanced Encryption Standard (AES) is a symmetric block cipher chosen by the U.S. government to protect classified information.</a:t>
            </a:r>
          </a:p>
          <a:p>
            <a:r>
              <a:rPr lang="en-US" dirty="0"/>
              <a:t>The National Institute of Standards and Technology (NIST) started development of AES in 1997 when it announced the need for an alternative to the Data Encryption Standard (DES), which was starting to become vulnerable to brute-force attacks.</a:t>
            </a:r>
          </a:p>
          <a:p>
            <a:r>
              <a:rPr lang="en-US" dirty="0"/>
              <a:t>AES is the industry standard as of now as it allows 128 bit, 192 bit and 256 bit encryption. </a:t>
            </a:r>
          </a:p>
        </p:txBody>
      </p:sp>
    </p:spTree>
    <p:extLst>
      <p:ext uri="{BB962C8B-B14F-4D97-AF65-F5344CB8AC3E}">
        <p14:creationId xmlns:p14="http://schemas.microsoft.com/office/powerpoint/2010/main" val="71889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E50F-3F08-BEEB-E318-3C4218339BD9}"/>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How AES encryption works</a:t>
            </a:r>
            <a:endParaRPr lang="en-US" dirty="0"/>
          </a:p>
        </p:txBody>
      </p:sp>
      <p:sp>
        <p:nvSpPr>
          <p:cNvPr id="3" name="Date Placeholder 2">
            <a:extLst>
              <a:ext uri="{FF2B5EF4-FFF2-40B4-BE49-F238E27FC236}">
                <a16:creationId xmlns:a16="http://schemas.microsoft.com/office/drawing/2014/main" id="{0C5D2294-F729-0322-A784-5262B35B114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A25EC1B-789F-E35E-047A-109504162EC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4EDF5F4-B5F3-8D62-4093-109FBC2226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D667EB3-7266-7740-24ED-C717BCBD0514}"/>
              </a:ext>
            </a:extLst>
          </p:cNvPr>
          <p:cNvSpPr>
            <a:spLocks noGrp="1"/>
          </p:cNvSpPr>
          <p:nvPr>
            <p:ph idx="1"/>
          </p:nvPr>
        </p:nvSpPr>
        <p:spPr/>
        <p:txBody>
          <a:bodyPr>
            <a:normAutofit fontScale="92500" lnSpcReduction="10000"/>
          </a:bodyPr>
          <a:lstStyle/>
          <a:p>
            <a:pPr marL="0" indent="0">
              <a:buNone/>
            </a:pPr>
            <a:r>
              <a:rPr lang="en-US" dirty="0"/>
              <a:t>AES includes three block ciphers:</a:t>
            </a:r>
          </a:p>
          <a:p>
            <a:pPr lvl="1"/>
            <a:r>
              <a:rPr lang="en-US" dirty="0"/>
              <a:t>AES-128 uses a 128-bit key length to encrypt and decrypt a block of messages.</a:t>
            </a:r>
          </a:p>
          <a:p>
            <a:pPr lvl="1"/>
            <a:r>
              <a:rPr lang="en-US" dirty="0"/>
              <a:t>AES-192 uses a 192-bit key length to encrypt and decrypt a block of messages.</a:t>
            </a:r>
          </a:p>
          <a:p>
            <a:pPr lvl="1"/>
            <a:r>
              <a:rPr lang="en-US" dirty="0"/>
              <a:t>AES-256 uses a 256-bit key length to encrypt and decrypt a block of messages.</a:t>
            </a:r>
          </a:p>
          <a:p>
            <a:pPr marL="0" indent="0">
              <a:buNone/>
            </a:pPr>
            <a:r>
              <a:rPr lang="en-US" dirty="0"/>
              <a:t>AES relies on a series of linked operations which involves replacing and shuffling of the input data.</a:t>
            </a:r>
          </a:p>
          <a:p>
            <a:pPr marL="0" indent="0">
              <a:buNone/>
            </a:pPr>
            <a:r>
              <a:rPr lang="en-US" dirty="0"/>
              <a:t>Each cipher encrypts and decrypts data in blocks of 128 bits using cryptographic keys of 128, 192 and 256 bits, respectively.</a:t>
            </a:r>
          </a:p>
        </p:txBody>
      </p:sp>
    </p:spTree>
    <p:extLst>
      <p:ext uri="{BB962C8B-B14F-4D97-AF65-F5344CB8AC3E}">
        <p14:creationId xmlns:p14="http://schemas.microsoft.com/office/powerpoint/2010/main" val="411797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t>Symmetric, also known as secret key, ciphers use the same key for encrypting and decrypting. The sender and the receiver must both know -- and use -- the same secret key.</a:t>
            </a:r>
          </a:p>
          <a:p>
            <a:pPr marL="0" indent="0">
              <a:buNone/>
            </a:pPr>
            <a:r>
              <a:rPr lang="en-US" dirty="0"/>
              <a:t>There are 10 rounds for 128-bit keys, 12 rounds for 192-bit keys and 14 rounds for 256-bit keys. A round consists of several processing steps that include substitution, transposition and mixing of the input plaintext to transform it into the final output of ciphertext.</a:t>
            </a:r>
          </a:p>
        </p:txBody>
      </p:sp>
    </p:spTree>
    <p:extLst>
      <p:ext uri="{BB962C8B-B14F-4D97-AF65-F5344CB8AC3E}">
        <p14:creationId xmlns:p14="http://schemas.microsoft.com/office/powerpoint/2010/main" val="242278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5CF9-E465-CBD4-168C-2DF310F53731}"/>
              </a:ext>
            </a:extLst>
          </p:cNvPr>
          <p:cNvSpPr>
            <a:spLocks noGrp="1"/>
          </p:cNvSpPr>
          <p:nvPr>
            <p:ph type="title"/>
          </p:nvPr>
        </p:nvSpPr>
        <p:spPr/>
        <p:txBody>
          <a:bodyPr/>
          <a:lstStyle/>
          <a:p>
            <a:r>
              <a:rPr lang="en-US" dirty="0"/>
              <a:t>Steps :</a:t>
            </a:r>
          </a:p>
        </p:txBody>
      </p:sp>
      <p:sp>
        <p:nvSpPr>
          <p:cNvPr id="3" name="Date Placeholder 2">
            <a:extLst>
              <a:ext uri="{FF2B5EF4-FFF2-40B4-BE49-F238E27FC236}">
                <a16:creationId xmlns:a16="http://schemas.microsoft.com/office/drawing/2014/main" id="{72FC4388-BA8B-97FF-DCDF-A397261D4E1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508BBA59-1731-BD62-C2D2-308F3AA0586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83F40E1-3084-A7F1-A85E-F30B4A406F7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A432291E-C23C-D884-C5E3-F5A4C41F925F}"/>
                  </a:ext>
                </a:extLst>
              </p:cNvPr>
              <p:cNvSpPr>
                <a:spLocks noGrp="1"/>
              </p:cNvSpPr>
              <p:nvPr>
                <p:ph idx="1"/>
              </p:nvPr>
            </p:nvSpPr>
            <p:spPr/>
            <p:txBody>
              <a:bodyPr>
                <a:normAutofit/>
              </a:bodyPr>
              <a:lstStyle/>
              <a:p>
                <a:pPr marL="0" indent="0">
                  <a:buNone/>
                </a:pPr>
                <a:r>
                  <a:rPr lang="en-US" dirty="0"/>
                  <a:t>Creation of Round keys:</a:t>
                </a:r>
              </a:p>
              <a:p>
                <a:r>
                  <a:rPr lang="en-US" dirty="0"/>
                  <a:t>A Key Schedule algorithm is used to calculate all the round keys from the key. So the initial key is used to create many different round keys which will be used in the corresponding round of the encryption.</a:t>
                </a:r>
              </a:p>
              <a:p>
                <a:pPr marL="0" indent="0">
                  <a:buNone/>
                </a:pPr>
                <a:r>
                  <a:rPr lang="en-US" dirty="0"/>
                  <a:t>Encryption :</a:t>
                </a:r>
              </a:p>
              <a:p>
                <a:r>
                  <a:rPr lang="en-US" dirty="0"/>
                  <a:t>AES considers each block as a </a:t>
                </a:r>
                <a14:m>
                  <m:oMath xmlns:m="http://schemas.openxmlformats.org/officeDocument/2006/math">
                    <m:r>
                      <a:rPr lang="en-US" i="1" dirty="0" smtClean="0">
                        <a:latin typeface="Cambria Math" panose="02040503050406030204" pitchFamily="18" charset="0"/>
                      </a:rPr>
                      <m:t>16 </m:t>
                    </m:r>
                    <m:r>
                      <a:rPr lang="en-US" i="1" dirty="0" smtClean="0">
                        <a:latin typeface="Cambria Math" panose="02040503050406030204" pitchFamily="18" charset="0"/>
                      </a:rPr>
                      <m:t>𝑏𝑦𝑡𝑒</m:t>
                    </m:r>
                    <m:r>
                      <a:rPr lang="en-US" i="1" dirty="0" smtClean="0">
                        <a:latin typeface="Cambria Math" panose="02040503050406030204" pitchFamily="18" charset="0"/>
                      </a:rPr>
                      <m:t> (4 </m:t>
                    </m:r>
                    <m:r>
                      <a:rPr lang="en-US" i="1" dirty="0" smtClean="0">
                        <a:latin typeface="Cambria Math" panose="02040503050406030204" pitchFamily="18" charset="0"/>
                      </a:rPr>
                      <m:t>𝑏𝑦𝑡𝑒</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4 </m:t>
                    </m:r>
                    <m:r>
                      <a:rPr lang="en-US" i="1" dirty="0" smtClean="0">
                        <a:latin typeface="Cambria Math" panose="02040503050406030204" pitchFamily="18" charset="0"/>
                      </a:rPr>
                      <m:t>𝑏𝑦𝑡𝑒</m:t>
                    </m:r>
                    <m:r>
                      <a:rPr lang="en-US" i="1" dirty="0" smtClean="0">
                        <a:latin typeface="Cambria Math" panose="02040503050406030204" pitchFamily="18" charset="0"/>
                      </a:rPr>
                      <m:t> = 128 ) </m:t>
                    </m:r>
                  </m:oMath>
                </a14:m>
                <a:r>
                  <a:rPr lang="en-US" dirty="0"/>
                  <a:t>grid in a column major arrangement.</a:t>
                </a:r>
              </a:p>
              <a:p>
                <a:endParaRPr lang="en-US" dirty="0"/>
              </a:p>
              <a:p>
                <a:endParaRPr lang="en-US" dirty="0"/>
              </a:p>
            </p:txBody>
          </p:sp>
        </mc:Choice>
        <mc:Fallback>
          <p:sp>
            <p:nvSpPr>
              <p:cNvPr id="6" name="Content Placeholder 5">
                <a:extLst>
                  <a:ext uri="{FF2B5EF4-FFF2-40B4-BE49-F238E27FC236}">
                    <a16:creationId xmlns:a16="http://schemas.microsoft.com/office/drawing/2014/main" id="{A432291E-C23C-D884-C5E3-F5A4C41F925F}"/>
                  </a:ext>
                </a:extLst>
              </p:cNvPr>
              <p:cNvSpPr>
                <a:spLocks noGrp="1" noRot="1" noChangeAspect="1" noMove="1" noResize="1" noEditPoints="1" noAdjustHandles="1" noChangeArrowheads="1" noChangeShapeType="1" noTextEdit="1"/>
              </p:cNvSpPr>
              <p:nvPr>
                <p:ph idx="1"/>
              </p:nvPr>
            </p:nvSpPr>
            <p:spPr>
              <a:blipFill>
                <a:blip r:embed="rId2"/>
                <a:stretch>
                  <a:fillRect l="-1217" t="-2686"/>
                </a:stretch>
              </a:blipFill>
            </p:spPr>
            <p:txBody>
              <a:bodyPr/>
              <a:lstStyle/>
              <a:p>
                <a:r>
                  <a:rPr lang="en-US">
                    <a:noFill/>
                  </a:rPr>
                  <a:t> </a:t>
                </a:r>
              </a:p>
            </p:txBody>
          </p:sp>
        </mc:Fallback>
      </mc:AlternateContent>
    </p:spTree>
    <p:extLst>
      <p:ext uri="{BB962C8B-B14F-4D97-AF65-F5344CB8AC3E}">
        <p14:creationId xmlns:p14="http://schemas.microsoft.com/office/powerpoint/2010/main" val="153576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t>Like this one:</a:t>
            </a:r>
          </a:p>
          <a:p>
            <a:pPr marL="457200" lvl="1" indent="0">
              <a:buNone/>
            </a:pPr>
            <a:r>
              <a:rPr lang="en-US" sz="1800" dirty="0">
                <a:latin typeface="Consolas" panose="020B0609020204030204" pitchFamily="49" charset="0"/>
              </a:rPr>
              <a:t>[ b0 | b4 | b8 | b12 |</a:t>
            </a:r>
          </a:p>
          <a:p>
            <a:pPr marL="457200" lvl="1" indent="0">
              <a:buNone/>
            </a:pPr>
            <a:r>
              <a:rPr lang="en-US" sz="1800" dirty="0">
                <a:latin typeface="Consolas" panose="020B0609020204030204" pitchFamily="49" charset="0"/>
              </a:rPr>
              <a:t>| b1 | b5 | b9 | b13 |</a:t>
            </a:r>
          </a:p>
          <a:p>
            <a:pPr marL="457200" lvl="1" indent="0">
              <a:buNone/>
            </a:pPr>
            <a:r>
              <a:rPr lang="en-US" sz="1800" dirty="0">
                <a:latin typeface="Consolas" panose="020B0609020204030204" pitchFamily="49" charset="0"/>
              </a:rPr>
              <a:t>| b2 | b6 | b10| b14 |</a:t>
            </a:r>
          </a:p>
          <a:p>
            <a:pPr marL="457200" lvl="1" indent="0">
              <a:buNone/>
            </a:pPr>
            <a:r>
              <a:rPr lang="en-US" sz="1800" dirty="0">
                <a:latin typeface="Consolas" panose="020B0609020204030204" pitchFamily="49" charset="0"/>
              </a:rPr>
              <a:t>| b3 | b7 | b11| b15 ]</a:t>
            </a:r>
          </a:p>
          <a:p>
            <a:pPr marL="0" indent="0">
              <a:buNone/>
            </a:pPr>
            <a:r>
              <a:rPr lang="en-US" dirty="0"/>
              <a:t>Each round comprises of 4 steps :</a:t>
            </a:r>
          </a:p>
          <a:p>
            <a:pPr marL="914400" lvl="1" indent="-457200">
              <a:buFont typeface="+mj-lt"/>
              <a:buAutoNum type="arabicPeriod"/>
            </a:pPr>
            <a:r>
              <a:rPr lang="en-US" dirty="0" err="1"/>
              <a:t>SubBytes</a:t>
            </a:r>
            <a:endParaRPr lang="en-US" dirty="0"/>
          </a:p>
          <a:p>
            <a:pPr marL="914400" lvl="1" indent="-457200">
              <a:buFont typeface="+mj-lt"/>
              <a:buAutoNum type="arabicPeriod"/>
            </a:pPr>
            <a:r>
              <a:rPr lang="en-US" dirty="0" err="1"/>
              <a:t>ShiftRows</a:t>
            </a:r>
            <a:endParaRPr lang="en-US" dirty="0"/>
          </a:p>
          <a:p>
            <a:pPr marL="914400" lvl="1" indent="-457200">
              <a:buFont typeface="+mj-lt"/>
              <a:buAutoNum type="arabicPeriod"/>
            </a:pPr>
            <a:r>
              <a:rPr lang="en-US" dirty="0" err="1"/>
              <a:t>MixColumns</a:t>
            </a:r>
            <a:endParaRPr lang="en-US" dirty="0"/>
          </a:p>
          <a:p>
            <a:pPr marL="914400" lvl="1" indent="-457200">
              <a:buFont typeface="+mj-lt"/>
              <a:buAutoNum type="arabicPeriod"/>
            </a:pPr>
            <a:r>
              <a:rPr lang="en-US" dirty="0"/>
              <a:t>Add Round Key</a:t>
            </a:r>
          </a:p>
          <a:p>
            <a:pPr marL="0" indent="0">
              <a:buNone/>
            </a:pPr>
            <a:r>
              <a:rPr lang="en-US" dirty="0"/>
              <a:t>The last round doesn’t have the </a:t>
            </a:r>
            <a:r>
              <a:rPr lang="en-US" dirty="0" err="1"/>
              <a:t>MixColumns</a:t>
            </a:r>
            <a:r>
              <a:rPr lang="en-US" dirty="0"/>
              <a:t> round.</a:t>
            </a:r>
          </a:p>
        </p:txBody>
      </p:sp>
    </p:spTree>
    <p:extLst>
      <p:ext uri="{BB962C8B-B14F-4D97-AF65-F5344CB8AC3E}">
        <p14:creationId xmlns:p14="http://schemas.microsoft.com/office/powerpoint/2010/main" val="184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b="1" dirty="0"/>
              <a:t>Add Round Key</a:t>
            </a:r>
            <a:r>
              <a:rPr lang="en-US" dirty="0"/>
              <a:t>: You pass the block data stored in the state array through an XOR function with the first key generated (K0). It passes the resultant state array on as input to the next step.</a:t>
            </a:r>
          </a:p>
          <a:p>
            <a:pPr marL="0" indent="0">
              <a:buNone/>
            </a:pPr>
            <a:r>
              <a:rPr lang="en-US" b="1" dirty="0"/>
              <a:t>Sub-Bytes</a:t>
            </a:r>
            <a:r>
              <a:rPr lang="en-US" dirty="0"/>
              <a:t>: In this step, it converts each byte of the state array into hexadecimal, divided into two equal parts. These parts are the rows and columns, mapped with a substitution box (S-Box) to generate new values for the final state array.</a:t>
            </a:r>
          </a:p>
          <a:p>
            <a:pPr marL="0" indent="0">
              <a:buNone/>
            </a:pPr>
            <a:r>
              <a:rPr lang="en-US" b="1" dirty="0"/>
              <a:t>Shift Rows</a:t>
            </a:r>
            <a:r>
              <a:rPr lang="en-US" dirty="0"/>
              <a:t>: It swaps the row elements among each other. It skips the first row. It shifts the elements in the second row, one position to the left. It also shifts the elements from the third row two consecutive positions to the left, and it shifts the last row three positions to the left.</a:t>
            </a:r>
          </a:p>
        </p:txBody>
      </p:sp>
    </p:spTree>
    <p:extLst>
      <p:ext uri="{BB962C8B-B14F-4D97-AF65-F5344CB8AC3E}">
        <p14:creationId xmlns:p14="http://schemas.microsoft.com/office/powerpoint/2010/main" val="72128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b="1" dirty="0"/>
              <a:t>Mix Columns</a:t>
            </a:r>
            <a:r>
              <a:rPr lang="en-US" dirty="0"/>
              <a:t>: It multiplies a constant matrix with each column in the state array to get a new column for the subsequent state array. Once all the columns are multiplied with the same constant matrix, you get your state array for the next step. This particular step is not to be done in the last round.</a:t>
            </a:r>
          </a:p>
          <a:p>
            <a:pPr marL="0" indent="0">
              <a:buNone/>
            </a:pPr>
            <a:r>
              <a:rPr lang="en-US" b="1" dirty="0"/>
              <a:t>Add Round Key</a:t>
            </a:r>
            <a:r>
              <a:rPr lang="en-US" dirty="0"/>
              <a:t>: The respective key for the round is </a:t>
            </a:r>
            <a:r>
              <a:rPr lang="en-US" dirty="0" err="1"/>
              <a:t>XOR’d</a:t>
            </a:r>
            <a:r>
              <a:rPr lang="en-US" dirty="0"/>
              <a:t> with the state array is obtained in the previous step. If this is the last round, the resultant state array becomes the ciphertext for the specific block; else, it passes as the new state array input for the next round.</a:t>
            </a:r>
          </a:p>
        </p:txBody>
      </p:sp>
    </p:spTree>
    <p:extLst>
      <p:ext uri="{BB962C8B-B14F-4D97-AF65-F5344CB8AC3E}">
        <p14:creationId xmlns:p14="http://schemas.microsoft.com/office/powerpoint/2010/main" val="20086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DD5E9F65-D22B-53D8-0DB9-E4E41E178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06" y="576262"/>
            <a:ext cx="8697588"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0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2130-2D9B-F44F-7B88-D27570FB4125}"/>
              </a:ext>
            </a:extLst>
          </p:cNvPr>
          <p:cNvSpPr>
            <a:spLocks noGrp="1"/>
          </p:cNvSpPr>
          <p:nvPr>
            <p:ph type="title"/>
          </p:nvPr>
        </p:nvSpPr>
        <p:spPr/>
        <p:txBody>
          <a:bodyPr/>
          <a:lstStyle/>
          <a:p>
            <a:r>
              <a:rPr lang="en-US" dirty="0"/>
              <a:t>Applications	</a:t>
            </a:r>
          </a:p>
        </p:txBody>
      </p:sp>
      <p:sp>
        <p:nvSpPr>
          <p:cNvPr id="3" name="Date Placeholder 2">
            <a:extLst>
              <a:ext uri="{FF2B5EF4-FFF2-40B4-BE49-F238E27FC236}">
                <a16:creationId xmlns:a16="http://schemas.microsoft.com/office/drawing/2014/main" id="{A249BC34-C7B9-247D-3AB5-2FC89BC1BACF}"/>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85906D15-445B-E010-EDB2-A48B42DC1A4D}"/>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BCBE3900-8DEE-60E9-A25F-77ABEC6BC0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057ECFF-2325-765D-4B45-B3AB45305383}"/>
              </a:ext>
            </a:extLst>
          </p:cNvPr>
          <p:cNvSpPr>
            <a:spLocks noGrp="1"/>
          </p:cNvSpPr>
          <p:nvPr>
            <p:ph idx="1"/>
          </p:nvPr>
        </p:nvSpPr>
        <p:spPr/>
        <p:txBody>
          <a:bodyPr>
            <a:normAutofit fontScale="85000" lnSpcReduction="20000"/>
          </a:bodyPr>
          <a:lstStyle/>
          <a:p>
            <a:r>
              <a:rPr lang="en-US" dirty="0"/>
              <a:t>Wireless security: AES is used in securing wireless networks, such as Wi-Fi networks, to ensure data confidentiality and prevent unauthorized access.</a:t>
            </a:r>
          </a:p>
          <a:p>
            <a:r>
              <a:rPr lang="en-US" dirty="0"/>
              <a:t>Database Encryption: AES can be applied to encrypt sensitive data stored in databases. This helps protect personal information, financial records, and other confidential data from unauthorized access in case of a data breach.</a:t>
            </a:r>
          </a:p>
          <a:p>
            <a:r>
              <a:rPr lang="en-US" dirty="0"/>
              <a:t>Secure communications: AES is widely used in protocols like such as internet communications, email, instant messaging, and voice/video </a:t>
            </a:r>
            <a:r>
              <a:rPr lang="en-US" dirty="0" err="1"/>
              <a:t>calls.It</a:t>
            </a:r>
            <a:r>
              <a:rPr lang="en-US" dirty="0"/>
              <a:t> ensures that the data remains confidential.</a:t>
            </a:r>
          </a:p>
          <a:p>
            <a:r>
              <a:rPr lang="en-US" dirty="0"/>
              <a:t>Data storage: AES is used to encrypt sensitive data stored on hard drives, USB drives, and other storage media, protecting it from unauthorized access in case of loss or theft.</a:t>
            </a:r>
          </a:p>
        </p:txBody>
      </p:sp>
    </p:spTree>
    <p:extLst>
      <p:ext uri="{BB962C8B-B14F-4D97-AF65-F5344CB8AC3E}">
        <p14:creationId xmlns:p14="http://schemas.microsoft.com/office/powerpoint/2010/main" val="65259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D965D56-2395-DBDD-97C9-9651A669EF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DD3323B9-BCFA-3DEB-A093-51B0176AFED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119DF05-4F0B-8570-C2C6-A11DA30CE01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5CD8A70-0BAD-D20F-FD04-A41B936BC62E}"/>
              </a:ext>
            </a:extLst>
          </p:cNvPr>
          <p:cNvSpPr>
            <a:spLocks noGrp="1"/>
          </p:cNvSpPr>
          <p:nvPr>
            <p:ph idx="1"/>
          </p:nvPr>
        </p:nvSpPr>
        <p:spPr>
          <a:xfrm>
            <a:off x="838200" y="921471"/>
            <a:ext cx="10515600" cy="5015058"/>
          </a:xfrm>
        </p:spPr>
        <p:txBody>
          <a:bodyPr>
            <a:normAutofit fontScale="92500" lnSpcReduction="10000"/>
          </a:bodyPr>
          <a:lstStyle/>
          <a:p>
            <a:r>
              <a:rPr lang="en-US" dirty="0"/>
              <a:t>Virtual Private Networks (VPNs): AES is commonly used in VPN protocols to secure the communication between a user’s device and a remote server. It ensures that data sent and received through the VPN remains private and cannot be deciphered by eavesdroppers.</a:t>
            </a:r>
          </a:p>
          <a:p>
            <a:r>
              <a:rPr lang="en-US" dirty="0"/>
              <a:t>Secure Storage of Passwords: AES encryption is commonly employed to store passwords securely. Instead of storing plaintext passwords, the encrypted version is stored. This adds an extra layer of security and protects user credentials in case of unauthorized access to the storage.</a:t>
            </a:r>
          </a:p>
          <a:p>
            <a:r>
              <a:rPr lang="en-US" dirty="0"/>
              <a:t>File and Disk Encryption: AES is used to encrypt files and folders on computers, external storage devices, and cloud storage. It protects sensitive data stored on devices or during data transfer to prevent unauthorized access.</a:t>
            </a:r>
          </a:p>
        </p:txBody>
      </p:sp>
    </p:spTree>
    <p:extLst>
      <p:ext uri="{BB962C8B-B14F-4D97-AF65-F5344CB8AC3E}">
        <p14:creationId xmlns:p14="http://schemas.microsoft.com/office/powerpoint/2010/main" val="28426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2E8F6B36-6CF8-5971-5F56-17B143C5985F}"/>
              </a:ext>
            </a:extLst>
          </p:cNvPr>
          <p:cNvSpPr>
            <a:spLocks noGrp="1"/>
          </p:cNvSpPr>
          <p:nvPr>
            <p:ph type="ctrTitle"/>
          </p:nvPr>
        </p:nvSpPr>
        <p:spPr>
          <a:xfrm>
            <a:off x="3315031" y="2787367"/>
            <a:ext cx="5561938" cy="1184524"/>
          </a:xfrm>
        </p:spPr>
        <p:txBody>
          <a:bodyPr anchor="ctr">
            <a:normAutofit/>
          </a:bodyPr>
          <a:lstStyle/>
          <a:p>
            <a:pPr algn="ctr"/>
            <a:r>
              <a:rPr lang="en-US" dirty="0">
                <a:solidFill>
                  <a:srgbClr val="FFFFFF"/>
                </a:solidFill>
              </a:rPr>
              <a:t>Secant Method</a:t>
            </a:r>
          </a:p>
        </p:txBody>
      </p:sp>
      <p:sp>
        <p:nvSpPr>
          <p:cNvPr id="4" name="Footer Placeholder 3">
            <a:extLst>
              <a:ext uri="{FF2B5EF4-FFF2-40B4-BE49-F238E27FC236}">
                <a16:creationId xmlns:a16="http://schemas.microsoft.com/office/drawing/2014/main" id="{570A7CC3-261B-7E23-E521-BCA63EEE5D49}"/>
              </a:ext>
            </a:extLst>
          </p:cNvPr>
          <p:cNvSpPr>
            <a:spLocks noGrp="1"/>
          </p:cNvSpPr>
          <p:nvPr>
            <p:ph type="ftr" sz="quarter" idx="4294967295"/>
          </p:nvPr>
        </p:nvSpPr>
        <p:spPr>
          <a:xfrm>
            <a:off x="695542" y="6356350"/>
            <a:ext cx="3876457" cy="365125"/>
          </a:xfrm>
        </p:spPr>
        <p:txBody>
          <a:bodyPr>
            <a:normAutofit/>
          </a:bodyPr>
          <a:lstStyle/>
          <a:p>
            <a:pPr algn="l">
              <a:spcAft>
                <a:spcPts val="600"/>
              </a:spcAft>
              <a:defRPr/>
            </a:pPr>
            <a:r>
              <a:rPr lang="en-US">
                <a:solidFill>
                  <a:prstClr val="black">
                    <a:tint val="75000"/>
                  </a:prstClr>
                </a:solidFill>
              </a:rPr>
              <a:t>Presentation Title</a:t>
            </a:r>
          </a:p>
        </p:txBody>
      </p:sp>
      <p:sp>
        <p:nvSpPr>
          <p:cNvPr id="3" name="Date Placeholder 2">
            <a:extLst>
              <a:ext uri="{FF2B5EF4-FFF2-40B4-BE49-F238E27FC236}">
                <a16:creationId xmlns:a16="http://schemas.microsoft.com/office/drawing/2014/main" id="{F569AE45-EEB1-2580-4B9F-109043AA6850}"/>
              </a:ext>
            </a:extLst>
          </p:cNvPr>
          <p:cNvSpPr>
            <a:spLocks noGrp="1"/>
          </p:cNvSpPr>
          <p:nvPr>
            <p:ph type="dt" sz="half" idx="4294967295"/>
          </p:nvPr>
        </p:nvSpPr>
        <p:spPr>
          <a:xfrm>
            <a:off x="7724246" y="6356350"/>
            <a:ext cx="2519684" cy="365125"/>
          </a:xfrm>
        </p:spPr>
        <p:txBody>
          <a:bodyPr>
            <a:normAutofit/>
          </a:bodyPr>
          <a:lstStyle/>
          <a:p>
            <a:pPr>
              <a:spcAft>
                <a:spcPts val="600"/>
              </a:spcAft>
              <a:defRPr/>
            </a:pPr>
            <a:r>
              <a:rPr lang="en-US">
                <a:solidFill>
                  <a:prstClr val="black">
                    <a:tint val="75000"/>
                  </a:prstClr>
                </a:solidFill>
              </a:rPr>
              <a:t>9/3/20XX</a:t>
            </a:r>
          </a:p>
        </p:txBody>
      </p:sp>
      <p:sp>
        <p:nvSpPr>
          <p:cNvPr id="5" name="Slide Number Placeholder 4">
            <a:extLst>
              <a:ext uri="{FF2B5EF4-FFF2-40B4-BE49-F238E27FC236}">
                <a16:creationId xmlns:a16="http://schemas.microsoft.com/office/drawing/2014/main" id="{8DECF334-47CA-8B53-C80F-74D34A6A3887}"/>
              </a:ext>
            </a:extLst>
          </p:cNvPr>
          <p:cNvSpPr>
            <a:spLocks noGrp="1"/>
          </p:cNvSpPr>
          <p:nvPr>
            <p:ph type="sldNum" sz="quarter" idx="4294967295"/>
          </p:nvPr>
        </p:nvSpPr>
        <p:spPr>
          <a:xfrm>
            <a:off x="10467444" y="6356350"/>
            <a:ext cx="8863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a:t>
            </a:fld>
            <a:endParaRPr lang="en-US">
              <a:solidFill>
                <a:prstClr val="black">
                  <a:tint val="75000"/>
                </a:prstClr>
              </a:solidFill>
            </a:endParaRP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08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DD4F2FB-F1BF-7620-2481-EF68766E8E6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Secant Method</a:t>
            </a:r>
          </a:p>
        </p:txBody>
      </p:sp>
      <p:sp>
        <p:nvSpPr>
          <p:cNvPr id="22" name="Content Placeholder 7">
            <a:extLst>
              <a:ext uri="{FF2B5EF4-FFF2-40B4-BE49-F238E27FC236}">
                <a16:creationId xmlns:a16="http://schemas.microsoft.com/office/drawing/2014/main" id="{79A5D256-8F6F-6A64-B203-B534A8E3204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a:r>
              <a:rPr lang="en-US" sz="2600" dirty="0"/>
              <a:t>The secant method is a root-finding numerical algorithm used for approximating the roots of a real-valued function.</a:t>
            </a:r>
          </a:p>
          <a:p>
            <a:pPr marL="0" indent="0">
              <a:buNone/>
            </a:pPr>
            <a:endParaRPr lang="en-US" sz="2600" dirty="0"/>
          </a:p>
          <a:p>
            <a:pPr marL="0"/>
            <a:r>
              <a:rPr lang="en-US" sz="2600" dirty="0"/>
              <a:t>It iteratively refines </a:t>
            </a:r>
            <a:r>
              <a:rPr lang="en-US" sz="2600" b="1" dirty="0"/>
              <a:t>two initial guesses </a:t>
            </a:r>
            <a:r>
              <a:rPr lang="en-US" sz="2600" dirty="0"/>
              <a:t>to converge towards a more accurate estimate of the root.</a:t>
            </a:r>
          </a:p>
          <a:p>
            <a:pPr marL="0" indent="0">
              <a:buNone/>
            </a:pPr>
            <a:endParaRPr lang="en-US" sz="2600" dirty="0"/>
          </a:p>
          <a:p>
            <a:pPr marL="0"/>
            <a:r>
              <a:rPr lang="en-US" sz="2600" dirty="0"/>
              <a:t>Secant method is similar to the Newton-Raphson method, but </a:t>
            </a:r>
            <a:r>
              <a:rPr lang="en-US" sz="2600" b="1" dirty="0"/>
              <a:t>does not require calculating derivatives</a:t>
            </a:r>
            <a:r>
              <a:rPr lang="en-US" sz="2600" dirty="0"/>
              <a:t>. Instead, it uses a linear approximation based on two previous iterates to estimate the next root.</a:t>
            </a:r>
          </a:p>
        </p:txBody>
      </p:sp>
      <p:sp>
        <p:nvSpPr>
          <p:cNvPr id="3" name="Date Placeholder 2">
            <a:extLst>
              <a:ext uri="{FF2B5EF4-FFF2-40B4-BE49-F238E27FC236}">
                <a16:creationId xmlns:a16="http://schemas.microsoft.com/office/drawing/2014/main" id="{137C0731-49AE-6CBA-80BB-740DC4CFD9D5}"/>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defRPr/>
            </a:pPr>
            <a:r>
              <a:rPr lang="en-US">
                <a:solidFill>
                  <a:srgbClr val="FFFFFF"/>
                </a:solidFill>
              </a:rPr>
              <a:t>9/3/20XX</a:t>
            </a:r>
          </a:p>
        </p:txBody>
      </p:sp>
      <p:sp>
        <p:nvSpPr>
          <p:cNvPr id="4" name="Footer Placeholder 3">
            <a:extLst>
              <a:ext uri="{FF2B5EF4-FFF2-40B4-BE49-F238E27FC236}">
                <a16:creationId xmlns:a16="http://schemas.microsoft.com/office/drawing/2014/main" id="{EC3652F9-89FE-3D3C-4605-6F60A47223AD}"/>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27B1AC7-20FE-4E4C-4DF0-5F604C56F8E5}"/>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3</a:t>
            </a:fld>
            <a:endParaRPr lang="en-US">
              <a:solidFill>
                <a:prstClr val="black">
                  <a:tint val="75000"/>
                </a:prstClr>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3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61F0-4DC2-50FB-92D6-544E6044103B}"/>
              </a:ext>
            </a:extLst>
          </p:cNvPr>
          <p:cNvSpPr>
            <a:spLocks noGrp="1"/>
          </p:cNvSpPr>
          <p:nvPr>
            <p:ph type="title"/>
          </p:nvPr>
        </p:nvSpPr>
        <p:spPr/>
        <p:txBody>
          <a:bodyPr/>
          <a:lstStyle/>
          <a:p>
            <a:r>
              <a:rPr lang="en-US" dirty="0"/>
              <a:t>How does it works:</a:t>
            </a:r>
          </a:p>
        </p:txBody>
      </p:sp>
      <p:sp>
        <p:nvSpPr>
          <p:cNvPr id="3" name="Date Placeholder 2">
            <a:extLst>
              <a:ext uri="{FF2B5EF4-FFF2-40B4-BE49-F238E27FC236}">
                <a16:creationId xmlns:a16="http://schemas.microsoft.com/office/drawing/2014/main" id="{3A380C2C-9058-2674-5B3B-E22C34063D6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53A2214-EF86-84E0-61EC-7E5D7B3B89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71F3243-F73D-FE9A-656C-65D56B712E1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F38AE0B-19F7-F331-D400-1B40F7E11C54}"/>
              </a:ext>
            </a:extLst>
          </p:cNvPr>
          <p:cNvPicPr>
            <a:picLocks noGrp="1" noChangeAspect="1"/>
          </p:cNvPicPr>
          <p:nvPr>
            <p:ph idx="1"/>
          </p:nvPr>
        </p:nvPicPr>
        <p:blipFill rotWithShape="1">
          <a:blip r:embed="rId2">
            <a:grayscl/>
          </a:blip>
          <a:srcRect l="1254" t="5432" b="2554"/>
          <a:stretch/>
        </p:blipFill>
        <p:spPr>
          <a:xfrm>
            <a:off x="5742878" y="2140493"/>
            <a:ext cx="5610922" cy="315579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79A0BB-1923-2CC1-1CBC-497F3E29331B}"/>
                  </a:ext>
                </a:extLst>
              </p:cNvPr>
              <p:cNvSpPr txBox="1"/>
              <p:nvPr/>
            </p:nvSpPr>
            <p:spPr>
              <a:xfrm>
                <a:off x="838200" y="1879713"/>
                <a:ext cx="4314130" cy="3677353"/>
              </a:xfrm>
              <a:prstGeom prst="rect">
                <a:avLst/>
              </a:prstGeom>
              <a:noFill/>
            </p:spPr>
            <p:txBody>
              <a:bodyPr wrap="square" rtlCol="0">
                <a:spAutoFit/>
              </a:bodyPr>
              <a:lstStyle/>
              <a:p>
                <a:r>
                  <a:rPr lang="en-US" sz="2300" dirty="0"/>
                  <a:t>A secant line is defined by using two points on graph of a function </a:t>
                </a:r>
                <a14:m>
                  <m:oMath xmlns:m="http://schemas.openxmlformats.org/officeDocument/2006/math">
                    <m:r>
                      <a:rPr lang="en-US" sz="2300" i="1" dirty="0">
                        <a:latin typeface="Cambria Math" panose="02040503050406030204" pitchFamily="18" charset="0"/>
                      </a:rPr>
                      <m:t>𝑓</m:t>
                    </m:r>
                    <m:r>
                      <a:rPr lang="en-US" sz="2300" i="1" dirty="0">
                        <a:latin typeface="Cambria Math" panose="02040503050406030204" pitchFamily="18" charset="0"/>
                      </a:rPr>
                      <m:t>(</m:t>
                    </m:r>
                    <m:r>
                      <a:rPr lang="en-US" sz="2300" i="1" dirty="0">
                        <a:latin typeface="Cambria Math" panose="02040503050406030204" pitchFamily="18" charset="0"/>
                      </a:rPr>
                      <m:t>𝑥</m:t>
                    </m:r>
                    <m:r>
                      <a:rPr lang="en-US" sz="2300" i="1" dirty="0">
                        <a:latin typeface="Cambria Math" panose="02040503050406030204" pitchFamily="18" charset="0"/>
                      </a:rPr>
                      <m:t>)</m:t>
                    </m:r>
                  </m:oMath>
                </a14:m>
                <a:r>
                  <a:rPr lang="en-US" sz="2300" dirty="0"/>
                  <a:t>. It is necessary to choose these two initial points as </a:t>
                </a:r>
                <a14:m>
                  <m:oMath xmlns:m="http://schemas.openxmlformats.org/officeDocument/2006/math">
                    <m:sSub>
                      <m:sSubPr>
                        <m:ctrlPr>
                          <a:rPr lang="en-US" sz="2300" i="1" dirty="0">
                            <a:latin typeface="Cambria Math" panose="02040503050406030204" pitchFamily="18" charset="0"/>
                          </a:rPr>
                        </m:ctrlPr>
                      </m:sSubPr>
                      <m:e>
                        <m:r>
                          <a:rPr lang="en-US" sz="2300" i="1" dirty="0">
                            <a:latin typeface="Cambria Math" panose="02040503050406030204" pitchFamily="18" charset="0"/>
                          </a:rPr>
                          <m:t>𝑥</m:t>
                        </m:r>
                      </m:e>
                      <m:sub>
                        <m:r>
                          <a:rPr lang="en-US" sz="2300" i="1" dirty="0">
                            <a:latin typeface="Cambria Math" panose="02040503050406030204" pitchFamily="18" charset="0"/>
                          </a:rPr>
                          <m:t>𝑖</m:t>
                        </m:r>
                      </m:sub>
                    </m:sSub>
                    <m:r>
                      <a:rPr lang="en-US" sz="2300" i="1" dirty="0">
                        <a:latin typeface="Cambria Math" panose="02040503050406030204" pitchFamily="18" charset="0"/>
                      </a:rPr>
                      <m:t> </m:t>
                    </m:r>
                  </m:oMath>
                </a14:m>
                <a:r>
                  <a:rPr lang="en-US" sz="2300" dirty="0"/>
                  <a:t>and </a:t>
                </a:r>
                <a14:m>
                  <m:oMath xmlns:m="http://schemas.openxmlformats.org/officeDocument/2006/math">
                    <m:sSub>
                      <m:sSubPr>
                        <m:ctrlPr>
                          <a:rPr lang="en-US" sz="2300" i="1" dirty="0">
                            <a:latin typeface="Cambria Math" panose="02040503050406030204" pitchFamily="18" charset="0"/>
                          </a:rPr>
                        </m:ctrlPr>
                      </m:sSubPr>
                      <m:e>
                        <m:r>
                          <a:rPr lang="en-US" sz="2300" i="1" dirty="0">
                            <a:latin typeface="Cambria Math" panose="02040503050406030204" pitchFamily="18" charset="0"/>
                          </a:rPr>
                          <m:t>𝑥</m:t>
                        </m:r>
                      </m:e>
                      <m:sub>
                        <m:r>
                          <a:rPr lang="en-US" sz="2300" i="1" dirty="0">
                            <a:latin typeface="Cambria Math" panose="02040503050406030204" pitchFamily="18" charset="0"/>
                          </a:rPr>
                          <m:t>𝑖</m:t>
                        </m:r>
                        <m:r>
                          <a:rPr lang="en-US" sz="2300" i="1" dirty="0">
                            <a:latin typeface="Cambria Math" panose="02040503050406030204" pitchFamily="18" charset="0"/>
                          </a:rPr>
                          <m:t>−1</m:t>
                        </m:r>
                      </m:sub>
                    </m:sSub>
                  </m:oMath>
                </a14:m>
                <a:r>
                  <a:rPr lang="en-US" sz="2300" dirty="0"/>
                  <a:t>. Then next point </a:t>
                </a:r>
                <a14:m>
                  <m:oMath xmlns:m="http://schemas.openxmlformats.org/officeDocument/2006/math">
                    <m:sSub>
                      <m:sSubPr>
                        <m:ctrlPr>
                          <a:rPr lang="en-US" sz="2300" i="1" dirty="0">
                            <a:latin typeface="Cambria Math" panose="02040503050406030204" pitchFamily="18" charset="0"/>
                          </a:rPr>
                        </m:ctrlPr>
                      </m:sSubPr>
                      <m:e>
                        <m:r>
                          <a:rPr lang="en-US" sz="2300" i="1" dirty="0">
                            <a:latin typeface="Cambria Math" panose="02040503050406030204" pitchFamily="18" charset="0"/>
                          </a:rPr>
                          <m:t>𝑥</m:t>
                        </m:r>
                      </m:e>
                      <m:sub>
                        <m:r>
                          <a:rPr lang="en-US" sz="2300" i="1" dirty="0">
                            <a:latin typeface="Cambria Math" panose="02040503050406030204" pitchFamily="18" charset="0"/>
                          </a:rPr>
                          <m:t>𝑖</m:t>
                        </m:r>
                        <m:r>
                          <a:rPr lang="en-US" sz="2300" i="1" dirty="0">
                            <a:latin typeface="Cambria Math" panose="02040503050406030204" pitchFamily="18" charset="0"/>
                          </a:rPr>
                          <m:t>+1</m:t>
                        </m:r>
                      </m:sub>
                    </m:sSub>
                  </m:oMath>
                </a14:m>
                <a:r>
                  <a:rPr lang="en-US" sz="2300" dirty="0"/>
                  <a:t> is obtained by computing </a:t>
                </a:r>
                <a14:m>
                  <m:oMath xmlns:m="http://schemas.openxmlformats.org/officeDocument/2006/math">
                    <m:r>
                      <a:rPr lang="en-US" sz="2300" i="1" dirty="0">
                        <a:latin typeface="Cambria Math" panose="02040503050406030204" pitchFamily="18" charset="0"/>
                      </a:rPr>
                      <m:t>𝑥</m:t>
                    </m:r>
                  </m:oMath>
                </a14:m>
                <a:r>
                  <a:rPr lang="en-US" sz="2300" dirty="0"/>
                  <a:t>-value at which the secant line passing through the points </a:t>
                </a:r>
                <a14:m>
                  <m:oMath xmlns:m="http://schemas.openxmlformats.org/officeDocument/2006/math">
                    <m:d>
                      <m:dPr>
                        <m:begChr m:val=""/>
                        <m:ctrlPr>
                          <a:rPr lang="en-US" sz="2300" i="1" dirty="0">
                            <a:latin typeface="Cambria Math" panose="02040503050406030204" pitchFamily="18" charset="0"/>
                          </a:rPr>
                        </m:ctrlPr>
                      </m:dPr>
                      <m:e>
                        <m:d>
                          <m:dPr>
                            <m:endChr m:val=""/>
                            <m:ctrlPr>
                              <a:rPr lang="en-US" sz="2300" i="1" dirty="0">
                                <a:latin typeface="Cambria Math" panose="02040503050406030204" pitchFamily="18" charset="0"/>
                              </a:rPr>
                            </m:ctrlPr>
                          </m:dPr>
                          <m:e>
                            <m:sSub>
                              <m:sSubPr>
                                <m:ctrlPr>
                                  <a:rPr lang="en-US" sz="2300" i="1" dirty="0" err="1">
                                    <a:latin typeface="Cambria Math" panose="02040503050406030204" pitchFamily="18" charset="0"/>
                                  </a:rPr>
                                </m:ctrlPr>
                              </m:sSubPr>
                              <m:e>
                                <m:r>
                                  <a:rPr lang="en-US" sz="2300" i="1" dirty="0" err="1">
                                    <a:latin typeface="Cambria Math" panose="02040503050406030204" pitchFamily="18" charset="0"/>
                                  </a:rPr>
                                  <m:t>𝑥</m:t>
                                </m:r>
                              </m:e>
                              <m:sub>
                                <m:r>
                                  <a:rPr lang="en-US" sz="2300" i="1" dirty="0" err="1">
                                    <a:latin typeface="Cambria Math" panose="02040503050406030204" pitchFamily="18" charset="0"/>
                                  </a:rPr>
                                  <m:t>𝑖</m:t>
                                </m:r>
                              </m:sub>
                            </m:sSub>
                            <m:r>
                              <a:rPr lang="en-US" sz="2300" i="1" dirty="0">
                                <a:latin typeface="Cambria Math" panose="02040503050406030204" pitchFamily="18" charset="0"/>
                              </a:rPr>
                              <m:t>, </m:t>
                            </m:r>
                            <m:r>
                              <a:rPr lang="en-US" sz="2300" i="1" dirty="0">
                                <a:latin typeface="Cambria Math" panose="02040503050406030204" pitchFamily="18" charset="0"/>
                              </a:rPr>
                              <m:t>𝑓</m:t>
                            </m:r>
                            <m:d>
                              <m:dPr>
                                <m:begChr m:val=""/>
                                <m:ctrlPr>
                                  <a:rPr lang="en-US" sz="2300" i="1" dirty="0">
                                    <a:latin typeface="Cambria Math" panose="02040503050406030204" pitchFamily="18" charset="0"/>
                                  </a:rPr>
                                </m:ctrlPr>
                              </m:dPr>
                              <m:e>
                                <m:d>
                                  <m:dPr>
                                    <m:endChr m:val=""/>
                                    <m:ctrlPr>
                                      <a:rPr lang="en-US" sz="2300" i="1" dirty="0">
                                        <a:latin typeface="Cambria Math" panose="02040503050406030204" pitchFamily="18" charset="0"/>
                                      </a:rPr>
                                    </m:ctrlPr>
                                  </m:dPr>
                                  <m:e>
                                    <m:sSub>
                                      <m:sSubPr>
                                        <m:ctrlPr>
                                          <a:rPr lang="en-US" sz="2300" i="1" dirty="0" err="1">
                                            <a:latin typeface="Cambria Math" panose="02040503050406030204" pitchFamily="18" charset="0"/>
                                          </a:rPr>
                                        </m:ctrlPr>
                                      </m:sSubPr>
                                      <m:e>
                                        <m:r>
                                          <a:rPr lang="en-US" sz="2300" i="1" dirty="0" err="1">
                                            <a:latin typeface="Cambria Math" panose="02040503050406030204" pitchFamily="18" charset="0"/>
                                          </a:rPr>
                                          <m:t>𝑥</m:t>
                                        </m:r>
                                      </m:e>
                                      <m:sub>
                                        <m:r>
                                          <a:rPr lang="en-US" sz="2300" i="1" dirty="0" err="1">
                                            <a:latin typeface="Cambria Math" panose="02040503050406030204" pitchFamily="18" charset="0"/>
                                          </a:rPr>
                                          <m:t>𝑖</m:t>
                                        </m:r>
                                      </m:sub>
                                    </m:sSub>
                                  </m:e>
                                </m:d>
                              </m:e>
                            </m:d>
                          </m:e>
                        </m:d>
                      </m:e>
                    </m:d>
                  </m:oMath>
                </a14:m>
                <a:r>
                  <a:rPr lang="en-US" sz="2300" dirty="0"/>
                  <a:t> and </a:t>
                </a:r>
                <a14:m>
                  <m:oMath xmlns:m="http://schemas.openxmlformats.org/officeDocument/2006/math">
                    <m:d>
                      <m:dPr>
                        <m:begChr m:val=""/>
                        <m:ctrlPr>
                          <a:rPr lang="en-US" sz="2300" i="1" dirty="0">
                            <a:latin typeface="Cambria Math" panose="02040503050406030204" pitchFamily="18" charset="0"/>
                          </a:rPr>
                        </m:ctrlPr>
                      </m:dPr>
                      <m:e>
                        <m:d>
                          <m:dPr>
                            <m:endChr m:val=""/>
                            <m:ctrlPr>
                              <a:rPr lang="en-US" sz="2300" i="1" dirty="0">
                                <a:latin typeface="Cambria Math" panose="02040503050406030204" pitchFamily="18" charset="0"/>
                              </a:rPr>
                            </m:ctrlPr>
                          </m:dPr>
                          <m:e>
                            <m:sSub>
                              <m:sSubPr>
                                <m:ctrlPr>
                                  <a:rPr lang="en-US" sz="2300" i="1" dirty="0">
                                    <a:latin typeface="Cambria Math" panose="02040503050406030204" pitchFamily="18" charset="0"/>
                                  </a:rPr>
                                </m:ctrlPr>
                              </m:sSubPr>
                              <m:e>
                                <m:r>
                                  <a:rPr lang="en-US" sz="2300" i="1" dirty="0">
                                    <a:latin typeface="Cambria Math" panose="02040503050406030204" pitchFamily="18" charset="0"/>
                                  </a:rPr>
                                  <m:t>𝑥</m:t>
                                </m:r>
                              </m:e>
                              <m:sub>
                                <m:r>
                                  <a:rPr lang="en-US" sz="2300" i="1" dirty="0">
                                    <a:latin typeface="Cambria Math" panose="02040503050406030204" pitchFamily="18" charset="0"/>
                                  </a:rPr>
                                  <m:t>𝑖</m:t>
                                </m:r>
                                <m:r>
                                  <a:rPr lang="en-US" sz="2300" i="1" dirty="0">
                                    <a:latin typeface="Cambria Math" panose="02040503050406030204" pitchFamily="18" charset="0"/>
                                  </a:rPr>
                                  <m:t>−1</m:t>
                                </m:r>
                              </m:sub>
                            </m:sSub>
                            <m:r>
                              <a:rPr lang="en-US" sz="2300" i="1" dirty="0">
                                <a:latin typeface="Cambria Math" panose="02040503050406030204" pitchFamily="18" charset="0"/>
                              </a:rPr>
                              <m:t>, </m:t>
                            </m:r>
                            <m:r>
                              <a:rPr lang="en-US" sz="2300" i="1" dirty="0">
                                <a:latin typeface="Cambria Math" panose="02040503050406030204" pitchFamily="18" charset="0"/>
                              </a:rPr>
                              <m:t>𝑓</m:t>
                            </m:r>
                            <m:d>
                              <m:dPr>
                                <m:begChr m:val=""/>
                                <m:ctrlPr>
                                  <a:rPr lang="en-US" sz="2300" i="1" dirty="0">
                                    <a:latin typeface="Cambria Math" panose="02040503050406030204" pitchFamily="18" charset="0"/>
                                  </a:rPr>
                                </m:ctrlPr>
                              </m:dPr>
                              <m:e>
                                <m:d>
                                  <m:dPr>
                                    <m:endChr m:val=""/>
                                    <m:ctrlPr>
                                      <a:rPr lang="en-US" sz="2300" i="1" dirty="0">
                                        <a:latin typeface="Cambria Math" panose="02040503050406030204" pitchFamily="18" charset="0"/>
                                      </a:rPr>
                                    </m:ctrlPr>
                                  </m:dPr>
                                  <m:e>
                                    <m:sSub>
                                      <m:sSubPr>
                                        <m:ctrlPr>
                                          <a:rPr lang="en-US" sz="2300" i="1" dirty="0">
                                            <a:latin typeface="Cambria Math" panose="02040503050406030204" pitchFamily="18" charset="0"/>
                                          </a:rPr>
                                        </m:ctrlPr>
                                      </m:sSubPr>
                                      <m:e>
                                        <m:r>
                                          <a:rPr lang="en-US" sz="2300" i="1" dirty="0">
                                            <a:latin typeface="Cambria Math" panose="02040503050406030204" pitchFamily="18" charset="0"/>
                                          </a:rPr>
                                          <m:t>𝑥</m:t>
                                        </m:r>
                                      </m:e>
                                      <m:sub>
                                        <m:r>
                                          <a:rPr lang="en-US" sz="2300" i="1" dirty="0">
                                            <a:latin typeface="Cambria Math" panose="02040503050406030204" pitchFamily="18" charset="0"/>
                                          </a:rPr>
                                          <m:t>𝑖</m:t>
                                        </m:r>
                                        <m:r>
                                          <a:rPr lang="en-US" sz="2300" i="1" dirty="0">
                                            <a:latin typeface="Cambria Math" panose="02040503050406030204" pitchFamily="18" charset="0"/>
                                          </a:rPr>
                                          <m:t>−1</m:t>
                                        </m:r>
                                      </m:sub>
                                    </m:sSub>
                                  </m:e>
                                </m:d>
                              </m:e>
                            </m:d>
                          </m:e>
                        </m:d>
                      </m:e>
                    </m:d>
                  </m:oMath>
                </a14:m>
                <a:r>
                  <a:rPr lang="en-US" sz="2300" dirty="0"/>
                  <a:t> has a </a:t>
                </a:r>
                <a14:m>
                  <m:oMath xmlns:m="http://schemas.openxmlformats.org/officeDocument/2006/math">
                    <m:r>
                      <a:rPr lang="en-US" sz="2300" i="1" dirty="0">
                        <a:latin typeface="Cambria Math" panose="02040503050406030204" pitchFamily="18" charset="0"/>
                      </a:rPr>
                      <m:t>𝑦</m:t>
                    </m:r>
                  </m:oMath>
                </a14:m>
                <a:r>
                  <a:rPr lang="en-US" sz="2300" dirty="0"/>
                  <a:t>-coordinate of zero.</a:t>
                </a:r>
              </a:p>
            </p:txBody>
          </p:sp>
        </mc:Choice>
        <mc:Fallback xmlns="">
          <p:sp>
            <p:nvSpPr>
              <p:cNvPr id="9" name="TextBox 8">
                <a:extLst>
                  <a:ext uri="{FF2B5EF4-FFF2-40B4-BE49-F238E27FC236}">
                    <a16:creationId xmlns:a16="http://schemas.microsoft.com/office/drawing/2014/main" id="{A179A0BB-1923-2CC1-1CBC-497F3E29331B}"/>
                  </a:ext>
                </a:extLst>
              </p:cNvPr>
              <p:cNvSpPr txBox="1">
                <a:spLocks noRot="1" noChangeAspect="1" noMove="1" noResize="1" noEditPoints="1" noAdjustHandles="1" noChangeArrowheads="1" noChangeShapeType="1" noTextEdit="1"/>
              </p:cNvSpPr>
              <p:nvPr/>
            </p:nvSpPr>
            <p:spPr>
              <a:xfrm>
                <a:off x="838200" y="1879713"/>
                <a:ext cx="4314130" cy="3677353"/>
              </a:xfrm>
              <a:prstGeom prst="rect">
                <a:avLst/>
              </a:prstGeom>
              <a:blipFill>
                <a:blip r:embed="rId3"/>
                <a:stretch>
                  <a:fillRect l="-14427" t="-1159" r="-13154" b="-21854"/>
                </a:stretch>
              </a:blipFill>
            </p:spPr>
            <p:txBody>
              <a:bodyPr/>
              <a:lstStyle/>
              <a:p>
                <a:r>
                  <a:rPr lang="en-US">
                    <a:noFill/>
                  </a:rPr>
                  <a:t> </a:t>
                </a:r>
              </a:p>
            </p:txBody>
          </p:sp>
        </mc:Fallback>
      </mc:AlternateContent>
    </p:spTree>
    <p:extLst>
      <p:ext uri="{BB962C8B-B14F-4D97-AF65-F5344CB8AC3E}">
        <p14:creationId xmlns:p14="http://schemas.microsoft.com/office/powerpoint/2010/main" val="87959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D9B5E6-72CE-3ECA-74EA-16C4264A1F97}"/>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CC388440-3A5B-511B-4691-AA0CFC3F5F6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9050C79-7434-036C-7567-6FA46215BB8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1FBF048-ECD6-60AA-AFB4-4AB88B775F97}"/>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artisticPhotocopy/>
                    </a14:imgEffect>
                  </a14:imgLayer>
                </a14:imgProps>
              </a:ext>
            </a:extLst>
          </a:blip>
          <a:srcRect l="1254" t="5432" b="2554"/>
          <a:stretch/>
        </p:blipFill>
        <p:spPr>
          <a:xfrm>
            <a:off x="5468744" y="1774009"/>
            <a:ext cx="5885056" cy="3309978"/>
          </a:xfrm>
          <a:prstGeom prst="rect">
            <a:avLst/>
          </a:prstGeom>
        </p:spPr>
      </p:pic>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5233D613-7B75-05C1-F6F3-A92BBEA185AA}"/>
                  </a:ext>
                </a:extLst>
              </p:cNvPr>
              <p:cNvSpPr>
                <a:spLocks noGrp="1"/>
              </p:cNvSpPr>
              <p:nvPr>
                <p:ph idx="1"/>
              </p:nvPr>
            </p:nvSpPr>
            <p:spPr>
              <a:xfrm>
                <a:off x="470209" y="905994"/>
                <a:ext cx="4871224" cy="5046009"/>
              </a:xfrm>
            </p:spPr>
            <p:txBody>
              <a:bodyPr anchor="ctr">
                <a:normAutofit/>
              </a:bodyPr>
              <a:lstStyle/>
              <a:p>
                <a:pPr marL="0" indent="0">
                  <a:lnSpc>
                    <a:spcPct val="107000"/>
                  </a:lnSpc>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The Geometric Similar Triangles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𝐴𝐵</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𝐴𝐸</m:t>
                          </m:r>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𝐷𝐶</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𝐷𝐸</m:t>
                          </m:r>
                        </m:den>
                      </m:f>
                    </m:oMath>
                  </m:oMathPara>
                </a14:m>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can be written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oMath>
                  </m:oMathPara>
                </a14:m>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On rearranging, the secant method is given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den>
                      </m:f>
                    </m:oMath>
                  </m:oMathPara>
                </a14:m>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0" name="Content Placeholder 9">
                <a:extLst>
                  <a:ext uri="{FF2B5EF4-FFF2-40B4-BE49-F238E27FC236}">
                    <a16:creationId xmlns:a16="http://schemas.microsoft.com/office/drawing/2014/main" id="{5233D613-7B75-05C1-F6F3-A92BBEA185AA}"/>
                  </a:ext>
                </a:extLst>
              </p:cNvPr>
              <p:cNvSpPr>
                <a:spLocks noGrp="1" noRot="1" noChangeAspect="1" noMove="1" noResize="1" noEditPoints="1" noAdjustHandles="1" noChangeArrowheads="1" noChangeShapeType="1" noTextEdit="1"/>
              </p:cNvSpPr>
              <p:nvPr>
                <p:ph idx="1"/>
              </p:nvPr>
            </p:nvSpPr>
            <p:spPr>
              <a:xfrm>
                <a:off x="470209" y="905994"/>
                <a:ext cx="4871224" cy="5046009"/>
              </a:xfrm>
              <a:blipFill>
                <a:blip r:embed="rId4"/>
                <a:stretch>
                  <a:fillRect l="-1877" r="-1502"/>
                </a:stretch>
              </a:blipFill>
            </p:spPr>
            <p:txBody>
              <a:bodyPr/>
              <a:lstStyle/>
              <a:p>
                <a:r>
                  <a:rPr lang="en-US">
                    <a:noFill/>
                  </a:rPr>
                  <a:t> </a:t>
                </a:r>
              </a:p>
            </p:txBody>
          </p:sp>
        </mc:Fallback>
      </mc:AlternateContent>
    </p:spTree>
    <p:extLst>
      <p:ext uri="{BB962C8B-B14F-4D97-AF65-F5344CB8AC3E}">
        <p14:creationId xmlns:p14="http://schemas.microsoft.com/office/powerpoint/2010/main" val="238165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536D-24E5-077A-92AA-B13F8B5F3D8D}"/>
              </a:ext>
            </a:extLst>
          </p:cNvPr>
          <p:cNvSpPr>
            <a:spLocks noGrp="1"/>
          </p:cNvSpPr>
          <p:nvPr>
            <p:ph type="title"/>
          </p:nvPr>
        </p:nvSpPr>
        <p:spPr/>
        <p:txBody>
          <a:bodyPr/>
          <a:lstStyle/>
          <a:p>
            <a:r>
              <a:rPr lang="en-US" dirty="0"/>
              <a:t>Advantages</a:t>
            </a:r>
          </a:p>
        </p:txBody>
      </p:sp>
      <p:sp>
        <p:nvSpPr>
          <p:cNvPr id="3" name="Date Placeholder 2">
            <a:extLst>
              <a:ext uri="{FF2B5EF4-FFF2-40B4-BE49-F238E27FC236}">
                <a16:creationId xmlns:a16="http://schemas.microsoft.com/office/drawing/2014/main" id="{06028E2F-E190-D20B-D034-55BE462438C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D9707CE-47B5-FC01-AE0E-AEF87623753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8EC0333-D723-35C3-5690-36091EE97D0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EADD495-9008-17CD-2755-4C6010FB5B90}"/>
              </a:ext>
            </a:extLst>
          </p:cNvPr>
          <p:cNvSpPr>
            <a:spLocks noGrp="1"/>
          </p:cNvSpPr>
          <p:nvPr>
            <p:ph idx="1"/>
          </p:nvPr>
        </p:nvSpPr>
        <p:spPr>
          <a:xfrm>
            <a:off x="838200" y="1690688"/>
            <a:ext cx="10515600" cy="4144016"/>
          </a:xfrm>
        </p:spPr>
        <p:txBody>
          <a:bodyPr anchor="ctr">
            <a:normAutofit/>
          </a:bodyPr>
          <a:lstStyle/>
          <a:p>
            <a:pPr>
              <a:lnSpc>
                <a:spcPct val="100000"/>
              </a:lnSpc>
            </a:pPr>
            <a:r>
              <a:rPr lang="en-US" dirty="0"/>
              <a:t>Versatility: The secant method is versatile and applicable to a wide range of functions.</a:t>
            </a:r>
            <a:endParaRPr lang="en-US" b="0" i="0" dirty="0">
              <a:solidFill>
                <a:srgbClr val="1C1917"/>
              </a:solidFill>
              <a:effectLst/>
              <a:latin typeface="-apple-system"/>
            </a:endParaRPr>
          </a:p>
          <a:p>
            <a:pPr algn="l">
              <a:lnSpc>
                <a:spcPct val="100000"/>
              </a:lnSpc>
              <a:buFont typeface="Arial" panose="020B0604020202020204" pitchFamily="34" charset="0"/>
              <a:buChar char="•"/>
            </a:pPr>
            <a:r>
              <a:rPr lang="en-US" b="0" i="0" dirty="0">
                <a:solidFill>
                  <a:srgbClr val="1C1917"/>
                </a:solidFill>
                <a:effectLst/>
                <a:latin typeface="-apple-system"/>
              </a:rPr>
              <a:t>Generally converges faster than the bisection method</a:t>
            </a:r>
            <a:endParaRPr lang="en-US" dirty="0"/>
          </a:p>
          <a:p>
            <a:pPr>
              <a:lnSpc>
                <a:spcPct val="100000"/>
              </a:lnSpc>
            </a:pPr>
            <a:r>
              <a:rPr lang="en-US" dirty="0"/>
              <a:t>Requires two guesses that don’t need to bracket the root.</a:t>
            </a:r>
          </a:p>
          <a:p>
            <a:pPr>
              <a:lnSpc>
                <a:spcPct val="100000"/>
              </a:lnSpc>
            </a:pPr>
            <a:r>
              <a:rPr lang="en-US" dirty="0"/>
              <a:t>No Derivative Required: Unlike some other numerical methods, the secant method does not require the computation of derivatives which makes it better as in some cases derivative become very hard to find.</a:t>
            </a:r>
          </a:p>
        </p:txBody>
      </p:sp>
    </p:spTree>
    <p:extLst>
      <p:ext uri="{BB962C8B-B14F-4D97-AF65-F5344CB8AC3E}">
        <p14:creationId xmlns:p14="http://schemas.microsoft.com/office/powerpoint/2010/main" val="139525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E267-D589-8867-7404-53AB109625B5}"/>
              </a:ext>
            </a:extLst>
          </p:cNvPr>
          <p:cNvSpPr>
            <a:spLocks noGrp="1"/>
          </p:cNvSpPr>
          <p:nvPr>
            <p:ph type="title"/>
          </p:nvPr>
        </p:nvSpPr>
        <p:spPr>
          <a:xfrm>
            <a:off x="838200" y="365125"/>
            <a:ext cx="10515600" cy="1229499"/>
          </a:xfrm>
        </p:spPr>
        <p:txBody>
          <a:bodyPr/>
          <a:lstStyle/>
          <a:p>
            <a:r>
              <a:rPr lang="en-US" dirty="0"/>
              <a:t>Disadvantages</a:t>
            </a:r>
          </a:p>
        </p:txBody>
      </p:sp>
      <p:sp>
        <p:nvSpPr>
          <p:cNvPr id="3" name="Date Placeholder 2">
            <a:extLst>
              <a:ext uri="{FF2B5EF4-FFF2-40B4-BE49-F238E27FC236}">
                <a16:creationId xmlns:a16="http://schemas.microsoft.com/office/drawing/2014/main" id="{6FD18F7F-2A7A-E6FF-DB89-94D4B102F7A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CB31014-5F01-2F01-1D51-BA05FDB8543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CB45842-3438-0AC4-2A40-12EFDD046C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C7C3D88-1565-5542-E46F-F3E70A53FB72}"/>
              </a:ext>
            </a:extLst>
          </p:cNvPr>
          <p:cNvSpPr>
            <a:spLocks noGrp="1"/>
          </p:cNvSpPr>
          <p:nvPr>
            <p:ph idx="1"/>
          </p:nvPr>
        </p:nvSpPr>
        <p:spPr>
          <a:xfrm>
            <a:off x="600307" y="1594624"/>
            <a:ext cx="5495693" cy="4340441"/>
          </a:xfrm>
        </p:spPr>
        <p:txBody>
          <a:bodyPr anchor="ctr"/>
          <a:lstStyle/>
          <a:p>
            <a:r>
              <a:rPr lang="en-US" dirty="0"/>
              <a:t>Convergence: Convergence may not be guaranteed for all functions or initial guesses.</a:t>
            </a:r>
          </a:p>
          <a:p>
            <a:r>
              <a:rPr lang="en-US" dirty="0"/>
              <a:t>Sensitivity to Initial Guesses: The choice of initial guesses can affect convergence speed and the possibility of convergence.</a:t>
            </a:r>
          </a:p>
          <a:p>
            <a:r>
              <a:rPr lang="en-US" dirty="0"/>
              <a:t>Division by zero</a:t>
            </a:r>
          </a:p>
        </p:txBody>
      </p:sp>
      <p:pic>
        <p:nvPicPr>
          <p:cNvPr id="16" name="Graphic 15">
            <a:extLst>
              <a:ext uri="{FF2B5EF4-FFF2-40B4-BE49-F238E27FC236}">
                <a16:creationId xmlns:a16="http://schemas.microsoft.com/office/drawing/2014/main" id="{E0D0FD94-6885-2607-87FF-5ECF2C7B91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6391" y="2170789"/>
            <a:ext cx="5365302" cy="3188110"/>
          </a:xfrm>
          <a:prstGeom prst="rect">
            <a:avLst/>
          </a:prstGeom>
        </p:spPr>
      </p:pic>
    </p:spTree>
    <p:extLst>
      <p:ext uri="{BB962C8B-B14F-4D97-AF65-F5344CB8AC3E}">
        <p14:creationId xmlns:p14="http://schemas.microsoft.com/office/powerpoint/2010/main" val="307072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38BB-2481-5859-491C-F208B5A37AC9}"/>
              </a:ext>
            </a:extLst>
          </p:cNvPr>
          <p:cNvSpPr>
            <a:spLocks noGrp="1"/>
          </p:cNvSpPr>
          <p:nvPr>
            <p:ph type="ctrTitle"/>
          </p:nvPr>
        </p:nvSpPr>
        <p:spPr>
          <a:xfrm>
            <a:off x="4385388" y="3461657"/>
            <a:ext cx="7384619" cy="2386584"/>
          </a:xfrm>
        </p:spPr>
        <p:txBody>
          <a:bodyPr/>
          <a:lstStyle/>
          <a:p>
            <a:r>
              <a:rPr lang="en-US" dirty="0"/>
              <a:t>Encryption Algorithms</a:t>
            </a:r>
          </a:p>
        </p:txBody>
      </p:sp>
    </p:spTree>
    <p:extLst>
      <p:ext uri="{BB962C8B-B14F-4D97-AF65-F5344CB8AC3E}">
        <p14:creationId xmlns:p14="http://schemas.microsoft.com/office/powerpoint/2010/main" val="257507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5526E6-083F-9F84-EC19-17D03ACFFD5F}"/>
              </a:ext>
            </a:extLst>
          </p:cNvPr>
          <p:cNvSpPr>
            <a:spLocks noGrp="1"/>
          </p:cNvSpPr>
          <p:nvPr>
            <p:ph type="title"/>
          </p:nvPr>
        </p:nvSpPr>
        <p:spPr>
          <a:xfrm>
            <a:off x="3121463" y="2171700"/>
            <a:ext cx="5949074" cy="2514600"/>
          </a:xfrm>
        </p:spPr>
        <p:txBody>
          <a:bodyPr anchor="ctr">
            <a:normAutofit fontScale="90000"/>
          </a:bodyPr>
          <a:lstStyle/>
          <a:p>
            <a:r>
              <a:rPr lang="en-US" dirty="0"/>
              <a:t>AES (Advanced Encryption Standard)</a:t>
            </a:r>
          </a:p>
        </p:txBody>
      </p:sp>
      <p:sp>
        <p:nvSpPr>
          <p:cNvPr id="3" name="Date Placeholder 2">
            <a:extLst>
              <a:ext uri="{FF2B5EF4-FFF2-40B4-BE49-F238E27FC236}">
                <a16:creationId xmlns:a16="http://schemas.microsoft.com/office/drawing/2014/main" id="{DBAEBF0B-EEA2-36F2-D0C4-FD3275438E7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3687192-52E1-5946-B2D3-9463F8ED20BC}"/>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5C0C6DD-375C-2F0D-6E43-87BAF3074EA8}"/>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327521638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{86CC98F1-DEDF-4EA2-A818-2AED9327FC8B}tf78504181_win32</Template>
  <TotalTime>119</TotalTime>
  <Words>1291</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Avenir Next LT Pro</vt:lpstr>
      <vt:lpstr>Calibri</vt:lpstr>
      <vt:lpstr>Cambria Math</vt:lpstr>
      <vt:lpstr>Consolas</vt:lpstr>
      <vt:lpstr>Tw Cen MT</vt:lpstr>
      <vt:lpstr>ShapesVTI</vt:lpstr>
      <vt:lpstr>Numerical Methods</vt:lpstr>
      <vt:lpstr>Secant Method</vt:lpstr>
      <vt:lpstr>Secant Method</vt:lpstr>
      <vt:lpstr>How does it works:</vt:lpstr>
      <vt:lpstr>PowerPoint Presentation</vt:lpstr>
      <vt:lpstr>Advantages</vt:lpstr>
      <vt:lpstr>Disadvantages</vt:lpstr>
      <vt:lpstr>Encryption Algorithms</vt:lpstr>
      <vt:lpstr>AES (Advanced Encryption Standard)</vt:lpstr>
      <vt:lpstr>What is AES</vt:lpstr>
      <vt:lpstr>How AES encryption works</vt:lpstr>
      <vt:lpstr>PowerPoint Presentation</vt:lpstr>
      <vt:lpstr>Steps :</vt:lpstr>
      <vt:lpstr>PowerPoint Presentation</vt:lpstr>
      <vt:lpstr>PowerPoint Presentation</vt:lpstr>
      <vt:lpstr>PowerPoint Presentation</vt:lpstr>
      <vt:lpstr>PowerPoint Presentation</vt:lpstr>
      <vt:lpstr>Applications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محمد احمد السيد السيد</dc:creator>
  <cp:lastModifiedBy>محمد احمد السيد السيد</cp:lastModifiedBy>
  <cp:revision>8</cp:revision>
  <dcterms:created xsi:type="dcterms:W3CDTF">2023-10-24T06:49:25Z</dcterms:created>
  <dcterms:modified xsi:type="dcterms:W3CDTF">2023-10-30T05:42:31Z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