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8" r:id="rId4"/>
  </p:sldMasterIdLst>
  <p:notesMasterIdLst>
    <p:notesMasterId r:id="rId19"/>
  </p:notesMasterIdLst>
  <p:sldIdLst>
    <p:sldId id="3825" r:id="rId5"/>
    <p:sldId id="3826" r:id="rId6"/>
    <p:sldId id="3827" r:id="rId7"/>
    <p:sldId id="3828" r:id="rId8"/>
    <p:sldId id="3835" r:id="rId9"/>
    <p:sldId id="3838" r:id="rId10"/>
    <p:sldId id="3840" r:id="rId11"/>
    <p:sldId id="3839" r:id="rId12"/>
    <p:sldId id="3841" r:id="rId13"/>
    <p:sldId id="3842" r:id="rId14"/>
    <p:sldId id="3843" r:id="rId15"/>
    <p:sldId id="3844" r:id="rId16"/>
    <p:sldId id="3845" r:id="rId17"/>
    <p:sldId id="384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00" userDrawn="1">
          <p15:clr>
            <a:srgbClr val="A4A3A4"/>
          </p15:clr>
        </p15:guide>
        <p15:guide id="2" orient="horz" pos="3408" userDrawn="1">
          <p15:clr>
            <a:srgbClr val="A4A3A4"/>
          </p15:clr>
        </p15:guide>
        <p15:guide id="3" pos="6936" userDrawn="1">
          <p15:clr>
            <a:srgbClr val="A4A3A4"/>
          </p15:clr>
        </p15:guide>
        <p15:guide id="4" pos="744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9" autoAdjust="0"/>
    <p:restoredTop sz="94660"/>
  </p:normalViewPr>
  <p:slideViewPr>
    <p:cSldViewPr snapToGrid="0">
      <p:cViewPr varScale="1">
        <p:scale>
          <a:sx n="87" d="100"/>
          <a:sy n="87" d="100"/>
        </p:scale>
        <p:origin x="480" y="58"/>
      </p:cViewPr>
      <p:guideLst>
        <p:guide orient="horz" pos="1200"/>
        <p:guide orient="horz" pos="3408"/>
        <p:guide pos="6936"/>
        <p:guide pos="74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7BA811-8917-4F1D-B22F-E96045BFA4E0}" type="datetimeFigureOut">
              <a:rPr lang="en-US" smtClean="0"/>
              <a:t>10/28/2023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0C6A29-4676-420C-BBE3-ACC2B80F64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597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3">
            <a:extLst>
              <a:ext uri="{FF2B5EF4-FFF2-40B4-BE49-F238E27FC236}">
                <a16:creationId xmlns:a16="http://schemas.microsoft.com/office/drawing/2014/main" id="{FCE00AC6-1AA1-42D9-83DD-4C308C3F9322}"/>
              </a:ext>
            </a:extLst>
          </p:cNvPr>
          <p:cNvSpPr/>
          <p:nvPr userDrawn="1"/>
        </p:nvSpPr>
        <p:spPr>
          <a:xfrm>
            <a:off x="4000500" y="1087403"/>
            <a:ext cx="8191500" cy="5770597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319A315-F756-49EC-8181-0EC3F0A37B09}"/>
              </a:ext>
            </a:extLst>
          </p:cNvPr>
          <p:cNvCxnSpPr>
            <a:cxnSpLocks/>
          </p:cNvCxnSpPr>
          <p:nvPr userDrawn="1"/>
        </p:nvCxnSpPr>
        <p:spPr>
          <a:xfrm>
            <a:off x="406241" y="18393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60F3E26-F530-48F5-983F-9DCFF41D4F39}"/>
              </a:ext>
            </a:extLst>
          </p:cNvPr>
          <p:cNvSpPr/>
          <p:nvPr userDrawn="1"/>
        </p:nvSpPr>
        <p:spPr>
          <a:xfrm>
            <a:off x="5292348" y="1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C97701E-DAF9-4174-AA91-DA203CD27D6A}"/>
              </a:ext>
            </a:extLst>
          </p:cNvPr>
          <p:cNvSpPr/>
          <p:nvPr userDrawn="1"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F765374-1A4B-41DC-9E75-A95A6C655328}"/>
              </a:ext>
            </a:extLst>
          </p:cNvPr>
          <p:cNvSpPr/>
          <p:nvPr userDrawn="1"/>
        </p:nvSpPr>
        <p:spPr>
          <a:xfrm>
            <a:off x="1569044" y="514898"/>
            <a:ext cx="2393351" cy="23284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618DB8E-B14E-42E2-B454-6F4F36A8A9D9}"/>
              </a:ext>
            </a:extLst>
          </p:cNvPr>
          <p:cNvSpPr/>
          <p:nvPr userDrawn="1"/>
        </p:nvSpPr>
        <p:spPr>
          <a:xfrm flipH="1">
            <a:off x="0" y="2949740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97666F55-03F1-4D18-9653-0F360E127A7E}"/>
              </a:ext>
            </a:extLst>
          </p:cNvPr>
          <p:cNvSpPr/>
          <p:nvPr userDrawn="1"/>
        </p:nvSpPr>
        <p:spPr>
          <a:xfrm rot="16200000">
            <a:off x="1539683" y="4203427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93208" y="2743200"/>
            <a:ext cx="6592824" cy="2386584"/>
          </a:xfrm>
        </p:spPr>
        <p:txBody>
          <a:bodyPr anchor="b"/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93208" y="5221224"/>
            <a:ext cx="6592824" cy="996696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10415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32918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32918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53128" y="1681163"/>
            <a:ext cx="32918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53128" y="2505075"/>
            <a:ext cx="32918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ACF5677B-E56F-4452-ADDC-DA0E20A955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065008" y="1681163"/>
            <a:ext cx="32918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865D9C09-AB3B-40EB-B1DA-9C6D7234345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065008" y="2505075"/>
            <a:ext cx="32918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273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2 medium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FAA9DFF3-1B49-48A9-BF8A-57DD7D07CFA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901259" y="2727729"/>
            <a:ext cx="4290740" cy="4130271"/>
          </a:xfrm>
          <a:custGeom>
            <a:avLst/>
            <a:gdLst>
              <a:gd name="connsiteX0" fmla="*/ 2503809 w 4290740"/>
              <a:gd name="connsiteY0" fmla="*/ 0 h 4130271"/>
              <a:gd name="connsiteX1" fmla="*/ 4198398 w 4290740"/>
              <a:gd name="connsiteY1" fmla="*/ 660580 h 4130271"/>
              <a:gd name="connsiteX2" fmla="*/ 4290740 w 4290740"/>
              <a:gd name="connsiteY2" fmla="*/ 751285 h 4130271"/>
              <a:gd name="connsiteX3" fmla="*/ 4290740 w 4290740"/>
              <a:gd name="connsiteY3" fmla="*/ 4130271 h 4130271"/>
              <a:gd name="connsiteX4" fmla="*/ 604508 w 4290740"/>
              <a:gd name="connsiteY4" fmla="*/ 4130271 h 4130271"/>
              <a:gd name="connsiteX5" fmla="*/ 461940 w 4290740"/>
              <a:gd name="connsiteY5" fmla="*/ 3953232 h 4130271"/>
              <a:gd name="connsiteX6" fmla="*/ 0 w 4290740"/>
              <a:gd name="connsiteY6" fmla="*/ 2503809 h 4130271"/>
              <a:gd name="connsiteX7" fmla="*/ 2503809 w 4290740"/>
              <a:gd name="connsiteY7" fmla="*/ 0 h 4130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90740" h="4130271">
                <a:moveTo>
                  <a:pt x="2503809" y="0"/>
                </a:moveTo>
                <a:cubicBezTo>
                  <a:pt x="3157405" y="0"/>
                  <a:pt x="3752509" y="250434"/>
                  <a:pt x="4198398" y="660580"/>
                </a:cubicBezTo>
                <a:lnTo>
                  <a:pt x="4290740" y="751285"/>
                </a:lnTo>
                <a:lnTo>
                  <a:pt x="4290740" y="4130271"/>
                </a:lnTo>
                <a:lnTo>
                  <a:pt x="604508" y="4130271"/>
                </a:lnTo>
                <a:lnTo>
                  <a:pt x="461940" y="3953232"/>
                </a:lnTo>
                <a:cubicBezTo>
                  <a:pt x="171051" y="3544183"/>
                  <a:pt x="0" y="3043971"/>
                  <a:pt x="0" y="2503809"/>
                </a:cubicBezTo>
                <a:cubicBezTo>
                  <a:pt x="0" y="1120992"/>
                  <a:pt x="1120992" y="0"/>
                  <a:pt x="2503809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5CFEFC13-B998-4A6F-A7ED-411E266D288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61609" y="0"/>
            <a:ext cx="3519311" cy="3007909"/>
          </a:xfrm>
          <a:custGeom>
            <a:avLst/>
            <a:gdLst>
              <a:gd name="connsiteX0" fmla="*/ 519779 w 3519311"/>
              <a:gd name="connsiteY0" fmla="*/ 0 h 3007909"/>
              <a:gd name="connsiteX1" fmla="*/ 2999531 w 3519311"/>
              <a:gd name="connsiteY1" fmla="*/ 0 h 3007909"/>
              <a:gd name="connsiteX2" fmla="*/ 3003920 w 3519311"/>
              <a:gd name="connsiteY2" fmla="*/ 3989 h 3007909"/>
              <a:gd name="connsiteX3" fmla="*/ 3519311 w 3519311"/>
              <a:gd name="connsiteY3" fmla="*/ 1248253 h 3007909"/>
              <a:gd name="connsiteX4" fmla="*/ 1759655 w 3519311"/>
              <a:gd name="connsiteY4" fmla="*/ 3007909 h 3007909"/>
              <a:gd name="connsiteX5" fmla="*/ 9084 w 3519311"/>
              <a:gd name="connsiteY5" fmla="*/ 1428168 h 3007909"/>
              <a:gd name="connsiteX6" fmla="*/ 0 w 3519311"/>
              <a:gd name="connsiteY6" fmla="*/ 1248273 h 3007909"/>
              <a:gd name="connsiteX7" fmla="*/ 0 w 3519311"/>
              <a:gd name="connsiteY7" fmla="*/ 1248233 h 3007909"/>
              <a:gd name="connsiteX8" fmla="*/ 9084 w 3519311"/>
              <a:gd name="connsiteY8" fmla="*/ 1068339 h 3007909"/>
              <a:gd name="connsiteX9" fmla="*/ 515391 w 3519311"/>
              <a:gd name="connsiteY9" fmla="*/ 3989 h 3007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19311" h="3007909">
                <a:moveTo>
                  <a:pt x="519779" y="0"/>
                </a:moveTo>
                <a:lnTo>
                  <a:pt x="2999531" y="0"/>
                </a:lnTo>
                <a:lnTo>
                  <a:pt x="3003920" y="3989"/>
                </a:lnTo>
                <a:cubicBezTo>
                  <a:pt x="3322355" y="322424"/>
                  <a:pt x="3519311" y="762338"/>
                  <a:pt x="3519311" y="1248253"/>
                </a:cubicBezTo>
                <a:cubicBezTo>
                  <a:pt x="3519311" y="2220084"/>
                  <a:pt x="2731486" y="3007909"/>
                  <a:pt x="1759655" y="3007909"/>
                </a:cubicBezTo>
                <a:cubicBezTo>
                  <a:pt x="848565" y="3007909"/>
                  <a:pt x="99196" y="2315485"/>
                  <a:pt x="9084" y="1428168"/>
                </a:cubicBezTo>
                <a:lnTo>
                  <a:pt x="0" y="1248273"/>
                </a:lnTo>
                <a:lnTo>
                  <a:pt x="0" y="1248233"/>
                </a:lnTo>
                <a:lnTo>
                  <a:pt x="9084" y="1068339"/>
                </a:lnTo>
                <a:cubicBezTo>
                  <a:pt x="51137" y="654258"/>
                  <a:pt x="236761" y="282620"/>
                  <a:pt x="515391" y="3989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7BFFB5A-A05C-4B0C-905C-5884361304B2}"/>
              </a:ext>
            </a:extLst>
          </p:cNvPr>
          <p:cNvSpPr/>
          <p:nvPr userDrawn="1"/>
        </p:nvSpPr>
        <p:spPr>
          <a:xfrm>
            <a:off x="10420569" y="1364732"/>
            <a:ext cx="947488" cy="92178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9F33AC6C-4807-4785-AE9F-84BFEEDA9F7E}"/>
              </a:ext>
            </a:extLst>
          </p:cNvPr>
          <p:cNvSpPr/>
          <p:nvPr userDrawn="1"/>
        </p:nvSpPr>
        <p:spPr>
          <a:xfrm rot="4759070" flipV="1">
            <a:off x="6034138" y="-673140"/>
            <a:ext cx="4021193" cy="4021193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65760"/>
            <a:ext cx="5120640" cy="13258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1828800"/>
            <a:ext cx="5093208" cy="4352544"/>
          </a:xfrm>
        </p:spPr>
        <p:txBody>
          <a:bodyPr/>
          <a:lstStyle>
            <a:lvl1pPr marL="0" indent="0">
              <a:buNone/>
              <a:defRPr sz="2400"/>
            </a:lvl1pPr>
            <a:lvl2pPr marL="228600">
              <a:defRPr/>
            </a:lvl2pPr>
            <a:lvl3pPr marL="457200">
              <a:defRPr/>
            </a:lvl3pPr>
            <a:lvl4pPr marL="685800"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4131786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2642EAF0-DE94-4F90-82E3-6F316AA8353A}"/>
              </a:ext>
            </a:extLst>
          </p:cNvPr>
          <p:cNvSpPr/>
          <p:nvPr userDrawn="1"/>
        </p:nvSpPr>
        <p:spPr>
          <a:xfrm>
            <a:off x="707393" y="847600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22D7888-22FA-4AA1-9BA4-CC61D6643D47}"/>
              </a:ext>
            </a:extLst>
          </p:cNvPr>
          <p:cNvSpPr/>
          <p:nvPr userDrawn="1"/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BB6E464-8999-4773-A1F2-E6CAA990E572}"/>
              </a:ext>
            </a:extLst>
          </p:cNvPr>
          <p:cNvSpPr/>
          <p:nvPr userDrawn="1"/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CE9CE183-B21E-41EB-A082-DF9C3AD659D5}"/>
              </a:ext>
            </a:extLst>
          </p:cNvPr>
          <p:cNvSpPr/>
          <p:nvPr userDrawn="1"/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EA14BE8-FDD0-4434-9C3E-BFF78C22D9E3}"/>
              </a:ext>
            </a:extLst>
          </p:cNvPr>
          <p:cNvSpPr/>
          <p:nvPr userDrawn="1"/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C76330B-4C5E-463F-921A-D91F1F1F6049}"/>
              </a:ext>
            </a:extLst>
          </p:cNvPr>
          <p:cNvSpPr/>
          <p:nvPr userDrawn="1"/>
        </p:nvSpPr>
        <p:spPr>
          <a:xfrm flipH="1">
            <a:off x="340505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E494E364-7EA8-4D92-915D-75D1A3A67C07}"/>
              </a:ext>
            </a:extLst>
          </p:cNvPr>
          <p:cNvSpPr/>
          <p:nvPr userDrawn="1"/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888" y="1234440"/>
            <a:ext cx="3236976" cy="406908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82496" y="6356350"/>
            <a:ext cx="1545336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9048" y="6356350"/>
            <a:ext cx="4114800" cy="365125"/>
          </a:xfrm>
        </p:spPr>
        <p:txBody>
          <a:bodyPr/>
          <a:lstStyle>
            <a:lvl1pPr algn="l">
              <a:defRPr>
                <a:latin typeface="+mn-lt"/>
              </a:defRPr>
            </a:lvl1pPr>
          </a:lstStyle>
          <a:p>
            <a:pPr algn="l"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06456" y="6356350"/>
            <a:ext cx="850392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5976" y="2551176"/>
            <a:ext cx="4709160" cy="1755648"/>
          </a:xfrm>
        </p:spPr>
        <p:txBody>
          <a:bodyPr/>
          <a:lstStyle>
            <a:lvl1pPr marL="0" indent="0">
              <a:buNone/>
              <a:defRPr sz="2400"/>
            </a:lvl1pPr>
            <a:lvl2pPr marL="228600">
              <a:defRPr sz="1800"/>
            </a:lvl2pPr>
            <a:lvl3pPr marL="457200"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826779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46489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C9A1C714-6A0E-456D-A2E2-6288C0EA0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354056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86281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4012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AFA665D7-34D0-4262-B345-9B1A1BA8DA17}"/>
              </a:ext>
            </a:extLst>
          </p:cNvPr>
          <p:cNvSpPr/>
          <p:nvPr userDrawn="1"/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39ECC553-79E5-4B14-89C9-4DAD2B1021B1}"/>
              </a:ext>
            </a:extLst>
          </p:cNvPr>
          <p:cNvSpPr/>
          <p:nvPr userDrawn="1"/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5797934-7E2B-4F94-89C4-0279413FF821}"/>
              </a:ext>
            </a:extLst>
          </p:cNvPr>
          <p:cNvSpPr/>
          <p:nvPr userDrawn="1"/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0432" y="1399032"/>
            <a:ext cx="3236976" cy="406908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8152" y="1527048"/>
            <a:ext cx="5111496" cy="3931920"/>
          </a:xfrm>
        </p:spPr>
        <p:txBody>
          <a:bodyPr anchor="ctr"/>
          <a:lstStyle>
            <a:lvl1pPr marL="0" indent="0">
              <a:buNone/>
              <a:defRPr/>
            </a:lvl1pPr>
            <a:lvl2pPr marL="228600">
              <a:defRPr/>
            </a:lvl2pPr>
            <a:lvl3pPr marL="457200">
              <a:defRPr/>
            </a:lvl3pPr>
            <a:lvl4pPr>
              <a:buNone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3944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 small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5A614E3F-4FB2-4152-A59C-941C908D7B0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200479" y="1150210"/>
            <a:ext cx="2207046" cy="2204178"/>
          </a:xfrm>
          <a:custGeom>
            <a:avLst/>
            <a:gdLst>
              <a:gd name="connsiteX0" fmla="*/ 1098749 w 2207046"/>
              <a:gd name="connsiteY0" fmla="*/ 0 h 2204178"/>
              <a:gd name="connsiteX1" fmla="*/ 2201707 w 2207046"/>
              <a:gd name="connsiteY1" fmla="*/ 995326 h 2204178"/>
              <a:gd name="connsiteX2" fmla="*/ 2207046 w 2207046"/>
              <a:gd name="connsiteY2" fmla="*/ 1101058 h 2204178"/>
              <a:gd name="connsiteX3" fmla="*/ 2207046 w 2207046"/>
              <a:gd name="connsiteY3" fmla="*/ 1116306 h 2204178"/>
              <a:gd name="connsiteX4" fmla="*/ 2201707 w 2207046"/>
              <a:gd name="connsiteY4" fmla="*/ 1222039 h 2204178"/>
              <a:gd name="connsiteX5" fmla="*/ 1322187 w 2207046"/>
              <a:gd name="connsiteY5" fmla="*/ 2194840 h 2204178"/>
              <a:gd name="connsiteX6" fmla="*/ 1260999 w 2207046"/>
              <a:gd name="connsiteY6" fmla="*/ 2204178 h 2204178"/>
              <a:gd name="connsiteX7" fmla="*/ 936500 w 2207046"/>
              <a:gd name="connsiteY7" fmla="*/ 2204178 h 2204178"/>
              <a:gd name="connsiteX8" fmla="*/ 875311 w 2207046"/>
              <a:gd name="connsiteY8" fmla="*/ 2194840 h 2204178"/>
              <a:gd name="connsiteX9" fmla="*/ 12592 w 2207046"/>
              <a:gd name="connsiteY9" fmla="*/ 1332120 h 2204178"/>
              <a:gd name="connsiteX10" fmla="*/ 0 w 2207046"/>
              <a:gd name="connsiteY10" fmla="*/ 1249617 h 2204178"/>
              <a:gd name="connsiteX11" fmla="*/ 0 w 2207046"/>
              <a:gd name="connsiteY11" fmla="*/ 967747 h 2204178"/>
              <a:gd name="connsiteX12" fmla="*/ 12592 w 2207046"/>
              <a:gd name="connsiteY12" fmla="*/ 885244 h 2204178"/>
              <a:gd name="connsiteX13" fmla="*/ 1098749 w 2207046"/>
              <a:gd name="connsiteY13" fmla="*/ 0 h 2204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207046" h="2204178">
                <a:moveTo>
                  <a:pt x="1098749" y="0"/>
                </a:moveTo>
                <a:cubicBezTo>
                  <a:pt x="1672788" y="0"/>
                  <a:pt x="2144931" y="436266"/>
                  <a:pt x="2201707" y="995326"/>
                </a:cubicBezTo>
                <a:lnTo>
                  <a:pt x="2207046" y="1101058"/>
                </a:lnTo>
                <a:lnTo>
                  <a:pt x="2207046" y="1116306"/>
                </a:lnTo>
                <a:lnTo>
                  <a:pt x="2201707" y="1222039"/>
                </a:lnTo>
                <a:cubicBezTo>
                  <a:pt x="2152501" y="1706557"/>
                  <a:pt x="1791308" y="2098844"/>
                  <a:pt x="1322187" y="2194840"/>
                </a:cubicBezTo>
                <a:lnTo>
                  <a:pt x="1260999" y="2204178"/>
                </a:lnTo>
                <a:lnTo>
                  <a:pt x="936500" y="2204178"/>
                </a:lnTo>
                <a:lnTo>
                  <a:pt x="875311" y="2194840"/>
                </a:lnTo>
                <a:cubicBezTo>
                  <a:pt x="442276" y="2106228"/>
                  <a:pt x="101204" y="1765156"/>
                  <a:pt x="12592" y="1332120"/>
                </a:cubicBezTo>
                <a:lnTo>
                  <a:pt x="0" y="1249617"/>
                </a:lnTo>
                <a:lnTo>
                  <a:pt x="0" y="967747"/>
                </a:lnTo>
                <a:lnTo>
                  <a:pt x="12592" y="885244"/>
                </a:lnTo>
                <a:cubicBezTo>
                  <a:pt x="115972" y="380036"/>
                  <a:pt x="562980" y="0"/>
                  <a:pt x="1098749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A1F486A-F545-4642-B1CB-5356704413D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444632" y="2579683"/>
            <a:ext cx="3096807" cy="3096807"/>
          </a:xfrm>
          <a:custGeom>
            <a:avLst/>
            <a:gdLst>
              <a:gd name="connsiteX0" fmla="*/ 1548404 w 3096807"/>
              <a:gd name="connsiteY0" fmla="*/ 0 h 3096807"/>
              <a:gd name="connsiteX1" fmla="*/ 3096807 w 3096807"/>
              <a:gd name="connsiteY1" fmla="*/ 1548404 h 3096807"/>
              <a:gd name="connsiteX2" fmla="*/ 1548404 w 3096807"/>
              <a:gd name="connsiteY2" fmla="*/ 3096807 h 3096807"/>
              <a:gd name="connsiteX3" fmla="*/ 0 w 3096807"/>
              <a:gd name="connsiteY3" fmla="*/ 1548404 h 3096807"/>
              <a:gd name="connsiteX4" fmla="*/ 1548404 w 3096807"/>
              <a:gd name="connsiteY4" fmla="*/ 0 h 3096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96807" h="3096807">
                <a:moveTo>
                  <a:pt x="1548404" y="0"/>
                </a:moveTo>
                <a:cubicBezTo>
                  <a:pt x="2403564" y="0"/>
                  <a:pt x="3096807" y="693243"/>
                  <a:pt x="3096807" y="1548404"/>
                </a:cubicBezTo>
                <a:cubicBezTo>
                  <a:pt x="3096807" y="2403564"/>
                  <a:pt x="2403564" y="3096807"/>
                  <a:pt x="1548404" y="3096807"/>
                </a:cubicBezTo>
                <a:cubicBezTo>
                  <a:pt x="693243" y="3096807"/>
                  <a:pt x="0" y="2403564"/>
                  <a:pt x="0" y="1548404"/>
                </a:cubicBezTo>
                <a:cubicBezTo>
                  <a:pt x="0" y="693243"/>
                  <a:pt x="693243" y="0"/>
                  <a:pt x="1548404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65124"/>
            <a:ext cx="5806440" cy="13258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496" y="1825625"/>
            <a:ext cx="5806440" cy="435254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400"/>
            </a:lvl1pPr>
            <a:lvl2pPr marL="228600">
              <a:lnSpc>
                <a:spcPct val="110000"/>
              </a:lnSpc>
              <a:defRPr sz="2000"/>
            </a:lvl2pPr>
            <a:lvl3pPr marL="457200">
              <a:lnSpc>
                <a:spcPct val="110000"/>
              </a:lnSpc>
              <a:defRPr sz="1800"/>
            </a:lvl3pPr>
            <a:lvl4pPr marL="685800">
              <a:lnSpc>
                <a:spcPct val="110000"/>
              </a:lnSpc>
              <a:defRPr sz="1600"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8E71C73-7BAD-4838-88C1-42E045A9D179}"/>
              </a:ext>
            </a:extLst>
          </p:cNvPr>
          <p:cNvSpPr/>
          <p:nvPr userDrawn="1"/>
        </p:nvSpPr>
        <p:spPr>
          <a:xfrm>
            <a:off x="10249620" y="1555068"/>
            <a:ext cx="819303" cy="79707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4560922-5803-412D-880B-065E75DCBC0A}"/>
              </a:ext>
            </a:extLst>
          </p:cNvPr>
          <p:cNvSpPr/>
          <p:nvPr userDrawn="1"/>
        </p:nvSpPr>
        <p:spPr>
          <a:xfrm>
            <a:off x="7590089" y="4034393"/>
            <a:ext cx="876704" cy="876704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0839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200EACD1-D216-4037-8AFF-80CF273586DF}"/>
              </a:ext>
            </a:extLst>
          </p:cNvPr>
          <p:cNvSpPr/>
          <p:nvPr userDrawn="1"/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F941DE04-3FEA-4A57-B200-F9F6A765C792}"/>
              </a:ext>
            </a:extLst>
          </p:cNvPr>
          <p:cNvSpPr/>
          <p:nvPr userDrawn="1"/>
        </p:nvSpPr>
        <p:spPr>
          <a:xfrm rot="9222429" flipV="1">
            <a:off x="2494119" y="-28502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565C7B4-4152-4548-A771-EB148A028FDB}"/>
              </a:ext>
            </a:extLst>
          </p:cNvPr>
          <p:cNvSpPr/>
          <p:nvPr userDrawn="1"/>
        </p:nvSpPr>
        <p:spPr>
          <a:xfrm>
            <a:off x="8165417" y="5241988"/>
            <a:ext cx="759403" cy="73880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9272" y="1380744"/>
            <a:ext cx="5559552" cy="2514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19272" y="4078224"/>
            <a:ext cx="5559552" cy="153619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85573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576" y="1911096"/>
            <a:ext cx="98298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5081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1096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98923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with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63E3FD7E-C80A-4707-A8E9-4134DF91F3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2192000" cy="6858000"/>
          </a:xfrm>
        </p:spPr>
        <p:txBody>
          <a:bodyPr/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10EC23F5-CD2E-4207-A4E6-73BDFF74D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0" y="370600"/>
            <a:ext cx="5923842" cy="5923842"/>
          </a:xfrm>
          <a:custGeom>
            <a:avLst/>
            <a:gdLst>
              <a:gd name="connsiteX0" fmla="*/ 2961921 w 5923842"/>
              <a:gd name="connsiteY0" fmla="*/ 0 h 5923842"/>
              <a:gd name="connsiteX1" fmla="*/ 5923842 w 5923842"/>
              <a:gd name="connsiteY1" fmla="*/ 2961921 h 5923842"/>
              <a:gd name="connsiteX2" fmla="*/ 2961921 w 5923842"/>
              <a:gd name="connsiteY2" fmla="*/ 5923842 h 5923842"/>
              <a:gd name="connsiteX3" fmla="*/ 0 w 5923842"/>
              <a:gd name="connsiteY3" fmla="*/ 2961921 h 5923842"/>
              <a:gd name="connsiteX4" fmla="*/ 2961921 w 5923842"/>
              <a:gd name="connsiteY4" fmla="*/ 0 h 5923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23842" h="5923842">
                <a:moveTo>
                  <a:pt x="2961921" y="0"/>
                </a:moveTo>
                <a:cubicBezTo>
                  <a:pt x="4597745" y="0"/>
                  <a:pt x="5923842" y="1326097"/>
                  <a:pt x="5923842" y="2961921"/>
                </a:cubicBezTo>
                <a:cubicBezTo>
                  <a:pt x="5923842" y="4597745"/>
                  <a:pt x="4597745" y="5923842"/>
                  <a:pt x="2961921" y="5923842"/>
                </a:cubicBezTo>
                <a:cubicBezTo>
                  <a:pt x="1326097" y="5923842"/>
                  <a:pt x="0" y="4597745"/>
                  <a:pt x="0" y="2961921"/>
                </a:cubicBezTo>
                <a:cubicBezTo>
                  <a:pt x="0" y="1326097"/>
                  <a:pt x="1326097" y="0"/>
                  <a:pt x="2961921" y="0"/>
                </a:cubicBezTo>
                <a:close/>
              </a:path>
            </a:pathLst>
          </a:custGeom>
          <a:solidFill>
            <a:schemeClr val="bg1">
              <a:alpha val="95000"/>
            </a:schemeClr>
          </a:solidFill>
        </p:spPr>
        <p:txBody>
          <a:bodyPr wrap="square" lIns="457200" rIns="457200" bIns="2331720" anchor="b" anchorCtr="0">
            <a:noAutofit/>
          </a:bodyPr>
          <a:lstStyle>
            <a:lvl1pPr algn="ctr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75304" y="4379976"/>
            <a:ext cx="5038344" cy="71323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6B76FE53-FB67-4871-8485-71BAAFD7D1B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/>
              <a:t>9/3/20XX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AD26FED4-1CE2-444B-A77E-EB3CB505AF1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/>
              <a:t>Presentation Title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28FD25AA-10CC-48D8-9577-257871107B9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28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6906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594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7668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71" r:id="rId4"/>
    <p:sldLayoutId id="2147483770" r:id="rId5"/>
    <p:sldLayoutId id="2147483774" r:id="rId6"/>
    <p:sldLayoutId id="2147483783" r:id="rId7"/>
    <p:sldLayoutId id="2147483772" r:id="rId8"/>
    <p:sldLayoutId id="2147483773" r:id="rId9"/>
    <p:sldLayoutId id="2147483785" r:id="rId10"/>
    <p:sldLayoutId id="2147483786" r:id="rId11"/>
    <p:sldLayoutId id="2147483787" r:id="rId12"/>
    <p:sldLayoutId id="2147483775" r:id="rId13"/>
    <p:sldLayoutId id="2147483788" r:id="rId14"/>
    <p:sldLayoutId id="2147483776" r:id="rId15"/>
    <p:sldLayoutId id="2147483777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08836-40C5-46C2-81BA-21AA271769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Dalia Abdallah</a:t>
            </a:r>
            <a:endParaRPr lang="en-US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CC4EC4-809C-4FD2-AA20-009F08590D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Presenter Name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9629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Generate Public and Private </a:t>
            </a:r>
            <a:r>
              <a:rPr lang="en-US" dirty="0" smtClean="0"/>
              <a:t>Keys :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3869" y="1301261"/>
            <a:ext cx="9991227" cy="48181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1-</a:t>
            </a:r>
            <a:r>
              <a:rPr lang="en-US" dirty="0" smtClean="0"/>
              <a:t> Select </a:t>
            </a:r>
            <a:r>
              <a:rPr lang="en-US" dirty="0"/>
              <a:t>two large prime numbers,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p</a:t>
            </a:r>
            <a:r>
              <a:rPr lang="en-US" dirty="0" smtClean="0"/>
              <a:t> </a:t>
            </a:r>
            <a:r>
              <a:rPr lang="en-US" dirty="0"/>
              <a:t>and 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q</a:t>
            </a:r>
            <a:r>
              <a:rPr lang="en-US" b="1" dirty="0" smtClean="0"/>
              <a:t> :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p != q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smtClean="0"/>
              <a:t>.</a:t>
            </a:r>
            <a:endParaRPr lang="en-US" dirty="0"/>
          </a:p>
          <a:p>
            <a:pPr marL="0" indent="0">
              <a:buNone/>
            </a:pPr>
            <a:r>
              <a:rPr lang="en-US" b="1" dirty="0" smtClean="0"/>
              <a:t>2-</a:t>
            </a:r>
            <a:r>
              <a:rPr lang="en-US" dirty="0" smtClean="0"/>
              <a:t> Multiply </a:t>
            </a:r>
            <a:r>
              <a:rPr lang="en-US" dirty="0"/>
              <a:t>these numbers to find 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n = p x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q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b="1" dirty="0" smtClean="0"/>
              <a:t>3-</a:t>
            </a:r>
            <a:r>
              <a:rPr lang="en-US" dirty="0" smtClean="0"/>
              <a:t> </a:t>
            </a:r>
            <a:r>
              <a:rPr lang="en-US" dirty="0"/>
              <a:t>calculate </a:t>
            </a:r>
            <a:r>
              <a:rPr lang="en-US" dirty="0" err="1" smtClean="0"/>
              <a:t>euler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Φ(n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) = (P-1)(Q-1)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smtClean="0"/>
              <a:t>. </a:t>
            </a:r>
          </a:p>
          <a:p>
            <a:pPr marL="0" indent="0">
              <a:buNone/>
            </a:pPr>
            <a:r>
              <a:rPr lang="en-US" b="1" dirty="0" smtClean="0"/>
              <a:t>4-</a:t>
            </a:r>
            <a:r>
              <a:rPr lang="en-US" dirty="0" smtClean="0"/>
              <a:t> choose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e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/>
              <a:t>: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e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/>
              <a:t>m</a:t>
            </a:r>
            <a:r>
              <a:rPr lang="en-US" dirty="0" smtClean="0"/>
              <a:t>ust </a:t>
            </a:r>
            <a:r>
              <a:rPr lang="en-US" dirty="0"/>
              <a:t>be </a:t>
            </a:r>
            <a:r>
              <a:rPr lang="en-US" dirty="0"/>
              <a:t>a</a:t>
            </a:r>
            <a:r>
              <a:rPr lang="en-US" dirty="0" smtClean="0"/>
              <a:t>n integer :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Φ(n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),e </a:t>
            </a:r>
            <a:r>
              <a:rPr lang="en-US" dirty="0"/>
              <a:t>are </a:t>
            </a:r>
            <a:r>
              <a:rPr lang="en-US" dirty="0" smtClean="0"/>
              <a:t>co-prime,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gcd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(e, Φ(n)) = 1 </a:t>
            </a:r>
            <a:r>
              <a:rPr lang="en-US" dirty="0"/>
              <a:t>,</a:t>
            </a:r>
            <a:r>
              <a:rPr lang="en-US" dirty="0" smtClean="0"/>
              <a:t>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1 &lt; e &lt; Φ(n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)</a:t>
            </a:r>
            <a:r>
              <a:rPr lang="en-US" dirty="0" smtClean="0"/>
              <a:t>.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smtClean="0"/>
              <a:t>better </a:t>
            </a:r>
            <a:r>
              <a:rPr lang="en-US" dirty="0"/>
              <a:t>to be prime </a:t>
            </a:r>
            <a:r>
              <a:rPr lang="en-US" dirty="0" smtClean="0"/>
              <a:t>number.</a:t>
            </a:r>
            <a:endParaRPr lang="en-US" dirty="0"/>
          </a:p>
          <a:p>
            <a:pPr marL="0" lvl="0" indent="0" fontAlgn="base">
              <a:buNone/>
            </a:pPr>
            <a:r>
              <a:rPr lang="en-US" b="1" dirty="0" smtClean="0"/>
              <a:t>5-</a:t>
            </a:r>
            <a:r>
              <a:rPr lang="en-US" dirty="0" smtClean="0"/>
              <a:t> </a:t>
            </a:r>
            <a:r>
              <a:rPr lang="en-US" dirty="0"/>
              <a:t>Now  to calculate Private Key compute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d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/>
              <a:t>: such that </a:t>
            </a:r>
            <a:r>
              <a:rPr lang="en-US" b="1" dirty="0" smtClean="0"/>
              <a:t>  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e*d=1 mod ϕ(n) </a:t>
            </a:r>
            <a:r>
              <a:rPr lang="en-US" b="1" dirty="0"/>
              <a:t>,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d = e^-1 mod ϕ(n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) </a:t>
            </a:r>
            <a:r>
              <a:rPr lang="en-US" dirty="0" smtClean="0"/>
              <a:t>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-Public Key is made of n and e PU =(</a:t>
            </a:r>
            <a:r>
              <a:rPr lang="en-US" dirty="0" err="1"/>
              <a:t>n,e</a:t>
            </a:r>
            <a:r>
              <a:rPr lang="en-US" dirty="0"/>
              <a:t>)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- </a:t>
            </a:r>
            <a:r>
              <a:rPr lang="en-US" dirty="0"/>
              <a:t>Private Key is made of n and d PU =(</a:t>
            </a:r>
            <a:r>
              <a:rPr lang="en-US" dirty="0" err="1"/>
              <a:t>n,d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28/10/2023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RSA algorithm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40648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Encryption 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en-US" dirty="0"/>
              <a:t>To encrypt a message m, we need to convert it to an integer </a:t>
            </a:r>
            <a:r>
              <a:rPr lang="en-US" dirty="0" smtClean="0"/>
              <a:t>. </a:t>
            </a:r>
            <a:r>
              <a:rPr lang="en-US" dirty="0"/>
              <a:t>This can be done using a reversible encoding scheme, such as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ASCII</a:t>
            </a:r>
            <a:r>
              <a:rPr lang="en-US" dirty="0"/>
              <a:t> or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UTF-8</a:t>
            </a:r>
            <a:r>
              <a:rPr lang="en-US" dirty="0"/>
              <a:t>.</a:t>
            </a:r>
          </a:p>
          <a:p>
            <a:pPr marL="0" indent="0" fontAlgn="base">
              <a:buNone/>
            </a:pPr>
            <a:endParaRPr lang="en-US" dirty="0"/>
          </a:p>
          <a:p>
            <a:pPr lvl="0" fontAlgn="base"/>
            <a:r>
              <a:rPr lang="en-US" dirty="0"/>
              <a:t>Once we have the integer representation of the message, we compute the </a:t>
            </a:r>
            <a:r>
              <a:rPr lang="en-US" dirty="0" err="1"/>
              <a:t>ciphertext</a:t>
            </a:r>
            <a:r>
              <a:rPr lang="en-US" dirty="0"/>
              <a:t> c (encrypted message) as </a:t>
            </a:r>
            <a:endParaRPr lang="en-US" dirty="0" smtClean="0"/>
          </a:p>
          <a:p>
            <a:pPr marL="0" lvl="0" indent="0" fontAlgn="base">
              <a:buNone/>
            </a:pP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 c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=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m^e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 (mod n)</a:t>
            </a:r>
            <a:r>
              <a:rPr lang="en-US" dirty="0"/>
              <a:t>.</a:t>
            </a:r>
            <a:r>
              <a:rPr lang="en-US" b="1" dirty="0"/>
              <a:t> </a:t>
            </a:r>
            <a:endParaRPr lang="en-US" dirty="0"/>
          </a:p>
          <a:p>
            <a:pPr marL="0" indent="0" fontAlgn="base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28/10/2023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RSA algorithm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7619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Decryption 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9576" y="2294792"/>
            <a:ext cx="9829800" cy="3476046"/>
          </a:xfrm>
        </p:spPr>
        <p:txBody>
          <a:bodyPr/>
          <a:lstStyle/>
          <a:p>
            <a:pPr lvl="0" fontAlgn="base"/>
            <a:r>
              <a:rPr lang="en-US" dirty="0"/>
              <a:t>To decrypt the </a:t>
            </a:r>
            <a:r>
              <a:rPr lang="en-US" dirty="0" err="1"/>
              <a:t>ciphertext</a:t>
            </a:r>
            <a:r>
              <a:rPr lang="en-US" dirty="0"/>
              <a:t> c, we compute the plaintext m as</a:t>
            </a:r>
          </a:p>
          <a:p>
            <a:pPr marL="0" indent="0" fontAlgn="base">
              <a:buNone/>
            </a:pPr>
            <a:r>
              <a:rPr lang="en-US" dirty="0" smtClean="0"/>
              <a:t> 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m =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c^d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 (mod n)</a:t>
            </a:r>
            <a:r>
              <a:rPr lang="en-US" b="1" dirty="0"/>
              <a:t>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28/10/2023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RSA algorithm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60040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Topic </a:t>
            </a:r>
            <a:r>
              <a:rPr lang="en-US" dirty="0" smtClean="0">
                <a:solidFill>
                  <a:srgbClr val="FFFFFF"/>
                </a:solidFill>
              </a:rPr>
              <a:t>Three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 advantages</a:t>
            </a:r>
            <a:r>
              <a:rPr lang="en-US" b="1" dirty="0"/>
              <a:t> </a:t>
            </a:r>
            <a:r>
              <a:rPr lang="en-US" dirty="0"/>
              <a:t>and disadvantages of RSA.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6086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Advantages and Disadvantages of RSA :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180491"/>
            <a:ext cx="5181600" cy="3996471"/>
          </a:xfrm>
        </p:spPr>
        <p:txBody>
          <a:bodyPr/>
          <a:lstStyle/>
          <a:p>
            <a:r>
              <a:rPr lang="en-US" b="1" dirty="0" smtClean="0"/>
              <a:t>Advantages:</a:t>
            </a:r>
          </a:p>
          <a:p>
            <a:pPr>
              <a:buFontTx/>
              <a:buChar char="-"/>
            </a:pPr>
            <a:r>
              <a:rPr lang="en-US" dirty="0" smtClean="0"/>
              <a:t>Security.</a:t>
            </a:r>
          </a:p>
          <a:p>
            <a:pPr>
              <a:buFontTx/>
              <a:buChar char="-"/>
            </a:pPr>
            <a:r>
              <a:rPr lang="en-US" dirty="0" smtClean="0"/>
              <a:t>Asymmetric encryption.</a:t>
            </a:r>
          </a:p>
          <a:p>
            <a:pPr marL="0" indent="0">
              <a:buNone/>
            </a:pPr>
            <a:r>
              <a:rPr lang="en-US" dirty="0" smtClean="0"/>
              <a:t>-</a:t>
            </a:r>
            <a:r>
              <a:rPr lang="en-US" dirty="0"/>
              <a:t> Digital </a:t>
            </a:r>
            <a:r>
              <a:rPr lang="en-US" dirty="0" smtClean="0"/>
              <a:t>signatures.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01361"/>
            <a:ext cx="5181600" cy="4075601"/>
          </a:xfrm>
        </p:spPr>
        <p:txBody>
          <a:bodyPr/>
          <a:lstStyle/>
          <a:p>
            <a:r>
              <a:rPr lang="en-US" b="1" dirty="0" smtClean="0"/>
              <a:t>Disadvantages:</a:t>
            </a:r>
          </a:p>
          <a:p>
            <a:pPr marL="0" indent="0">
              <a:buNone/>
            </a:pPr>
            <a:r>
              <a:rPr lang="en-US" dirty="0" smtClean="0"/>
              <a:t>-Computational complexity.</a:t>
            </a:r>
          </a:p>
          <a:p>
            <a:pPr>
              <a:buFontTx/>
              <a:buChar char="-"/>
            </a:pPr>
            <a:r>
              <a:rPr lang="en-US" dirty="0" smtClean="0"/>
              <a:t>Key management.</a:t>
            </a:r>
          </a:p>
          <a:p>
            <a:pPr marL="0" indent="0">
              <a:buNone/>
            </a:pPr>
            <a:r>
              <a:rPr lang="en-US" dirty="0" smtClean="0"/>
              <a:t>- </a:t>
            </a:r>
            <a:r>
              <a:rPr lang="en-US" dirty="0"/>
              <a:t>Key size and </a:t>
            </a:r>
            <a:r>
              <a:rPr lang="en-US" dirty="0" smtClean="0"/>
              <a:t>storage.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28/10/2023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RSA algorithm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34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6E49C-11A0-4C95-8A6E-FC7E9C57C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Agenda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9C3FD2-AF88-4EF1-AFB7-5D31BD5AA0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2438" y="1980310"/>
            <a:ext cx="5767754" cy="4473243"/>
          </a:xfrm>
        </p:spPr>
        <p:txBody>
          <a:bodyPr/>
          <a:lstStyle/>
          <a:p>
            <a:r>
              <a:rPr lang="en-US" b="1" dirty="0"/>
              <a:t>Topic </a:t>
            </a:r>
            <a:r>
              <a:rPr lang="en-US" b="1" dirty="0" smtClean="0"/>
              <a:t>one </a:t>
            </a:r>
            <a:r>
              <a:rPr lang="en-US" dirty="0" smtClean="0"/>
              <a:t>: </a:t>
            </a:r>
            <a:r>
              <a:rPr lang="en-US" sz="2400" dirty="0"/>
              <a:t>Encryption / Decryption using public and private key </a:t>
            </a:r>
            <a:r>
              <a:rPr lang="en-US" sz="2400" dirty="0" smtClean="0"/>
              <a:t>.</a:t>
            </a:r>
            <a:endParaRPr lang="en-US" sz="2400" dirty="0"/>
          </a:p>
          <a:p>
            <a:r>
              <a:rPr lang="en-US" b="1" dirty="0"/>
              <a:t>Topic </a:t>
            </a:r>
            <a:r>
              <a:rPr lang="en-US" b="1" dirty="0" smtClean="0"/>
              <a:t>two </a:t>
            </a:r>
            <a:r>
              <a:rPr lang="en-US" dirty="0" smtClean="0"/>
              <a:t>: </a:t>
            </a:r>
            <a:r>
              <a:rPr lang="en-US" sz="2400" dirty="0"/>
              <a:t>RSA </a:t>
            </a:r>
            <a:r>
              <a:rPr lang="en-US" sz="2400" dirty="0" smtClean="0"/>
              <a:t>encryption algorithm.</a:t>
            </a:r>
            <a:endParaRPr lang="en-US" dirty="0"/>
          </a:p>
          <a:p>
            <a:r>
              <a:rPr lang="en-US" b="1" dirty="0"/>
              <a:t>Topic </a:t>
            </a:r>
            <a:r>
              <a:rPr lang="en-US" b="1" dirty="0" smtClean="0"/>
              <a:t>three </a:t>
            </a:r>
            <a:r>
              <a:rPr lang="en-US" dirty="0" smtClean="0"/>
              <a:t>: </a:t>
            </a:r>
            <a:r>
              <a:rPr lang="en-US" sz="2400" dirty="0" smtClean="0"/>
              <a:t>some </a:t>
            </a:r>
            <a:r>
              <a:rPr lang="en-US" sz="2400" dirty="0"/>
              <a:t>a</a:t>
            </a:r>
            <a:r>
              <a:rPr lang="en-US" sz="2400" dirty="0" smtClean="0"/>
              <a:t>dvantages</a:t>
            </a:r>
            <a:r>
              <a:rPr lang="en-US" sz="2400" b="1" dirty="0" smtClean="0"/>
              <a:t> </a:t>
            </a:r>
            <a:r>
              <a:rPr lang="en-US" sz="2400" dirty="0" smtClean="0"/>
              <a:t>and disadvantages of RSA</a:t>
            </a:r>
            <a:r>
              <a:rPr lang="en-US" dirty="0" smtClean="0"/>
              <a:t>.</a:t>
            </a:r>
            <a:endParaRPr lang="en-US" dirty="0"/>
          </a:p>
          <a:p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C8B647-084C-492D-A242-148BEA5B6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28/10/2023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A2B84E-2163-44C1-99D0-6F162AEA8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RSA algorithm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AB1A36-2D6E-4392-AAA4-996FFE032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160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B290457-2071-4F7C-9327-CE85A282B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67B1E24-2840-4BB0-AE5A-2320A01CB8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496" y="1608992"/>
            <a:ext cx="5806440" cy="4569177"/>
          </a:xfrm>
        </p:spPr>
        <p:txBody>
          <a:bodyPr>
            <a:normAutofit/>
          </a:bodyPr>
          <a:lstStyle/>
          <a:p>
            <a:pPr lvl="1"/>
            <a:r>
              <a:rPr lang="en-US" b="1" dirty="0" smtClean="0"/>
              <a:t>RSA</a:t>
            </a:r>
            <a:r>
              <a:rPr lang="en-US" dirty="0" smtClean="0"/>
              <a:t> </a:t>
            </a:r>
            <a:r>
              <a:rPr lang="en-US" dirty="0"/>
              <a:t>encryption algorithm </a:t>
            </a:r>
            <a:r>
              <a:rPr lang="en-US" dirty="0" smtClean="0"/>
              <a:t>is </a:t>
            </a:r>
            <a:r>
              <a:rPr lang="en-US" dirty="0"/>
              <a:t>the most common public-key </a:t>
            </a:r>
            <a:r>
              <a:rPr lang="en-US" dirty="0" smtClean="0"/>
              <a:t>algorithm </a:t>
            </a:r>
            <a:r>
              <a:rPr lang="en-US" dirty="0"/>
              <a:t>that is also called the Asymmetric algorithm</a:t>
            </a:r>
            <a:r>
              <a:rPr lang="en-US" dirty="0" smtClean="0"/>
              <a:t>. </a:t>
            </a:r>
            <a:r>
              <a:rPr lang="en-US" dirty="0"/>
              <a:t>N</a:t>
            </a:r>
            <a:r>
              <a:rPr lang="en-US" dirty="0" smtClean="0"/>
              <a:t>amed </a:t>
            </a:r>
            <a:r>
              <a:rPr lang="en-US" dirty="0"/>
              <a:t>after its inventors </a:t>
            </a:r>
            <a:r>
              <a:rPr lang="en-US" b="1" dirty="0" err="1"/>
              <a:t>Rivest</a:t>
            </a:r>
            <a:r>
              <a:rPr lang="en-US" b="1" dirty="0"/>
              <a:t>, Shamir, and Adelman (RSA). </a:t>
            </a:r>
            <a:r>
              <a:rPr lang="en-US" dirty="0" smtClean="0"/>
              <a:t>Asymmetric </a:t>
            </a:r>
            <a:r>
              <a:rPr lang="en-US" dirty="0"/>
              <a:t>algorithms are those algorithms in which sender and receiver use different keys for encryption and </a:t>
            </a:r>
            <a:r>
              <a:rPr lang="en-US" dirty="0" smtClean="0"/>
              <a:t>decryption. </a:t>
            </a:r>
            <a:r>
              <a:rPr lang="en-US" dirty="0"/>
              <a:t>Each sender is assigned a pair of keys: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b="1" dirty="0"/>
              <a:t>Public key</a:t>
            </a:r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b="1" dirty="0"/>
              <a:t>Private </a:t>
            </a:r>
            <a:r>
              <a:rPr lang="en-US" sz="2000" b="1" dirty="0" smtClean="0"/>
              <a:t>key</a:t>
            </a:r>
          </a:p>
          <a:p>
            <a:r>
              <a:rPr lang="en-US" sz="2000" dirty="0"/>
              <a:t>The </a:t>
            </a:r>
            <a:r>
              <a:rPr lang="en-US" sz="2000" b="1" dirty="0"/>
              <a:t>Public key</a:t>
            </a:r>
            <a:r>
              <a:rPr lang="en-US" sz="2000" dirty="0"/>
              <a:t> is used for encryption, and the </a:t>
            </a:r>
            <a:r>
              <a:rPr lang="en-US" sz="2000" b="1" dirty="0"/>
              <a:t>Private Key</a:t>
            </a:r>
            <a:r>
              <a:rPr lang="en-US" sz="2000" dirty="0"/>
              <a:t> is used for </a:t>
            </a:r>
            <a:r>
              <a:rPr lang="en-US" sz="2000" dirty="0" smtClean="0"/>
              <a:t>decryption.</a:t>
            </a:r>
            <a:endParaRPr lang="en-US" sz="2000" dirty="0"/>
          </a:p>
          <a:p>
            <a:endParaRPr lang="en-US" sz="2000" dirty="0"/>
          </a:p>
          <a:p>
            <a:endParaRPr lang="en-US" dirty="0"/>
          </a:p>
        </p:txBody>
      </p:sp>
      <p:pic>
        <p:nvPicPr>
          <p:cNvPr id="11" name="Picture Placeholder 10" descr="boy looking at map on the wall">
            <a:extLst>
              <a:ext uri="{FF2B5EF4-FFF2-40B4-BE49-F238E27FC236}">
                <a16:creationId xmlns:a16="http://schemas.microsoft.com/office/drawing/2014/main" id="{759DD474-D676-41A6-A2FB-30B2078418A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t="72" b="72"/>
          <a:stretch/>
        </p:blipFill>
        <p:spPr/>
      </p:pic>
      <p:pic>
        <p:nvPicPr>
          <p:cNvPr id="13" name="Picture Placeholder 12" descr="boy playing with space ship toys">
            <a:extLst>
              <a:ext uri="{FF2B5EF4-FFF2-40B4-BE49-F238E27FC236}">
                <a16:creationId xmlns:a16="http://schemas.microsoft.com/office/drawing/2014/main" id="{D624A4F8-65E3-4A17-A439-FE80714CDE5A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/>
          <a:srcRect/>
          <a:stretch/>
        </p:blipFill>
        <p:spPr/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A01CAB10-68AF-4904-BD59-D332B297A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28/10/2023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96B342A5-1683-4650-BB07-B98D8B23C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RSA algorithm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46EEA4F1-5FA3-4EBF-97F1-DF392077D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02193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C037F-9B04-45A9-8AE6-A85178849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>
                <a:solidFill>
                  <a:srgbClr val="FFFFFF"/>
                </a:solidFill>
              </a:rPr>
              <a:t>Topic one</a:t>
            </a:r>
            <a:endParaRPr lang="en-US" sz="66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49FB76-25BA-4481-B88D-DCB748E166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Encryption / Decryption using public and private key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594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Encryption / Decryption using public and private key :</a:t>
            </a:r>
            <a:endParaRPr lang="en-US" sz="3200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28" t="36835" r="30517" b="39552"/>
          <a:stretch/>
        </p:blipFill>
        <p:spPr>
          <a:xfrm>
            <a:off x="993532" y="2165721"/>
            <a:ext cx="10656276" cy="3188794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28/10/2023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RSA algorithm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49612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Encryption / Decryption using public and private key :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data to be sent is encrypted by sender </a:t>
            </a:r>
            <a:r>
              <a:rPr lang="en-US" b="1" dirty="0"/>
              <a:t>A</a:t>
            </a:r>
            <a:r>
              <a:rPr lang="en-US" dirty="0"/>
              <a:t> using the public key of the intended </a:t>
            </a:r>
            <a:r>
              <a:rPr lang="en-US" dirty="0" smtClean="0"/>
              <a:t>receiver B.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B decrypts the received </a:t>
            </a:r>
            <a:r>
              <a:rPr lang="en-US" dirty="0" err="1"/>
              <a:t>ciphertext</a:t>
            </a:r>
            <a:r>
              <a:rPr lang="en-US" dirty="0"/>
              <a:t> using its private key, which is known only to </a:t>
            </a:r>
            <a:r>
              <a:rPr lang="en-US" dirty="0" smtClean="0"/>
              <a:t>B.</a:t>
            </a:r>
            <a:endParaRPr lang="en-US" dirty="0"/>
          </a:p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28/10/2023</a:t>
            </a:r>
          </a:p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RSA algorithm</a:t>
            </a:r>
          </a:p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25458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Topic </a:t>
            </a:r>
            <a:r>
              <a:rPr lang="en-US" dirty="0" smtClean="0">
                <a:solidFill>
                  <a:srgbClr val="FFFFFF"/>
                </a:solidFill>
              </a:rPr>
              <a:t>Two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RSA encryption algorithm.</a:t>
            </a:r>
          </a:p>
        </p:txBody>
      </p:sp>
    </p:spTree>
    <p:extLst>
      <p:ext uri="{BB962C8B-B14F-4D97-AF65-F5344CB8AC3E}">
        <p14:creationId xmlns:p14="http://schemas.microsoft.com/office/powerpoint/2010/main" val="6898588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RSA encryption </a:t>
            </a:r>
            <a:r>
              <a:rPr lang="en-US" dirty="0" smtClean="0"/>
              <a:t>algorithm :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71" t="36574" r="25414" b="17308"/>
          <a:stretch/>
        </p:blipFill>
        <p:spPr>
          <a:xfrm>
            <a:off x="1345223" y="1820007"/>
            <a:ext cx="9539654" cy="3930162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28/10/2023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RSA algorithm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49578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of RSA algorithm </a:t>
            </a:r>
            <a:r>
              <a:rPr lang="en-US" dirty="0" smtClean="0"/>
              <a:t>: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9576" y="2409092"/>
            <a:ext cx="9829800" cy="1943100"/>
          </a:xfrm>
        </p:spPr>
        <p:txBody>
          <a:bodyPr>
            <a:normAutofit/>
          </a:bodyPr>
          <a:lstStyle/>
          <a:p>
            <a:r>
              <a:rPr lang="en-US" dirty="0" smtClean="0"/>
              <a:t>1- Generate Public and Private Keys.</a:t>
            </a:r>
          </a:p>
          <a:p>
            <a:r>
              <a:rPr lang="en-US" dirty="0" smtClean="0"/>
              <a:t>2- Encryption.</a:t>
            </a:r>
          </a:p>
          <a:p>
            <a:r>
              <a:rPr lang="en-US" dirty="0" smtClean="0"/>
              <a:t>3- Decryption.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28/10/2023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RSA algorithm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6266227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Shapes">
      <a:dk1>
        <a:sysClr val="windowText" lastClr="000000"/>
      </a:dk1>
      <a:lt1>
        <a:sysClr val="window" lastClr="FFFFFF"/>
      </a:lt1>
      <a:dk2>
        <a:srgbClr val="281B10"/>
      </a:dk2>
      <a:lt2>
        <a:srgbClr val="FFF9F5"/>
      </a:lt2>
      <a:accent1>
        <a:srgbClr val="EE7661"/>
      </a:accent1>
      <a:accent2>
        <a:srgbClr val="4E91F0"/>
      </a:accent2>
      <a:accent3>
        <a:srgbClr val="5B5260"/>
      </a:accent3>
      <a:accent4>
        <a:srgbClr val="2CC3B4"/>
      </a:accent4>
      <a:accent5>
        <a:srgbClr val="C097F8"/>
      </a:accent5>
      <a:accent6>
        <a:srgbClr val="FF9514"/>
      </a:accent6>
      <a:hlink>
        <a:srgbClr val="E50CBC"/>
      </a:hlink>
      <a:folHlink>
        <a:srgbClr val="6257FF"/>
      </a:folHlink>
    </a:clrScheme>
    <a:fontScheme name="Festival">
      <a:majorFont>
        <a:latin typeface="Tw Cen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A449C04-64B3-4403-94B7-8D2284C38D1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BDEF148-1770-458F-8F5B-C3D0A278AA97}">
  <ds:schemaRefs>
    <ds:schemaRef ds:uri="http://purl.org/dc/dcmitype/"/>
    <ds:schemaRef ds:uri="http://schemas.microsoft.com/office/2006/documentManagement/types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16c05727-aa75-4e4a-9b5f-8a80a1165891"/>
    <ds:schemaRef ds:uri="71af3243-3dd4-4a8d-8c0d-dd76da1f02a5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8413533D-8C39-401E-8B75-B1AEEEC56B9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{86CC98F1-DEDF-4EA2-A818-2AED9327FC8B}tf78504181_win32</Template>
  <TotalTime>194</TotalTime>
  <Words>300</Words>
  <Application>Microsoft Office PowerPoint</Application>
  <PresentationFormat>Widescreen</PresentationFormat>
  <Paragraphs>84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Avenir Next LT Pro</vt:lpstr>
      <vt:lpstr>Calibri</vt:lpstr>
      <vt:lpstr>Tw Cen MT</vt:lpstr>
      <vt:lpstr>Wingdings</vt:lpstr>
      <vt:lpstr>ShapesVTI</vt:lpstr>
      <vt:lpstr>Dalia Abdallah</vt:lpstr>
      <vt:lpstr>Agenda</vt:lpstr>
      <vt:lpstr>Introduction</vt:lpstr>
      <vt:lpstr>Topic one</vt:lpstr>
      <vt:lpstr>Encryption / Decryption using public and private key :</vt:lpstr>
      <vt:lpstr>Encryption / Decryption using public and private key :</vt:lpstr>
      <vt:lpstr>Topic Two</vt:lpstr>
      <vt:lpstr>RSA encryption algorithm :</vt:lpstr>
      <vt:lpstr>Steps of RSA algorithm : </vt:lpstr>
      <vt:lpstr>Generate Public and Private Keys : </vt:lpstr>
      <vt:lpstr>Encryption :</vt:lpstr>
      <vt:lpstr>Decryption :</vt:lpstr>
      <vt:lpstr>Topic Three</vt:lpstr>
      <vt:lpstr>Advantages and Disadvantages of RSA 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Shapes</dc:title>
  <dc:creator>محمد احمد السيد السيد</dc:creator>
  <cp:lastModifiedBy>RABONY</cp:lastModifiedBy>
  <cp:revision>15</cp:revision>
  <dcterms:created xsi:type="dcterms:W3CDTF">2023-10-24T06:49:25Z</dcterms:created>
  <dcterms:modified xsi:type="dcterms:W3CDTF">2023-10-28T17:52:21Z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