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2"/>
  </p:notesMasterIdLst>
  <p:sldIdLst>
    <p:sldId id="3825" r:id="rId5"/>
    <p:sldId id="3826" r:id="rId6"/>
    <p:sldId id="3828" r:id="rId7"/>
    <p:sldId id="3836" r:id="rId8"/>
    <p:sldId id="3837" r:id="rId9"/>
    <p:sldId id="3838" r:id="rId10"/>
    <p:sldId id="3840" r:id="rId11"/>
    <p:sldId id="3839" r:id="rId12"/>
    <p:sldId id="3841" r:id="rId13"/>
    <p:sldId id="3842" r:id="rId14"/>
    <p:sldId id="3843" r:id="rId15"/>
    <p:sldId id="3844" r:id="rId16"/>
    <p:sldId id="3845" r:id="rId17"/>
    <p:sldId id="3848" r:id="rId18"/>
    <p:sldId id="3849" r:id="rId19"/>
    <p:sldId id="3846" r:id="rId20"/>
    <p:sldId id="384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86" d="100"/>
          <a:sy n="86" d="100"/>
        </p:scale>
        <p:origin x="547" y="58"/>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10/29/2023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a:lstStyle/>
          <a:p>
            <a:r>
              <a:rPr lang="en-US" dirty="0"/>
              <a:t>Presenter name</a:t>
            </a:r>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Shrouk Elsayed</a:t>
            </a: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317E-9AB2-14AF-0914-B78D20BB44D2}"/>
              </a:ext>
            </a:extLst>
          </p:cNvPr>
          <p:cNvSpPr>
            <a:spLocks noGrp="1"/>
          </p:cNvSpPr>
          <p:nvPr>
            <p:ph type="title"/>
          </p:nvPr>
        </p:nvSpPr>
        <p:spPr/>
        <p:txBody>
          <a:bodyPr>
            <a:normAutofit/>
          </a:bodyPr>
          <a:lstStyle/>
          <a:p>
            <a:r>
              <a:rPr lang="en-US" b="1" i="0" dirty="0">
                <a:effectLst/>
                <a:latin typeface="Söhne"/>
              </a:rPr>
              <a:t>Legacy and Transition:</a:t>
            </a:r>
            <a:endParaRPr lang="en-US" dirty="0"/>
          </a:p>
        </p:txBody>
      </p:sp>
      <p:sp>
        <p:nvSpPr>
          <p:cNvPr id="3" name="Content Placeholder 2">
            <a:extLst>
              <a:ext uri="{FF2B5EF4-FFF2-40B4-BE49-F238E27FC236}">
                <a16:creationId xmlns:a16="http://schemas.microsoft.com/office/drawing/2014/main" id="{A6D576D1-2B9E-3382-90FC-DBDBD4906616}"/>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Triple DES (3DES):</a:t>
            </a:r>
            <a:r>
              <a:rPr lang="en-US" b="0" i="0" dirty="0">
                <a:solidFill>
                  <a:srgbClr val="374151"/>
                </a:solidFill>
                <a:effectLst/>
                <a:latin typeface="Söhne"/>
              </a:rPr>
              <a:t> Used as an interim solution by applying DES three times with different keys, enhancing security.</a:t>
            </a:r>
          </a:p>
          <a:p>
            <a:pPr algn="l">
              <a:buFont typeface="Arial" panose="020B0604020202020204" pitchFamily="34" charset="0"/>
              <a:buChar char="•"/>
            </a:pPr>
            <a:r>
              <a:rPr lang="en-US" b="1" i="0" dirty="0">
                <a:solidFill>
                  <a:srgbClr val="374151"/>
                </a:solidFill>
                <a:effectLst/>
                <a:latin typeface="Söhne"/>
              </a:rPr>
              <a:t>Successor:</a:t>
            </a:r>
            <a:r>
              <a:rPr lang="en-US" b="0" i="0" dirty="0">
                <a:solidFill>
                  <a:srgbClr val="374151"/>
                </a:solidFill>
                <a:effectLst/>
                <a:latin typeface="Söhne"/>
              </a:rPr>
              <a:t> Eventually replaced by more advanced encryption standards like AES (Advanced Encryption Standard) with larger key sizes and increased security.</a:t>
            </a:r>
          </a:p>
          <a:p>
            <a:pPr marL="0" indent="0">
              <a:buNone/>
            </a:pPr>
            <a:r>
              <a:rPr lang="en-US" dirty="0"/>
              <a:t>                    </a:t>
            </a:r>
          </a:p>
          <a:p>
            <a:pPr marL="0" indent="0">
              <a:buNone/>
            </a:pPr>
            <a:r>
              <a:rPr lang="en-US" dirty="0"/>
              <a:t>                    </a:t>
            </a:r>
            <a:r>
              <a:rPr lang="en-US" b="1" dirty="0"/>
              <a:t>DES</a:t>
            </a:r>
            <a:r>
              <a:rPr lang="en-US" dirty="0"/>
              <a:t>          </a:t>
            </a:r>
            <a:r>
              <a:rPr lang="en-US" b="1" dirty="0"/>
              <a:t>3DES</a:t>
            </a:r>
            <a:r>
              <a:rPr lang="en-US" dirty="0"/>
              <a:t>           </a:t>
            </a:r>
            <a:r>
              <a:rPr lang="en-US" b="1" dirty="0"/>
              <a:t>AES</a:t>
            </a:r>
          </a:p>
        </p:txBody>
      </p:sp>
      <p:sp>
        <p:nvSpPr>
          <p:cNvPr id="4" name="Date Placeholder 3">
            <a:extLst>
              <a:ext uri="{FF2B5EF4-FFF2-40B4-BE49-F238E27FC236}">
                <a16:creationId xmlns:a16="http://schemas.microsoft.com/office/drawing/2014/main" id="{D1C60EC7-63E9-F4DC-039B-796EA6D170F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8F0D6480-7535-755D-FB06-A3424FF95F1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B5C65131-EE5E-41AF-C90E-53F8706CAD3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
        <p:nvSpPr>
          <p:cNvPr id="7" name="Arrow: Right 6">
            <a:extLst>
              <a:ext uri="{FF2B5EF4-FFF2-40B4-BE49-F238E27FC236}">
                <a16:creationId xmlns:a16="http://schemas.microsoft.com/office/drawing/2014/main" id="{1808189E-2B09-AB4D-A9EE-B3D1E7B173B0}"/>
              </a:ext>
            </a:extLst>
          </p:cNvPr>
          <p:cNvSpPr/>
          <p:nvPr/>
        </p:nvSpPr>
        <p:spPr>
          <a:xfrm>
            <a:off x="3897296" y="4651516"/>
            <a:ext cx="621437" cy="365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8" name="Arrow: Right 7">
            <a:extLst>
              <a:ext uri="{FF2B5EF4-FFF2-40B4-BE49-F238E27FC236}">
                <a16:creationId xmlns:a16="http://schemas.microsoft.com/office/drawing/2014/main" id="{DE55C79F-61C4-DE0C-7592-81E45341CA20}"/>
              </a:ext>
            </a:extLst>
          </p:cNvPr>
          <p:cNvSpPr/>
          <p:nvPr/>
        </p:nvSpPr>
        <p:spPr>
          <a:xfrm>
            <a:off x="5783757" y="4649203"/>
            <a:ext cx="621437" cy="365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55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a:solidFill>
                  <a:srgbClr val="FFFFFF"/>
                </a:solidFill>
              </a:rPr>
              <a:t>Topic two</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r>
              <a:rPr lang="en-US" b="1" i="0">
                <a:solidFill>
                  <a:srgbClr val="374151"/>
                </a:solidFill>
                <a:effectLst/>
                <a:latin typeface="Söhne"/>
              </a:rPr>
              <a:t>Trisection Method</a:t>
            </a:r>
            <a:endParaRPr lang="en-US" b="1">
              <a:solidFill>
                <a:srgbClr val="FFFFFF"/>
              </a:solidFill>
            </a:endParaRPr>
          </a:p>
          <a:p>
            <a:endParaRPr lang="en-US" dirty="0"/>
          </a:p>
        </p:txBody>
      </p:sp>
    </p:spTree>
    <p:extLst>
      <p:ext uri="{BB962C8B-B14F-4D97-AF65-F5344CB8AC3E}">
        <p14:creationId xmlns:p14="http://schemas.microsoft.com/office/powerpoint/2010/main" val="143094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578162-C4D7-2E8B-952C-5413CB062CAF}"/>
              </a:ext>
            </a:extLst>
          </p:cNvPr>
          <p:cNvSpPr>
            <a:spLocks noGrp="1"/>
          </p:cNvSpPr>
          <p:nvPr>
            <p:ph type="title"/>
          </p:nvPr>
        </p:nvSpPr>
        <p:spPr/>
        <p:txBody>
          <a:bodyPr/>
          <a:lstStyle/>
          <a:p>
            <a:r>
              <a:rPr lang="en-US" dirty="0"/>
              <a:t>Definition </a:t>
            </a:r>
          </a:p>
        </p:txBody>
      </p:sp>
      <p:sp>
        <p:nvSpPr>
          <p:cNvPr id="5" name="Content Placeholder 4">
            <a:extLst>
              <a:ext uri="{FF2B5EF4-FFF2-40B4-BE49-F238E27FC236}">
                <a16:creationId xmlns:a16="http://schemas.microsoft.com/office/drawing/2014/main" id="{46BD8FAE-2A41-24AD-6478-FB4049C3514F}"/>
              </a:ext>
            </a:extLst>
          </p:cNvPr>
          <p:cNvSpPr>
            <a:spLocks noGrp="1"/>
          </p:cNvSpPr>
          <p:nvPr>
            <p:ph idx="1"/>
          </p:nvPr>
        </p:nvSpPr>
        <p:spPr/>
        <p:txBody>
          <a:bodyPr/>
          <a:lstStyle/>
          <a:p>
            <a:r>
              <a:rPr lang="en-US" b="0" i="0" dirty="0">
                <a:solidFill>
                  <a:srgbClr val="374151"/>
                </a:solidFill>
                <a:effectLst/>
                <a:latin typeface="Söhne"/>
              </a:rPr>
              <a:t>The trisection method is an iterative numerical technique used to approximate the root of a mathematical function. Similar to the bisection method, the trisection method divides the interval into three subintervals instead of two, making it potentially faster in converging towards the root</a:t>
            </a:r>
            <a:endParaRPr lang="en-US" dirty="0"/>
          </a:p>
        </p:txBody>
      </p:sp>
    </p:spTree>
    <p:extLst>
      <p:ext uri="{BB962C8B-B14F-4D97-AF65-F5344CB8AC3E}">
        <p14:creationId xmlns:p14="http://schemas.microsoft.com/office/powerpoint/2010/main" val="1374197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C67F-A40A-5A02-DD8F-A674A820E0D3}"/>
              </a:ext>
            </a:extLst>
          </p:cNvPr>
          <p:cNvSpPr>
            <a:spLocks noGrp="1"/>
          </p:cNvSpPr>
          <p:nvPr>
            <p:ph type="title"/>
          </p:nvPr>
        </p:nvSpPr>
        <p:spPr/>
        <p:txBody>
          <a:bodyPr/>
          <a:lstStyle/>
          <a:p>
            <a:r>
              <a:rPr lang="en-US" dirty="0"/>
              <a:t>Steps : </a:t>
            </a:r>
          </a:p>
        </p:txBody>
      </p:sp>
      <p:sp>
        <p:nvSpPr>
          <p:cNvPr id="3" name="Content Placeholder 2">
            <a:extLst>
              <a:ext uri="{FF2B5EF4-FFF2-40B4-BE49-F238E27FC236}">
                <a16:creationId xmlns:a16="http://schemas.microsoft.com/office/drawing/2014/main" id="{B1CD83B9-734B-E6DE-C891-0498B2914CB8}"/>
              </a:ext>
            </a:extLst>
          </p:cNvPr>
          <p:cNvSpPr>
            <a:spLocks noGrp="1"/>
          </p:cNvSpPr>
          <p:nvPr>
            <p:ph idx="1"/>
          </p:nvPr>
        </p:nvSpPr>
        <p:spPr/>
        <p:txBody>
          <a:bodyPr>
            <a:normAutofit fontScale="62500" lnSpcReduction="20000"/>
          </a:bodyPr>
          <a:lstStyle/>
          <a:p>
            <a:pPr marL="0" indent="0" algn="l">
              <a:buNone/>
            </a:pPr>
            <a:r>
              <a:rPr lang="en-US" b="1" i="0" dirty="0">
                <a:solidFill>
                  <a:srgbClr val="374151"/>
                </a:solidFill>
                <a:effectLst/>
                <a:latin typeface="Söhne"/>
              </a:rPr>
              <a:t>1 . Initialization: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Choose an initial interval [a, b] where the root of the function lies.</a:t>
            </a:r>
          </a:p>
          <a:p>
            <a:pPr algn="l">
              <a:buFont typeface="Arial" panose="020B0604020202020204" pitchFamily="34" charset="0"/>
              <a:buChar char="•"/>
            </a:pPr>
            <a:r>
              <a:rPr lang="en-US" b="0" i="0" dirty="0">
                <a:solidFill>
                  <a:srgbClr val="374151"/>
                </a:solidFill>
                <a:effectLst/>
                <a:latin typeface="Söhne"/>
              </a:rPr>
              <a:t>Set a tolerance level (epsilon) to determine the desired accuracy of the result.</a:t>
            </a:r>
          </a:p>
          <a:p>
            <a:pPr algn="l"/>
            <a:r>
              <a:rPr lang="en-US" b="0" i="0" dirty="0">
                <a:solidFill>
                  <a:srgbClr val="374151"/>
                </a:solidFill>
                <a:effectLst/>
                <a:latin typeface="Söhne"/>
              </a:rPr>
              <a:t>Initialize a counter (n) to keep track of the number of iterations.</a:t>
            </a:r>
            <a:r>
              <a:rPr lang="en-US" b="1" i="0" dirty="0">
                <a:solidFill>
                  <a:srgbClr val="374151"/>
                </a:solidFill>
                <a:effectLst/>
                <a:latin typeface="Söhne"/>
              </a:rPr>
              <a:t> </a:t>
            </a:r>
          </a:p>
          <a:p>
            <a:pPr marL="0" indent="0" algn="l">
              <a:buNone/>
            </a:pPr>
            <a:r>
              <a:rPr lang="en-US" b="1" i="0" dirty="0">
                <a:solidFill>
                  <a:srgbClr val="374151"/>
                </a:solidFill>
                <a:effectLst/>
                <a:latin typeface="Söhne"/>
              </a:rPr>
              <a:t>2 . Iteration: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Divide the interval [a, b] into three subintervals: [a, (a + b) / 3], [(a + b) / 3, 2 * (a + b) / 3], and [2 * (a + b) / 3, b].</a:t>
            </a:r>
          </a:p>
          <a:p>
            <a:pPr algn="l">
              <a:buFont typeface="Arial" panose="020B0604020202020204" pitchFamily="34" charset="0"/>
              <a:buChar char="•"/>
            </a:pPr>
            <a:r>
              <a:rPr lang="en-US" b="0" i="0" dirty="0">
                <a:solidFill>
                  <a:srgbClr val="374151"/>
                </a:solidFill>
                <a:effectLst/>
                <a:latin typeface="Söhne"/>
              </a:rPr>
              <a:t>Evaluate the function at the two trisection points: f((a + b) / 3) and f(2 * (a + b) / 3).</a:t>
            </a:r>
          </a:p>
          <a:p>
            <a:pPr algn="l">
              <a:buFont typeface="Arial" panose="020B0604020202020204" pitchFamily="34" charset="0"/>
              <a:buChar char="•"/>
            </a:pPr>
            <a:r>
              <a:rPr lang="en-US" b="0" i="0" dirty="0">
                <a:solidFill>
                  <a:srgbClr val="374151"/>
                </a:solidFill>
                <a:effectLst/>
                <a:latin typeface="Söhne"/>
              </a:rPr>
              <a:t>Determine the subinterval with a sign change (i.e., one trisection point has a different sign than the other).</a:t>
            </a:r>
          </a:p>
          <a:p>
            <a:pPr algn="l">
              <a:buFont typeface="Arial" panose="020B0604020202020204" pitchFamily="34" charset="0"/>
              <a:buChar char="•"/>
            </a:pPr>
            <a:r>
              <a:rPr lang="en-US" b="0" i="0" dirty="0">
                <a:solidFill>
                  <a:srgbClr val="374151"/>
                </a:solidFill>
                <a:effectLst/>
                <a:latin typeface="Söhne"/>
              </a:rPr>
              <a:t>Update the interval: Set a or b to the corresponding trisection point based on the sign change.</a:t>
            </a:r>
          </a:p>
          <a:p>
            <a:pPr algn="l">
              <a:buFont typeface="Arial" panose="020B0604020202020204" pitchFamily="34" charset="0"/>
              <a:buChar char="•"/>
            </a:pPr>
            <a:r>
              <a:rPr lang="en-US" b="0" i="0" dirty="0">
                <a:solidFill>
                  <a:srgbClr val="374151"/>
                </a:solidFill>
                <a:effectLst/>
                <a:latin typeface="Söhne"/>
              </a:rPr>
              <a:t>Increment the iteration counter (n).</a:t>
            </a:r>
          </a:p>
          <a:p>
            <a:pPr algn="l">
              <a:buFont typeface="Arial" panose="020B0604020202020204" pitchFamily="34" charset="0"/>
              <a:buChar char="•"/>
            </a:pPr>
            <a:endParaRPr lang="en-US" b="0" i="0" dirty="0">
              <a:solidFill>
                <a:srgbClr val="374151"/>
              </a:solidFill>
              <a:effectLst/>
              <a:latin typeface="Söhne"/>
            </a:endParaRPr>
          </a:p>
          <a:p>
            <a:endParaRPr lang="en-US" dirty="0"/>
          </a:p>
        </p:txBody>
      </p:sp>
      <p:sp>
        <p:nvSpPr>
          <p:cNvPr id="4" name="Date Placeholder 3">
            <a:extLst>
              <a:ext uri="{FF2B5EF4-FFF2-40B4-BE49-F238E27FC236}">
                <a16:creationId xmlns:a16="http://schemas.microsoft.com/office/drawing/2014/main" id="{112F1C46-40F5-ABAD-4DE3-D7E272E698E2}"/>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B6B50D53-2C09-36D6-A2BE-2E4DA1D87C8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5460EF7-E93E-C6BF-A85F-F3CB99F45AA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368310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E8A0-9986-F704-5D61-F3DA1FB8072F}"/>
              </a:ext>
            </a:extLst>
          </p:cNvPr>
          <p:cNvSpPr>
            <a:spLocks noGrp="1"/>
          </p:cNvSpPr>
          <p:nvPr>
            <p:ph type="title"/>
          </p:nvPr>
        </p:nvSpPr>
        <p:spPr/>
        <p:txBody>
          <a:bodyPr/>
          <a:lstStyle/>
          <a:p>
            <a:r>
              <a:rPr lang="en-US" dirty="0"/>
              <a:t>Example : </a:t>
            </a:r>
          </a:p>
        </p:txBody>
      </p:sp>
      <p:sp>
        <p:nvSpPr>
          <p:cNvPr id="3" name="Content Placeholder 2">
            <a:extLst>
              <a:ext uri="{FF2B5EF4-FFF2-40B4-BE49-F238E27FC236}">
                <a16:creationId xmlns:a16="http://schemas.microsoft.com/office/drawing/2014/main" id="{3B4CE421-F667-9D2E-D45A-3285786187D6}"/>
              </a:ext>
            </a:extLst>
          </p:cNvPr>
          <p:cNvSpPr>
            <a:spLocks noGrp="1"/>
          </p:cNvSpPr>
          <p:nvPr>
            <p:ph idx="1"/>
          </p:nvPr>
        </p:nvSpPr>
        <p:spPr/>
        <p:txBody>
          <a:bodyPr/>
          <a:lstStyle/>
          <a:p>
            <a:pPr algn="l"/>
            <a:r>
              <a:rPr lang="en-US" b="1" i="0" dirty="0">
                <a:effectLst/>
                <a:latin typeface="Söhne"/>
              </a:rPr>
              <a:t>Function:</a:t>
            </a:r>
            <a:endParaRPr lang="en-US" b="0" i="0" dirty="0">
              <a:effectLst/>
              <a:latin typeface="Söhne"/>
            </a:endParaRPr>
          </a:p>
          <a:p>
            <a:pPr algn="l"/>
            <a:r>
              <a:rPr lang="en-US" b="0" i="1" dirty="0">
                <a:solidFill>
                  <a:srgbClr val="374151"/>
                </a:solidFill>
                <a:effectLst/>
                <a:latin typeface="KaTeX_Math"/>
              </a:rPr>
              <a:t>f</a:t>
            </a:r>
            <a:r>
              <a:rPr lang="en-US" b="0" i="0" dirty="0">
                <a:solidFill>
                  <a:srgbClr val="374151"/>
                </a:solidFill>
                <a:effectLst/>
                <a:latin typeface="KaTeX_Main"/>
              </a:rPr>
              <a:t>(</a:t>
            </a:r>
            <a:r>
              <a:rPr lang="en-US" b="0" i="1" dirty="0">
                <a:solidFill>
                  <a:srgbClr val="374151"/>
                </a:solidFill>
                <a:effectLst/>
                <a:latin typeface="KaTeX_Math"/>
              </a:rPr>
              <a:t>x</a:t>
            </a:r>
            <a:r>
              <a:rPr lang="en-US" b="0" i="0" dirty="0">
                <a:solidFill>
                  <a:srgbClr val="374151"/>
                </a:solidFill>
                <a:effectLst/>
                <a:latin typeface="KaTeX_Main"/>
              </a:rPr>
              <a:t>)=</a:t>
            </a:r>
            <a:r>
              <a:rPr lang="en-US" b="0" i="1" dirty="0">
                <a:solidFill>
                  <a:srgbClr val="374151"/>
                </a:solidFill>
                <a:effectLst/>
                <a:latin typeface="KaTeX_Math"/>
              </a:rPr>
              <a:t>x^</a:t>
            </a:r>
            <a:r>
              <a:rPr lang="en-US" b="0" i="0" dirty="0">
                <a:solidFill>
                  <a:srgbClr val="374151"/>
                </a:solidFill>
                <a:effectLst/>
                <a:latin typeface="KaTeX_Main"/>
              </a:rPr>
              <a:t>3−6</a:t>
            </a:r>
            <a:r>
              <a:rPr lang="en-US" b="0" i="1" dirty="0">
                <a:solidFill>
                  <a:srgbClr val="374151"/>
                </a:solidFill>
                <a:effectLst/>
                <a:latin typeface="KaTeX_Math"/>
              </a:rPr>
              <a:t>x^</a:t>
            </a:r>
            <a:r>
              <a:rPr lang="en-US" b="0" i="0" dirty="0">
                <a:solidFill>
                  <a:srgbClr val="374151"/>
                </a:solidFill>
                <a:effectLst/>
                <a:latin typeface="KaTeX_Main"/>
              </a:rPr>
              <a:t>2+11</a:t>
            </a:r>
            <a:r>
              <a:rPr lang="en-US" b="0" i="1" dirty="0">
                <a:solidFill>
                  <a:srgbClr val="374151"/>
                </a:solidFill>
                <a:effectLst/>
                <a:latin typeface="KaTeX_Math"/>
              </a:rPr>
              <a:t>x</a:t>
            </a:r>
            <a:r>
              <a:rPr lang="en-US" b="0" i="0" dirty="0">
                <a:solidFill>
                  <a:srgbClr val="374151"/>
                </a:solidFill>
                <a:effectLst/>
                <a:latin typeface="KaTeX_Main"/>
              </a:rPr>
              <a:t>−6</a:t>
            </a:r>
            <a:endParaRPr lang="en-US" b="0" i="0" dirty="0">
              <a:solidFill>
                <a:srgbClr val="374151"/>
              </a:solidFill>
              <a:effectLst/>
              <a:latin typeface="Söhne"/>
            </a:endParaRPr>
          </a:p>
          <a:p>
            <a:pPr algn="l"/>
            <a:r>
              <a:rPr lang="en-US" b="1" i="0" dirty="0">
                <a:effectLst/>
                <a:latin typeface="Söhne"/>
              </a:rPr>
              <a:t>Initial Interval:</a:t>
            </a:r>
            <a:endParaRPr lang="en-US" b="0" i="0" dirty="0">
              <a:effectLst/>
              <a:latin typeface="Söhne"/>
            </a:endParaRPr>
          </a:p>
          <a:p>
            <a:pPr algn="l"/>
            <a:r>
              <a:rPr lang="en-US" b="0" i="0" dirty="0">
                <a:solidFill>
                  <a:srgbClr val="374151"/>
                </a:solidFill>
                <a:effectLst/>
                <a:latin typeface="KaTeX_Main"/>
              </a:rPr>
              <a:t>[</a:t>
            </a:r>
            <a:r>
              <a:rPr lang="en-US" b="0" i="1" dirty="0" err="1">
                <a:solidFill>
                  <a:srgbClr val="374151"/>
                </a:solidFill>
                <a:effectLst/>
                <a:latin typeface="KaTeX_Math"/>
              </a:rPr>
              <a:t>a</a:t>
            </a:r>
            <a:r>
              <a:rPr lang="en-US" b="0" i="0" dirty="0" err="1">
                <a:solidFill>
                  <a:srgbClr val="374151"/>
                </a:solidFill>
                <a:effectLst/>
                <a:latin typeface="KaTeX_Main"/>
              </a:rPr>
              <a:t>,</a:t>
            </a:r>
            <a:r>
              <a:rPr lang="en-US" b="0" i="1" dirty="0" err="1">
                <a:solidFill>
                  <a:srgbClr val="374151"/>
                </a:solidFill>
                <a:effectLst/>
                <a:latin typeface="KaTeX_Math"/>
              </a:rPr>
              <a:t>b</a:t>
            </a:r>
            <a:r>
              <a:rPr lang="en-US" b="0" i="0" dirty="0">
                <a:solidFill>
                  <a:srgbClr val="374151"/>
                </a:solidFill>
                <a:effectLst/>
                <a:latin typeface="KaTeX_Main"/>
              </a:rPr>
              <a:t>]=[1,3]</a:t>
            </a:r>
            <a:endParaRPr lang="en-US" b="0" i="0" dirty="0">
              <a:solidFill>
                <a:srgbClr val="374151"/>
              </a:solidFill>
              <a:effectLst/>
              <a:latin typeface="Söhne"/>
            </a:endParaRPr>
          </a:p>
          <a:p>
            <a:pPr algn="l"/>
            <a:r>
              <a:rPr lang="en-US" b="1" i="0" dirty="0">
                <a:effectLst/>
                <a:latin typeface="Söhne"/>
              </a:rPr>
              <a:t>Tolerance:</a:t>
            </a:r>
            <a:endParaRPr lang="en-US" b="0" i="0" dirty="0">
              <a:effectLst/>
              <a:latin typeface="Söhne"/>
            </a:endParaRPr>
          </a:p>
          <a:p>
            <a:pPr algn="l"/>
            <a:r>
              <a:rPr lang="el-GR" b="0" i="1" dirty="0">
                <a:solidFill>
                  <a:srgbClr val="374151"/>
                </a:solidFill>
                <a:effectLst/>
                <a:latin typeface="KaTeX_Math"/>
              </a:rPr>
              <a:t>ϵ</a:t>
            </a:r>
            <a:r>
              <a:rPr lang="el-GR" b="0" i="0" dirty="0">
                <a:solidFill>
                  <a:srgbClr val="374151"/>
                </a:solidFill>
                <a:effectLst/>
                <a:latin typeface="KaTeX_Main"/>
              </a:rPr>
              <a:t>=10</a:t>
            </a:r>
            <a:r>
              <a:rPr lang="en-US" b="0" i="0" dirty="0">
                <a:solidFill>
                  <a:srgbClr val="374151"/>
                </a:solidFill>
                <a:effectLst/>
                <a:latin typeface="KaTeX_Main"/>
              </a:rPr>
              <a:t>^</a:t>
            </a:r>
            <a:r>
              <a:rPr lang="el-GR" b="0" i="0" dirty="0">
                <a:solidFill>
                  <a:srgbClr val="374151"/>
                </a:solidFill>
                <a:effectLst/>
                <a:latin typeface="KaTeX_Main"/>
              </a:rPr>
              <a:t>−6</a:t>
            </a:r>
            <a:endParaRPr lang="el-GR" b="0" i="0" dirty="0">
              <a:solidFill>
                <a:srgbClr val="374151"/>
              </a:solidFill>
              <a:effectLst/>
              <a:latin typeface="Söhne"/>
            </a:endParaRPr>
          </a:p>
          <a:p>
            <a:endParaRPr lang="en-US" dirty="0"/>
          </a:p>
        </p:txBody>
      </p:sp>
      <p:sp>
        <p:nvSpPr>
          <p:cNvPr id="4" name="Date Placeholder 3">
            <a:extLst>
              <a:ext uri="{FF2B5EF4-FFF2-40B4-BE49-F238E27FC236}">
                <a16:creationId xmlns:a16="http://schemas.microsoft.com/office/drawing/2014/main" id="{7BBD51A0-0FA6-0691-E05B-F571257AA29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6852248-1DE4-7089-B17D-B5652A461EF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217EEAB7-C512-0A03-C4E5-94BD512A483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Tree>
    <p:extLst>
      <p:ext uri="{BB962C8B-B14F-4D97-AF65-F5344CB8AC3E}">
        <p14:creationId xmlns:p14="http://schemas.microsoft.com/office/powerpoint/2010/main" val="306259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511C-3C73-3BB8-7FEF-127962FCE197}"/>
              </a:ext>
            </a:extLst>
          </p:cNvPr>
          <p:cNvSpPr>
            <a:spLocks noGrp="1"/>
          </p:cNvSpPr>
          <p:nvPr>
            <p:ph type="title"/>
          </p:nvPr>
        </p:nvSpPr>
        <p:spPr/>
        <p:txBody>
          <a:bodyPr/>
          <a:lstStyle/>
          <a:p>
            <a:r>
              <a:rPr lang="en-US" b="1" i="0" dirty="0">
                <a:solidFill>
                  <a:srgbClr val="374151"/>
                </a:solidFill>
                <a:effectLst/>
                <a:latin typeface="Söhne"/>
              </a:rPr>
              <a:t>Iterations :</a:t>
            </a:r>
            <a:endParaRPr lang="en-US" dirty="0"/>
          </a:p>
        </p:txBody>
      </p:sp>
      <p:sp>
        <p:nvSpPr>
          <p:cNvPr id="3" name="Content Placeholder 2">
            <a:extLst>
              <a:ext uri="{FF2B5EF4-FFF2-40B4-BE49-F238E27FC236}">
                <a16:creationId xmlns:a16="http://schemas.microsoft.com/office/drawing/2014/main" id="{3B472B01-CAE2-957D-E7F0-5A793EB3D5BF}"/>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374151"/>
                </a:solidFill>
                <a:effectLst/>
                <a:latin typeface="Söhne"/>
              </a:rPr>
              <a:t>Iteration 1:</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Subintervals: </a:t>
            </a:r>
            <a:r>
              <a:rPr lang="en-US" b="0" i="0" dirty="0">
                <a:solidFill>
                  <a:srgbClr val="374151"/>
                </a:solidFill>
                <a:effectLst/>
                <a:latin typeface="KaTeX_Main"/>
              </a:rPr>
              <a:t>[1,2]</a:t>
            </a:r>
            <a:r>
              <a:rPr lang="en-US" b="0" i="0" dirty="0">
                <a:solidFill>
                  <a:srgbClr val="374151"/>
                </a:solidFill>
                <a:effectLst/>
                <a:latin typeface="Söhne"/>
              </a:rPr>
              <a:t>, </a:t>
            </a:r>
            <a:r>
              <a:rPr lang="en-US" b="0" i="0" dirty="0">
                <a:solidFill>
                  <a:srgbClr val="374151"/>
                </a:solidFill>
                <a:effectLst/>
                <a:latin typeface="KaTeX_Main"/>
              </a:rPr>
              <a:t>[2,2.6667]</a:t>
            </a:r>
            <a:r>
              <a:rPr lang="en-US" b="0" i="0" dirty="0">
                <a:solidFill>
                  <a:srgbClr val="374151"/>
                </a:solidFill>
                <a:effectLst/>
                <a:latin typeface="Söhne"/>
              </a:rPr>
              <a:t>, </a:t>
            </a:r>
            <a:r>
              <a:rPr lang="en-US" b="0" i="0" dirty="0">
                <a:solidFill>
                  <a:srgbClr val="374151"/>
                </a:solidFill>
                <a:effectLst/>
                <a:latin typeface="KaTeX_Main"/>
              </a:rPr>
              <a:t>[2.6667,3]</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Evaluate </a:t>
            </a:r>
            <a:r>
              <a:rPr lang="en-US" b="0" i="1" dirty="0">
                <a:solidFill>
                  <a:srgbClr val="374151"/>
                </a:solidFill>
                <a:effectLst/>
                <a:latin typeface="KaTeX_Math"/>
              </a:rPr>
              <a:t>f</a:t>
            </a:r>
            <a:r>
              <a:rPr lang="en-US" b="0" i="0" dirty="0">
                <a:solidFill>
                  <a:srgbClr val="374151"/>
                </a:solidFill>
                <a:effectLst/>
                <a:latin typeface="KaTeX_Main"/>
              </a:rPr>
              <a:t>(1)</a:t>
            </a:r>
            <a:r>
              <a:rPr lang="en-US" b="0" i="0" dirty="0">
                <a:solidFill>
                  <a:srgbClr val="374151"/>
                </a:solidFill>
                <a:effectLst/>
                <a:latin typeface="Söhne"/>
              </a:rPr>
              <a:t>, </a:t>
            </a:r>
            <a:r>
              <a:rPr lang="en-US" b="0" i="1" dirty="0">
                <a:solidFill>
                  <a:srgbClr val="374151"/>
                </a:solidFill>
                <a:effectLst/>
                <a:latin typeface="KaTeX_Math"/>
              </a:rPr>
              <a:t>f</a:t>
            </a:r>
            <a:r>
              <a:rPr lang="en-US" b="0" i="0" dirty="0">
                <a:solidFill>
                  <a:srgbClr val="374151"/>
                </a:solidFill>
                <a:effectLst/>
                <a:latin typeface="KaTeX_Main"/>
              </a:rPr>
              <a:t>(2)</a:t>
            </a:r>
            <a:r>
              <a:rPr lang="en-US" b="0" i="0" dirty="0">
                <a:solidFill>
                  <a:srgbClr val="374151"/>
                </a:solidFill>
                <a:effectLst/>
                <a:latin typeface="Söhne"/>
              </a:rPr>
              <a:t>, and </a:t>
            </a:r>
            <a:r>
              <a:rPr lang="en-US" dirty="0">
                <a:solidFill>
                  <a:srgbClr val="374151"/>
                </a:solidFill>
                <a:latin typeface="KaTeX_Main"/>
              </a:rPr>
              <a:t> </a:t>
            </a:r>
            <a:r>
              <a:rPr lang="en-US" b="0" i="1" dirty="0">
                <a:solidFill>
                  <a:srgbClr val="374151"/>
                </a:solidFill>
                <a:effectLst/>
                <a:latin typeface="KaTeX_Math"/>
              </a:rPr>
              <a:t>f</a:t>
            </a:r>
            <a:r>
              <a:rPr lang="en-US" b="0" i="0" dirty="0">
                <a:solidFill>
                  <a:srgbClr val="374151"/>
                </a:solidFill>
                <a:effectLst/>
                <a:latin typeface="KaTeX_Main"/>
              </a:rPr>
              <a:t>(2.6667)</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Choose the subinterval with a sign change: </a:t>
            </a:r>
            <a:r>
              <a:rPr lang="en-US" b="0" i="0" dirty="0">
                <a:solidFill>
                  <a:srgbClr val="374151"/>
                </a:solidFill>
                <a:effectLst/>
                <a:latin typeface="KaTeX_Main"/>
              </a:rPr>
              <a:t>[2,2.6667]</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Iteration 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Subintervals: </a:t>
            </a:r>
            <a:r>
              <a:rPr lang="en-US" b="0" i="0" dirty="0">
                <a:solidFill>
                  <a:srgbClr val="374151"/>
                </a:solidFill>
                <a:effectLst/>
                <a:latin typeface="KaTeX_Main"/>
              </a:rPr>
              <a:t>[2,2.2222]</a:t>
            </a:r>
            <a:r>
              <a:rPr lang="en-US" b="0" i="0" dirty="0">
                <a:solidFill>
                  <a:srgbClr val="374151"/>
                </a:solidFill>
                <a:effectLst/>
                <a:latin typeface="Söhne"/>
              </a:rPr>
              <a:t>, </a:t>
            </a:r>
            <a:r>
              <a:rPr lang="en-US" b="0" i="0" dirty="0">
                <a:solidFill>
                  <a:srgbClr val="374151"/>
                </a:solidFill>
                <a:effectLst/>
                <a:latin typeface="KaTeX_Main"/>
              </a:rPr>
              <a:t>[2.2222,2.4444]</a:t>
            </a:r>
            <a:r>
              <a:rPr lang="en-US" b="0" i="0" dirty="0">
                <a:solidFill>
                  <a:srgbClr val="374151"/>
                </a:solidFill>
                <a:effectLst/>
                <a:latin typeface="Söhne"/>
              </a:rPr>
              <a:t>, </a:t>
            </a:r>
            <a:r>
              <a:rPr lang="en-US" b="0" i="0" dirty="0">
                <a:solidFill>
                  <a:srgbClr val="374151"/>
                </a:solidFill>
                <a:effectLst/>
                <a:latin typeface="KaTeX_Main"/>
              </a:rPr>
              <a:t>[2.4444,2.6667]</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Evaluate </a:t>
            </a:r>
            <a:r>
              <a:rPr lang="en-US" b="0" i="1" dirty="0">
                <a:solidFill>
                  <a:srgbClr val="374151"/>
                </a:solidFill>
                <a:effectLst/>
                <a:latin typeface="KaTeX_Math"/>
              </a:rPr>
              <a:t>f</a:t>
            </a:r>
            <a:r>
              <a:rPr lang="en-US" b="0" i="0" dirty="0">
                <a:solidFill>
                  <a:srgbClr val="374151"/>
                </a:solidFill>
                <a:effectLst/>
                <a:latin typeface="KaTeX_Main"/>
              </a:rPr>
              <a:t>(2)</a:t>
            </a:r>
            <a:r>
              <a:rPr lang="en-US" b="0" i="0" dirty="0">
                <a:solidFill>
                  <a:srgbClr val="374151"/>
                </a:solidFill>
                <a:effectLst/>
                <a:latin typeface="Söhne"/>
              </a:rPr>
              <a:t>, </a:t>
            </a:r>
            <a:r>
              <a:rPr lang="en-US" b="0" i="1" dirty="0">
                <a:solidFill>
                  <a:srgbClr val="374151"/>
                </a:solidFill>
                <a:effectLst/>
                <a:latin typeface="KaTeX_Math"/>
              </a:rPr>
              <a:t>f</a:t>
            </a:r>
            <a:r>
              <a:rPr lang="en-US" b="0" i="0" dirty="0">
                <a:solidFill>
                  <a:srgbClr val="374151"/>
                </a:solidFill>
                <a:effectLst/>
                <a:latin typeface="KaTeX_Main"/>
              </a:rPr>
              <a:t>(2.2222)</a:t>
            </a:r>
            <a:r>
              <a:rPr lang="en-US" b="0" i="0" dirty="0">
                <a:solidFill>
                  <a:srgbClr val="374151"/>
                </a:solidFill>
                <a:effectLst/>
                <a:latin typeface="Söhne"/>
              </a:rPr>
              <a:t>, and </a:t>
            </a:r>
            <a:r>
              <a:rPr lang="en-US" b="0" i="1" dirty="0">
                <a:solidFill>
                  <a:srgbClr val="374151"/>
                </a:solidFill>
                <a:effectLst/>
                <a:latin typeface="KaTeX_Math"/>
              </a:rPr>
              <a:t>f</a:t>
            </a:r>
            <a:r>
              <a:rPr lang="en-US" b="0" i="0" dirty="0">
                <a:solidFill>
                  <a:srgbClr val="374151"/>
                </a:solidFill>
                <a:effectLst/>
                <a:latin typeface="KaTeX_Main"/>
              </a:rPr>
              <a:t>(2.4444)</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Choose the subinterval with a sign change: </a:t>
            </a:r>
            <a:r>
              <a:rPr lang="en-US" b="0" i="0" dirty="0">
                <a:solidFill>
                  <a:srgbClr val="374151"/>
                </a:solidFill>
                <a:effectLst/>
                <a:latin typeface="KaTeX_Main"/>
              </a:rPr>
              <a:t>[2,2.2222]</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Iteration 3:</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Subintervals: </a:t>
            </a:r>
            <a:r>
              <a:rPr lang="en-US" b="0" i="0" dirty="0">
                <a:solidFill>
                  <a:srgbClr val="374151"/>
                </a:solidFill>
                <a:effectLst/>
                <a:latin typeface="KaTeX_Main"/>
              </a:rPr>
              <a:t>[2,2.0741]</a:t>
            </a:r>
            <a:r>
              <a:rPr lang="en-US" b="0" i="0" dirty="0">
                <a:solidFill>
                  <a:srgbClr val="374151"/>
                </a:solidFill>
                <a:effectLst/>
                <a:latin typeface="Söhne"/>
              </a:rPr>
              <a:t>,</a:t>
            </a:r>
            <a:r>
              <a:rPr lang="en-US" b="0" i="0" dirty="0">
                <a:solidFill>
                  <a:srgbClr val="374151"/>
                </a:solidFill>
                <a:effectLst/>
                <a:latin typeface="KaTeX_Main"/>
              </a:rPr>
              <a:t>[2.0741,2.1482]</a:t>
            </a:r>
            <a:r>
              <a:rPr lang="en-US" b="0" i="0" dirty="0">
                <a:solidFill>
                  <a:srgbClr val="374151"/>
                </a:solidFill>
                <a:effectLst/>
                <a:latin typeface="Söhne"/>
              </a:rPr>
              <a:t>, </a:t>
            </a:r>
            <a:r>
              <a:rPr lang="en-US" b="0" i="0" dirty="0">
                <a:solidFill>
                  <a:srgbClr val="374151"/>
                </a:solidFill>
                <a:effectLst/>
                <a:latin typeface="KaTeX_Main"/>
              </a:rPr>
              <a:t>[2.1482,2.2222]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Evaluate </a:t>
            </a:r>
            <a:r>
              <a:rPr lang="en-US" b="0" i="1" dirty="0">
                <a:solidFill>
                  <a:srgbClr val="374151"/>
                </a:solidFill>
                <a:effectLst/>
                <a:latin typeface="KaTeX_Math"/>
              </a:rPr>
              <a:t>f</a:t>
            </a:r>
            <a:r>
              <a:rPr lang="en-US" b="0" i="0" dirty="0">
                <a:solidFill>
                  <a:srgbClr val="374151"/>
                </a:solidFill>
                <a:effectLst/>
                <a:latin typeface="KaTeX_Main"/>
              </a:rPr>
              <a:t>(2)</a:t>
            </a:r>
            <a:r>
              <a:rPr lang="en-US" b="0" i="0" dirty="0">
                <a:solidFill>
                  <a:srgbClr val="374151"/>
                </a:solidFill>
                <a:effectLst/>
                <a:latin typeface="Söhne"/>
              </a:rPr>
              <a:t>, </a:t>
            </a:r>
            <a:r>
              <a:rPr lang="en-US" b="0" i="1" dirty="0">
                <a:solidFill>
                  <a:srgbClr val="374151"/>
                </a:solidFill>
                <a:effectLst/>
                <a:latin typeface="KaTeX_Math"/>
              </a:rPr>
              <a:t>f</a:t>
            </a:r>
            <a:r>
              <a:rPr lang="en-US" b="0" i="0" dirty="0">
                <a:solidFill>
                  <a:srgbClr val="374151"/>
                </a:solidFill>
                <a:effectLst/>
                <a:latin typeface="KaTeX_Main"/>
              </a:rPr>
              <a:t>(2.0741)</a:t>
            </a:r>
            <a:r>
              <a:rPr lang="en-US" b="0" i="0" dirty="0">
                <a:solidFill>
                  <a:srgbClr val="374151"/>
                </a:solidFill>
                <a:effectLst/>
                <a:latin typeface="Söhne"/>
              </a:rPr>
              <a:t>, and </a:t>
            </a:r>
            <a:r>
              <a:rPr lang="en-US" b="0" i="1" dirty="0">
                <a:solidFill>
                  <a:srgbClr val="374151"/>
                </a:solidFill>
                <a:effectLst/>
                <a:latin typeface="KaTeX_Math"/>
              </a:rPr>
              <a:t>f</a:t>
            </a:r>
            <a:r>
              <a:rPr lang="en-US" b="0" i="0" dirty="0">
                <a:solidFill>
                  <a:srgbClr val="374151"/>
                </a:solidFill>
                <a:effectLst/>
                <a:latin typeface="KaTeX_Main"/>
              </a:rPr>
              <a:t>(2.1482)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Choose the subinterval with a sign change: </a:t>
            </a:r>
            <a:r>
              <a:rPr lang="en-US" b="0" i="0" dirty="0">
                <a:solidFill>
                  <a:srgbClr val="374151"/>
                </a:solidFill>
                <a:effectLst/>
                <a:latin typeface="KaTeX_Main"/>
              </a:rPr>
              <a:t>[2,2.0741]</a:t>
            </a:r>
          </a:p>
          <a:p>
            <a:pPr marL="457200" lvl="1" indent="0" algn="l">
              <a:buNone/>
            </a:pPr>
            <a:r>
              <a:rPr lang="en-US" b="1" i="0" dirty="0">
                <a:solidFill>
                  <a:srgbClr val="374151"/>
                </a:solidFill>
                <a:effectLst/>
                <a:latin typeface="Söhne"/>
              </a:rPr>
              <a:t>….Continue iterations until the interval width is smaller than the tolerance (</a:t>
            </a:r>
            <a:r>
              <a:rPr lang="en-US" b="1" i="0" dirty="0">
                <a:solidFill>
                  <a:srgbClr val="374151"/>
                </a:solidFill>
                <a:effectLst/>
                <a:latin typeface="KaTeX_Main"/>
              </a:rPr>
              <a:t>∣</a:t>
            </a:r>
            <a:r>
              <a:rPr lang="en-US" b="1" i="1" dirty="0">
                <a:solidFill>
                  <a:srgbClr val="374151"/>
                </a:solidFill>
                <a:effectLst/>
                <a:latin typeface="KaTeX_Math"/>
              </a:rPr>
              <a:t>a</a:t>
            </a:r>
            <a:r>
              <a:rPr lang="en-US" b="1" i="0" dirty="0">
                <a:solidFill>
                  <a:srgbClr val="374151"/>
                </a:solidFill>
                <a:effectLst/>
                <a:latin typeface="KaTeX_Main"/>
              </a:rPr>
              <a:t>−</a:t>
            </a:r>
            <a:r>
              <a:rPr lang="en-US" b="1" i="1" dirty="0">
                <a:solidFill>
                  <a:srgbClr val="374151"/>
                </a:solidFill>
                <a:effectLst/>
                <a:latin typeface="KaTeX_Math"/>
              </a:rPr>
              <a:t>b</a:t>
            </a:r>
            <a:r>
              <a:rPr lang="en-US" b="1" i="0" dirty="0">
                <a:solidFill>
                  <a:srgbClr val="374151"/>
                </a:solidFill>
                <a:effectLst/>
                <a:latin typeface="KaTeX_Main"/>
              </a:rPr>
              <a:t>∣&lt;</a:t>
            </a:r>
            <a:r>
              <a:rPr lang="en-US" b="1" i="1" dirty="0">
                <a:solidFill>
                  <a:srgbClr val="374151"/>
                </a:solidFill>
                <a:effectLst/>
                <a:latin typeface="KaTeX_Math"/>
              </a:rPr>
              <a:t>ϵ</a:t>
            </a:r>
            <a:r>
              <a:rPr lang="en-US" b="1" i="0" dirty="0">
                <a:solidFill>
                  <a:srgbClr val="374151"/>
                </a:solidFill>
                <a:effectLst/>
                <a:latin typeface="Söhne"/>
              </a:rPr>
              <a:t>).</a:t>
            </a:r>
            <a:endParaRPr lang="en-US" b="1" i="0" dirty="0">
              <a:solidFill>
                <a:srgbClr val="374151"/>
              </a:solidFill>
              <a:effectLst/>
              <a:latin typeface="KaTeX_Main"/>
            </a:endParaRPr>
          </a:p>
          <a:p>
            <a:pPr marL="742950" lvl="1" indent="-285750" algn="l">
              <a:buFont typeface="+mj-lt"/>
              <a:buAutoNum type="arabicPeriod"/>
            </a:pPr>
            <a:endParaRPr lang="en-US" b="0" i="0" dirty="0">
              <a:solidFill>
                <a:srgbClr val="374151"/>
              </a:solidFill>
              <a:effectLst/>
              <a:latin typeface="Söhne"/>
            </a:endParaRPr>
          </a:p>
          <a:p>
            <a:endParaRPr lang="en-US" dirty="0"/>
          </a:p>
        </p:txBody>
      </p:sp>
      <p:sp>
        <p:nvSpPr>
          <p:cNvPr id="4" name="Date Placeholder 3">
            <a:extLst>
              <a:ext uri="{FF2B5EF4-FFF2-40B4-BE49-F238E27FC236}">
                <a16:creationId xmlns:a16="http://schemas.microsoft.com/office/drawing/2014/main" id="{BD1472D0-1761-0C18-EDB0-4CEEDC405CC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B06115CD-1B43-6680-B124-8E3CC728409A}"/>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445C5D0-5459-E666-4D45-C6D40D31DEE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Tree>
    <p:extLst>
      <p:ext uri="{BB962C8B-B14F-4D97-AF65-F5344CB8AC3E}">
        <p14:creationId xmlns:p14="http://schemas.microsoft.com/office/powerpoint/2010/main" val="306599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7584-2E9E-D9AE-A98C-B221599F9FE4}"/>
              </a:ext>
            </a:extLst>
          </p:cNvPr>
          <p:cNvSpPr>
            <a:spLocks noGrp="1"/>
          </p:cNvSpPr>
          <p:nvPr>
            <p:ph type="title"/>
          </p:nvPr>
        </p:nvSpPr>
        <p:spPr/>
        <p:txBody>
          <a:bodyPr/>
          <a:lstStyle/>
          <a:p>
            <a:r>
              <a:rPr lang="en-US" dirty="0"/>
              <a:t>When end ? </a:t>
            </a:r>
          </a:p>
        </p:txBody>
      </p:sp>
      <p:sp>
        <p:nvSpPr>
          <p:cNvPr id="3" name="Content Placeholder 2">
            <a:extLst>
              <a:ext uri="{FF2B5EF4-FFF2-40B4-BE49-F238E27FC236}">
                <a16:creationId xmlns:a16="http://schemas.microsoft.com/office/drawing/2014/main" id="{DE2A3F4B-CA41-F856-8531-DE5FEA676EB9}"/>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Repeat the iteration until the absolute difference between a and b is smaller than the tolerance level (|a - b| &lt; epsilon) or until a maximum number of iterations is reached.</a:t>
            </a:r>
          </a:p>
          <a:p>
            <a:pPr algn="l">
              <a:buFont typeface="Arial" panose="020B0604020202020204" pitchFamily="34" charset="0"/>
              <a:buChar char="•"/>
            </a:pPr>
            <a:r>
              <a:rPr lang="en-US" b="0" i="0" dirty="0">
                <a:solidFill>
                  <a:srgbClr val="374151"/>
                </a:solidFill>
                <a:effectLst/>
                <a:latin typeface="Söhne"/>
              </a:rPr>
              <a:t>The midpoint of the final interval [a, b] can be considered as an approximate root of the function.</a:t>
            </a:r>
          </a:p>
          <a:p>
            <a:pPr marL="0" indent="0">
              <a:buNone/>
            </a:pPr>
            <a:endParaRPr lang="en-US" dirty="0"/>
          </a:p>
        </p:txBody>
      </p:sp>
      <p:sp>
        <p:nvSpPr>
          <p:cNvPr id="4" name="Date Placeholder 3">
            <a:extLst>
              <a:ext uri="{FF2B5EF4-FFF2-40B4-BE49-F238E27FC236}">
                <a16:creationId xmlns:a16="http://schemas.microsoft.com/office/drawing/2014/main" id="{1EBB5E10-5D6B-F9AD-C74E-5CB5423E20B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A1515AD4-E254-3734-DDBB-FE1839551E9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3CC724BC-1681-54A1-CDE2-24D4490A27B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Tree>
    <p:extLst>
      <p:ext uri="{BB962C8B-B14F-4D97-AF65-F5344CB8AC3E}">
        <p14:creationId xmlns:p14="http://schemas.microsoft.com/office/powerpoint/2010/main" val="1772736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C08039-241C-E781-5D25-18A6095F9ADE}"/>
              </a:ext>
            </a:extLst>
          </p:cNvPr>
          <p:cNvSpPr>
            <a:spLocks noGrp="1"/>
          </p:cNvSpPr>
          <p:nvPr>
            <p:ph type="title"/>
          </p:nvPr>
        </p:nvSpPr>
        <p:spPr/>
        <p:txBody>
          <a:bodyPr>
            <a:normAutofit/>
          </a:bodyPr>
          <a:lstStyle/>
          <a:p>
            <a:r>
              <a:rPr lang="en-US" b="1" i="0" dirty="0">
                <a:effectLst/>
                <a:latin typeface="Söhne"/>
              </a:rPr>
              <a:t>Advantages and Disadvantages:</a:t>
            </a:r>
            <a:endParaRPr lang="en-US" dirty="0"/>
          </a:p>
        </p:txBody>
      </p:sp>
      <p:sp>
        <p:nvSpPr>
          <p:cNvPr id="8" name="Content Placeholder 7">
            <a:extLst>
              <a:ext uri="{FF2B5EF4-FFF2-40B4-BE49-F238E27FC236}">
                <a16:creationId xmlns:a16="http://schemas.microsoft.com/office/drawing/2014/main" id="{434F6A7E-F920-08EF-F49E-3A6704226019}"/>
              </a:ext>
            </a:extLst>
          </p:cNvPr>
          <p:cNvSpPr>
            <a:spLocks noGrp="1"/>
          </p:cNvSpPr>
          <p:nvPr>
            <p:ph sz="half" idx="1"/>
          </p:nvPr>
        </p:nvSpPr>
        <p:spPr/>
        <p:txBody>
          <a:bodyPr/>
          <a:lstStyle/>
          <a:p>
            <a:pPr marL="0" indent="0" algn="l">
              <a:buNone/>
            </a:pPr>
            <a:r>
              <a:rPr lang="en-US" b="1" i="0" dirty="0">
                <a:solidFill>
                  <a:srgbClr val="374151"/>
                </a:solidFill>
                <a:effectLst/>
                <a:latin typeface="Söhne"/>
              </a:rPr>
              <a:t>Advantages: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Potentially faster convergence compared to the bisection method because it divides the interval into three parts.</a:t>
            </a:r>
          </a:p>
          <a:p>
            <a:pPr algn="l">
              <a:buFont typeface="Arial" panose="020B0604020202020204" pitchFamily="34" charset="0"/>
              <a:buChar char="•"/>
            </a:pPr>
            <a:r>
              <a:rPr lang="en-US" b="0" i="0" dirty="0">
                <a:solidFill>
                  <a:srgbClr val="374151"/>
                </a:solidFill>
                <a:effectLst/>
                <a:latin typeface="Söhne"/>
              </a:rPr>
              <a:t>Useful for functions with complex behavior where a single interval might not capture the root effectively.</a:t>
            </a:r>
          </a:p>
          <a:p>
            <a:endParaRPr lang="en-US" dirty="0"/>
          </a:p>
        </p:txBody>
      </p:sp>
      <p:sp>
        <p:nvSpPr>
          <p:cNvPr id="9" name="Content Placeholder 8">
            <a:extLst>
              <a:ext uri="{FF2B5EF4-FFF2-40B4-BE49-F238E27FC236}">
                <a16:creationId xmlns:a16="http://schemas.microsoft.com/office/drawing/2014/main" id="{E545E340-3FAA-BE10-8E16-3D1BE6E34946}"/>
              </a:ext>
            </a:extLst>
          </p:cNvPr>
          <p:cNvSpPr>
            <a:spLocks noGrp="1"/>
          </p:cNvSpPr>
          <p:nvPr>
            <p:ph sz="half" idx="2"/>
          </p:nvPr>
        </p:nvSpPr>
        <p:spPr/>
        <p:txBody>
          <a:bodyPr/>
          <a:lstStyle/>
          <a:p>
            <a:pPr marL="0" indent="0" algn="l">
              <a:buNone/>
            </a:pPr>
            <a:r>
              <a:rPr lang="en-US" b="1" i="0" dirty="0">
                <a:solidFill>
                  <a:srgbClr val="374151"/>
                </a:solidFill>
                <a:effectLst/>
                <a:latin typeface="Söhne"/>
              </a:rPr>
              <a:t>Disadvantages: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Requires more function evaluations per iteration compared to the bisection method.</a:t>
            </a:r>
          </a:p>
          <a:p>
            <a:pPr algn="l">
              <a:buFont typeface="Arial" panose="020B0604020202020204" pitchFamily="34" charset="0"/>
              <a:buChar char="•"/>
            </a:pPr>
            <a:r>
              <a:rPr lang="en-US" b="0" i="0" dirty="0">
                <a:solidFill>
                  <a:srgbClr val="374151"/>
                </a:solidFill>
                <a:effectLst/>
                <a:latin typeface="Söhne"/>
              </a:rPr>
              <a:t>Not always more accurate than the bisection method, especially if the function's behavior doesn't favor the trisection approach.</a:t>
            </a:r>
          </a:p>
          <a:p>
            <a:endParaRPr lang="en-US" dirty="0"/>
          </a:p>
        </p:txBody>
      </p:sp>
      <p:sp>
        <p:nvSpPr>
          <p:cNvPr id="4" name="Date Placeholder 3">
            <a:extLst>
              <a:ext uri="{FF2B5EF4-FFF2-40B4-BE49-F238E27FC236}">
                <a16:creationId xmlns:a16="http://schemas.microsoft.com/office/drawing/2014/main" id="{170E51B2-2555-9860-CA8B-493D7EF0FBA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AD23508A-E4C1-668E-CF7B-F8633721B81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C492A26-68A3-485C-1F2D-28F275149AC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spTree>
    <p:extLst>
      <p:ext uri="{BB962C8B-B14F-4D97-AF65-F5344CB8AC3E}">
        <p14:creationId xmlns:p14="http://schemas.microsoft.com/office/powerpoint/2010/main" val="205913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lstStyle/>
          <a:p>
            <a:pPr marL="0" indent="0">
              <a:buNone/>
            </a:pPr>
            <a:r>
              <a:rPr lang="en-US" dirty="0"/>
              <a:t>DES encryption</a:t>
            </a:r>
          </a:p>
          <a:p>
            <a:pPr marL="0" indent="0">
              <a:buNone/>
            </a:pPr>
            <a:r>
              <a:rPr lang="en-US" dirty="0"/>
              <a:t>Trisection Method</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9/3/20XX</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Topic one</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r>
              <a:rPr lang="en-US" b="1" i="0" dirty="0">
                <a:solidFill>
                  <a:srgbClr val="374151"/>
                </a:solidFill>
                <a:effectLst/>
                <a:latin typeface="Söhne"/>
              </a:rPr>
              <a:t>Data Encryption Standard</a:t>
            </a:r>
            <a:endParaRPr lang="en-US" b="1" dirty="0">
              <a:solidFill>
                <a:srgbClr val="FFFFFF"/>
              </a:solidFill>
            </a:endParaRPr>
          </a:p>
          <a:p>
            <a:endParaRPr lang="en-US" dirty="0"/>
          </a:p>
        </p:txBody>
      </p:sp>
    </p:spTree>
    <p:extLst>
      <p:ext uri="{BB962C8B-B14F-4D97-AF65-F5344CB8AC3E}">
        <p14:creationId xmlns:p14="http://schemas.microsoft.com/office/powerpoint/2010/main" val="428359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5D07-5CCB-A9DD-58A1-5E3B132DE6A5}"/>
              </a:ext>
            </a:extLst>
          </p:cNvPr>
          <p:cNvSpPr>
            <a:spLocks noGrp="1"/>
          </p:cNvSpPr>
          <p:nvPr>
            <p:ph type="title"/>
          </p:nvPr>
        </p:nvSpPr>
        <p:spPr/>
        <p:txBody>
          <a:bodyPr/>
          <a:lstStyle/>
          <a:p>
            <a:r>
              <a:rPr lang="en-US" b="1" dirty="0"/>
              <a:t>Intro about DES</a:t>
            </a:r>
          </a:p>
        </p:txBody>
      </p:sp>
      <p:sp>
        <p:nvSpPr>
          <p:cNvPr id="3" name="Content Placeholder 2">
            <a:extLst>
              <a:ext uri="{FF2B5EF4-FFF2-40B4-BE49-F238E27FC236}">
                <a16:creationId xmlns:a16="http://schemas.microsoft.com/office/drawing/2014/main" id="{EB7188F8-43CD-FC33-062B-A46289E1EFFC}"/>
              </a:ext>
            </a:extLst>
          </p:cNvPr>
          <p:cNvSpPr>
            <a:spLocks noGrp="1"/>
          </p:cNvSpPr>
          <p:nvPr>
            <p:ph idx="1"/>
          </p:nvPr>
        </p:nvSpPr>
        <p:spPr/>
        <p:txBody>
          <a:bodyPr>
            <a:normAutofit lnSpcReduction="10000"/>
          </a:bodyPr>
          <a:lstStyle/>
          <a:p>
            <a:pPr algn="l"/>
            <a:r>
              <a:rPr lang="en-US" b="1" i="0" dirty="0">
                <a:solidFill>
                  <a:srgbClr val="374151"/>
                </a:solidFill>
                <a:effectLst/>
                <a:latin typeface="Söhne"/>
              </a:rPr>
              <a:t>DES</a:t>
            </a:r>
            <a:r>
              <a:rPr lang="en-US" b="0" i="0" dirty="0">
                <a:solidFill>
                  <a:srgbClr val="374151"/>
                </a:solidFill>
                <a:effectLst/>
                <a:latin typeface="Söhne"/>
              </a:rPr>
              <a:t>, or </a:t>
            </a:r>
            <a:r>
              <a:rPr lang="en-US" b="1" i="0" dirty="0">
                <a:solidFill>
                  <a:srgbClr val="374151"/>
                </a:solidFill>
                <a:effectLst/>
                <a:latin typeface="Söhne"/>
              </a:rPr>
              <a:t>Data Encryption Standard</a:t>
            </a:r>
            <a:r>
              <a:rPr lang="en-US" b="0" i="0" dirty="0">
                <a:solidFill>
                  <a:srgbClr val="374151"/>
                </a:solidFill>
                <a:effectLst/>
                <a:latin typeface="Söhne"/>
              </a:rPr>
              <a:t>, is a symmetric-key encryption algorithm. DES became widely used for various applications, including securing electronic communications and financial transactions.</a:t>
            </a:r>
          </a:p>
          <a:p>
            <a:pPr algn="l"/>
            <a:r>
              <a:rPr lang="en-US" b="0" i="0" dirty="0">
                <a:solidFill>
                  <a:srgbClr val="374151"/>
                </a:solidFill>
                <a:effectLst/>
                <a:latin typeface="Söhne"/>
              </a:rPr>
              <a:t>DES operates on blocks of data and uses a symmetric key, meaning the same key is used for both encryption and decryption. The standard key size for DES is 56 bits. In DES, the plaintext is divided into blocks of 64 bits, and the encryption process consists of several rounds of permutation, substitution, and transposition operations.</a:t>
            </a:r>
          </a:p>
          <a:p>
            <a:endParaRPr lang="en-US" dirty="0"/>
          </a:p>
        </p:txBody>
      </p:sp>
      <p:sp>
        <p:nvSpPr>
          <p:cNvPr id="4" name="Date Placeholder 3">
            <a:extLst>
              <a:ext uri="{FF2B5EF4-FFF2-40B4-BE49-F238E27FC236}">
                <a16:creationId xmlns:a16="http://schemas.microsoft.com/office/drawing/2014/main" id="{151135B9-97CA-C2BD-D35F-06F2B78AE1D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2D7F585-7298-23B9-50D0-04B9471FAA7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A6B58B02-134A-CAC1-E403-00E561ADCC9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spTree>
    <p:extLst>
      <p:ext uri="{BB962C8B-B14F-4D97-AF65-F5344CB8AC3E}">
        <p14:creationId xmlns:p14="http://schemas.microsoft.com/office/powerpoint/2010/main" val="274043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D66D-68D3-0D59-ACC2-817EC902E529}"/>
              </a:ext>
            </a:extLst>
          </p:cNvPr>
          <p:cNvSpPr>
            <a:spLocks noGrp="1"/>
          </p:cNvSpPr>
          <p:nvPr>
            <p:ph type="title"/>
          </p:nvPr>
        </p:nvSpPr>
        <p:spPr/>
        <p:txBody>
          <a:bodyPr>
            <a:normAutofit/>
          </a:bodyPr>
          <a:lstStyle/>
          <a:p>
            <a:pPr algn="l"/>
            <a:r>
              <a:rPr lang="en-US" b="1" i="0" dirty="0">
                <a:effectLst/>
                <a:latin typeface="Söhne"/>
              </a:rPr>
              <a:t>Key Features:</a:t>
            </a:r>
            <a:endParaRPr lang="en-US" dirty="0">
              <a:latin typeface="Tw Cen MT" panose="020B0602020104020603" pitchFamily="34" charset="0"/>
            </a:endParaRPr>
          </a:p>
        </p:txBody>
      </p:sp>
      <p:sp>
        <p:nvSpPr>
          <p:cNvPr id="3" name="Content Placeholder 2">
            <a:extLst>
              <a:ext uri="{FF2B5EF4-FFF2-40B4-BE49-F238E27FC236}">
                <a16:creationId xmlns:a16="http://schemas.microsoft.com/office/drawing/2014/main" id="{F1691C32-26AD-88D0-3120-4744371AABA5}"/>
              </a:ext>
            </a:extLst>
          </p:cNvPr>
          <p:cNvSpPr>
            <a:spLocks noGrp="1"/>
          </p:cNvSpPr>
          <p:nvPr>
            <p:ph idx="1"/>
          </p:nvPr>
        </p:nvSpPr>
        <p:spPr/>
        <p:txBody>
          <a:bodyPr>
            <a:normAutofit/>
          </a:bodyPr>
          <a:lstStyle/>
          <a:p>
            <a:pPr algn="l">
              <a:buFont typeface="+mj-lt"/>
              <a:buAutoNum type="arabicPeriod"/>
            </a:pPr>
            <a:r>
              <a:rPr lang="en-US" b="1" i="0" dirty="0">
                <a:solidFill>
                  <a:srgbClr val="374151"/>
                </a:solidFill>
                <a:effectLst/>
                <a:latin typeface="Söhne"/>
              </a:rPr>
              <a:t>Symmetric Encryption:</a:t>
            </a:r>
            <a:r>
              <a:rPr lang="en-US" b="0" i="0" dirty="0">
                <a:solidFill>
                  <a:srgbClr val="374151"/>
                </a:solidFill>
                <a:effectLst/>
                <a:latin typeface="Söhne"/>
              </a:rPr>
              <a:t> Uses the same key for both encryption and decryption.</a:t>
            </a:r>
          </a:p>
          <a:p>
            <a:pPr algn="l">
              <a:buFont typeface="+mj-lt"/>
              <a:buAutoNum type="arabicPeriod"/>
            </a:pPr>
            <a:r>
              <a:rPr lang="en-US" b="1" i="0" dirty="0">
                <a:solidFill>
                  <a:srgbClr val="374151"/>
                </a:solidFill>
                <a:effectLst/>
                <a:latin typeface="Söhne"/>
              </a:rPr>
              <a:t>Block Cipher:</a:t>
            </a:r>
            <a:r>
              <a:rPr lang="en-US" b="0" i="0" dirty="0">
                <a:solidFill>
                  <a:srgbClr val="374151"/>
                </a:solidFill>
                <a:effectLst/>
                <a:latin typeface="Söhne"/>
              </a:rPr>
              <a:t> Operates on fixed-size blocks of data (64 bits).</a:t>
            </a:r>
          </a:p>
          <a:p>
            <a:pPr algn="l">
              <a:buFont typeface="+mj-lt"/>
              <a:buAutoNum type="arabicPeriod"/>
            </a:pPr>
            <a:r>
              <a:rPr lang="en-US" b="1" i="0" dirty="0">
                <a:solidFill>
                  <a:srgbClr val="374151"/>
                </a:solidFill>
                <a:effectLst/>
                <a:latin typeface="Söhne"/>
              </a:rPr>
              <a:t>Key Size:</a:t>
            </a:r>
            <a:r>
              <a:rPr lang="en-US" b="0" i="0" dirty="0">
                <a:solidFill>
                  <a:srgbClr val="374151"/>
                </a:solidFill>
                <a:effectLst/>
                <a:latin typeface="Söhne"/>
              </a:rPr>
              <a:t> Original DES uses a 56-bit key.</a:t>
            </a:r>
          </a:p>
          <a:p>
            <a:pPr algn="l">
              <a:buFont typeface="+mj-lt"/>
              <a:buAutoNum type="arabicPeriod"/>
            </a:pPr>
            <a:r>
              <a:rPr lang="en-US" b="1" i="0" dirty="0">
                <a:solidFill>
                  <a:srgbClr val="374151"/>
                </a:solidFill>
                <a:effectLst/>
                <a:latin typeface="Söhne"/>
              </a:rPr>
              <a:t>Block Size:</a:t>
            </a:r>
            <a:r>
              <a:rPr lang="en-US" b="0" i="0" dirty="0">
                <a:solidFill>
                  <a:srgbClr val="374151"/>
                </a:solidFill>
                <a:effectLst/>
                <a:latin typeface="Söhne"/>
              </a:rPr>
              <a:t> Processes data in 64-bit blocks.</a:t>
            </a:r>
          </a:p>
          <a:p>
            <a:pPr algn="l">
              <a:buFont typeface="+mj-lt"/>
              <a:buAutoNum type="arabicPeriod"/>
            </a:pPr>
            <a:r>
              <a:rPr lang="en-US" b="1" i="0" dirty="0">
                <a:solidFill>
                  <a:srgbClr val="374151"/>
                </a:solidFill>
                <a:effectLst/>
                <a:latin typeface="Söhne"/>
              </a:rPr>
              <a:t>Feistel Network:</a:t>
            </a:r>
            <a:r>
              <a:rPr lang="en-US" b="0" i="0" dirty="0">
                <a:solidFill>
                  <a:srgbClr val="374151"/>
                </a:solidFill>
                <a:effectLst/>
                <a:latin typeface="Söhne"/>
              </a:rPr>
              <a:t> DES employs a Feistel network structure in its encryption process.</a:t>
            </a:r>
          </a:p>
          <a:p>
            <a:pPr algn="l">
              <a:buFont typeface="+mj-lt"/>
              <a:buAutoNum type="arabicPeriod"/>
            </a:pPr>
            <a:r>
              <a:rPr lang="en-US" b="1" i="0" dirty="0">
                <a:solidFill>
                  <a:srgbClr val="374151"/>
                </a:solidFill>
                <a:effectLst/>
                <a:latin typeface="Söhne"/>
              </a:rPr>
              <a:t>Rounds:</a:t>
            </a:r>
            <a:r>
              <a:rPr lang="en-US" b="0" i="0" dirty="0">
                <a:solidFill>
                  <a:srgbClr val="374151"/>
                </a:solidFill>
                <a:effectLst/>
                <a:latin typeface="Söhne"/>
              </a:rPr>
              <a:t> Consists of 16 rounds of encryption operations.</a:t>
            </a:r>
          </a:p>
          <a:p>
            <a:endParaRPr lang="en-US" dirty="0"/>
          </a:p>
        </p:txBody>
      </p:sp>
      <p:sp>
        <p:nvSpPr>
          <p:cNvPr id="4" name="Date Placeholder 3">
            <a:extLst>
              <a:ext uri="{FF2B5EF4-FFF2-40B4-BE49-F238E27FC236}">
                <a16:creationId xmlns:a16="http://schemas.microsoft.com/office/drawing/2014/main" id="{CC00E628-1D46-13C2-5BE0-AD68D993DFD5}"/>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877E50B9-2E62-79BD-5B16-1DED6D5A87E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5E7154D-43F8-DA64-B66B-83472842265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spTree>
    <p:extLst>
      <p:ext uri="{BB962C8B-B14F-4D97-AF65-F5344CB8AC3E}">
        <p14:creationId xmlns:p14="http://schemas.microsoft.com/office/powerpoint/2010/main" val="313448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38DF-C829-B4F3-6876-012759E839A4}"/>
              </a:ext>
            </a:extLst>
          </p:cNvPr>
          <p:cNvSpPr>
            <a:spLocks noGrp="1"/>
          </p:cNvSpPr>
          <p:nvPr>
            <p:ph type="title"/>
          </p:nvPr>
        </p:nvSpPr>
        <p:spPr/>
        <p:txBody>
          <a:bodyPr>
            <a:normAutofit/>
          </a:bodyPr>
          <a:lstStyle/>
          <a:p>
            <a:pPr algn="l"/>
            <a:r>
              <a:rPr lang="en-US" b="1" i="0" dirty="0">
                <a:effectLst/>
                <a:latin typeface="Söhne"/>
              </a:rPr>
              <a:t>Encryption Process:</a:t>
            </a:r>
            <a:endParaRPr lang="en-US" dirty="0"/>
          </a:p>
        </p:txBody>
      </p:sp>
      <p:sp>
        <p:nvSpPr>
          <p:cNvPr id="3" name="Content Placeholder 2">
            <a:extLst>
              <a:ext uri="{FF2B5EF4-FFF2-40B4-BE49-F238E27FC236}">
                <a16:creationId xmlns:a16="http://schemas.microsoft.com/office/drawing/2014/main" id="{23E79AB8-9564-5810-497D-2428623D321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Initial Permutation (IP):</a:t>
            </a:r>
            <a:r>
              <a:rPr lang="en-US" b="0" i="0" dirty="0">
                <a:solidFill>
                  <a:srgbClr val="374151"/>
                </a:solidFill>
                <a:effectLst/>
                <a:latin typeface="Söhne"/>
              </a:rPr>
              <a:t> Rearranges the 64-bit input block.</a:t>
            </a:r>
          </a:p>
          <a:p>
            <a:pPr algn="l">
              <a:buFont typeface="+mj-lt"/>
              <a:buAutoNum type="arabicPeriod"/>
            </a:pPr>
            <a:r>
              <a:rPr lang="en-US" b="1" i="0" dirty="0">
                <a:solidFill>
                  <a:srgbClr val="374151"/>
                </a:solidFill>
                <a:effectLst/>
                <a:latin typeface="Söhne"/>
              </a:rPr>
              <a:t>Key Generation:</a:t>
            </a:r>
            <a:r>
              <a:rPr lang="en-US" b="0" i="0" dirty="0">
                <a:solidFill>
                  <a:srgbClr val="374151"/>
                </a:solidFill>
                <a:effectLst/>
                <a:latin typeface="Söhne"/>
              </a:rPr>
              <a:t> Generates 16 subkeys for each round using the original 56-bit key.</a:t>
            </a:r>
          </a:p>
          <a:p>
            <a:pPr algn="l">
              <a:buFont typeface="+mj-lt"/>
              <a:buAutoNum type="arabicPeriod"/>
            </a:pPr>
            <a:r>
              <a:rPr lang="en-US" b="1" i="0" dirty="0">
                <a:solidFill>
                  <a:srgbClr val="374151"/>
                </a:solidFill>
                <a:effectLst/>
                <a:latin typeface="Söhne"/>
              </a:rPr>
              <a:t>16 Rounds of Operations:</a:t>
            </a:r>
            <a:r>
              <a:rPr lang="en-US" b="0" i="0" dirty="0">
                <a:solidFill>
                  <a:srgbClr val="374151"/>
                </a:solidFill>
                <a:effectLst/>
                <a:latin typeface="Söhne"/>
              </a:rPr>
              <a:t> Each round includes Expansion, Substitution (using S-Boxes), Permutation, and XOR operations with the round key.</a:t>
            </a:r>
          </a:p>
          <a:p>
            <a:pPr algn="l">
              <a:buFont typeface="+mj-lt"/>
              <a:buAutoNum type="arabicPeriod"/>
            </a:pPr>
            <a:r>
              <a:rPr lang="en-US" b="1" i="0" dirty="0">
                <a:solidFill>
                  <a:srgbClr val="374151"/>
                </a:solidFill>
                <a:effectLst/>
                <a:latin typeface="Söhne"/>
              </a:rPr>
              <a:t>Final Permutation (FP):</a:t>
            </a:r>
            <a:r>
              <a:rPr lang="en-US" b="0" i="0" dirty="0">
                <a:solidFill>
                  <a:srgbClr val="374151"/>
                </a:solidFill>
                <a:effectLst/>
                <a:latin typeface="Söhne"/>
              </a:rPr>
              <a:t> Rearranges the data after the 16 rounds.</a:t>
            </a:r>
          </a:p>
          <a:p>
            <a:pPr algn="l">
              <a:buFont typeface="+mj-lt"/>
              <a:buAutoNum type="arabicPeriod"/>
            </a:pPr>
            <a:r>
              <a:rPr lang="en-US" b="1" i="0" dirty="0">
                <a:solidFill>
                  <a:srgbClr val="374151"/>
                </a:solidFill>
                <a:effectLst/>
                <a:latin typeface="Söhne"/>
              </a:rPr>
              <a:t>Output:</a:t>
            </a:r>
            <a:r>
              <a:rPr lang="en-US" b="0" i="0" dirty="0">
                <a:solidFill>
                  <a:srgbClr val="374151"/>
                </a:solidFill>
                <a:effectLst/>
                <a:latin typeface="Söhne"/>
              </a:rPr>
              <a:t> The result after the final permutation is the ciphertext.</a:t>
            </a:r>
          </a:p>
        </p:txBody>
      </p:sp>
      <p:sp>
        <p:nvSpPr>
          <p:cNvPr id="4" name="Date Placeholder 3">
            <a:extLst>
              <a:ext uri="{FF2B5EF4-FFF2-40B4-BE49-F238E27FC236}">
                <a16:creationId xmlns:a16="http://schemas.microsoft.com/office/drawing/2014/main" id="{9D5A5FD7-4700-E466-70C6-340D902A3F59}"/>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20E534B7-5F72-E9C6-9B4B-D9CEBD7C0B1F}"/>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0D5BB60-9D38-2791-B19A-299EA6ACAA8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a:t>
            </a:fld>
            <a:endParaRPr lang="en-US" dirty="0">
              <a:solidFill>
                <a:prstClr val="black">
                  <a:tint val="75000"/>
                </a:prstClr>
              </a:solidFill>
            </a:endParaRPr>
          </a:p>
        </p:txBody>
      </p:sp>
    </p:spTree>
    <p:extLst>
      <p:ext uri="{BB962C8B-B14F-4D97-AF65-F5344CB8AC3E}">
        <p14:creationId xmlns:p14="http://schemas.microsoft.com/office/powerpoint/2010/main" val="85668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A901-A82E-B119-055B-AA26CDB375CE}"/>
              </a:ext>
            </a:extLst>
          </p:cNvPr>
          <p:cNvSpPr>
            <a:spLocks noGrp="1"/>
          </p:cNvSpPr>
          <p:nvPr>
            <p:ph type="title"/>
          </p:nvPr>
        </p:nvSpPr>
        <p:spPr/>
        <p:txBody>
          <a:bodyPr/>
          <a:lstStyle/>
          <a:p>
            <a:r>
              <a:rPr lang="en-US"/>
              <a:t>Algorithm of DES</a:t>
            </a:r>
            <a:endParaRPr lang="en-US" dirty="0"/>
          </a:p>
        </p:txBody>
      </p:sp>
      <p:pic>
        <p:nvPicPr>
          <p:cNvPr id="8" name="Content Placeholder 7" descr="A diagram of a diagram&#10;&#10;Description automatically generated">
            <a:extLst>
              <a:ext uri="{FF2B5EF4-FFF2-40B4-BE49-F238E27FC236}">
                <a16:creationId xmlns:a16="http://schemas.microsoft.com/office/drawing/2014/main" id="{403848ED-69B9-6AEB-FC7B-5AFB7EB24553}"/>
              </a:ext>
            </a:extLst>
          </p:cNvPr>
          <p:cNvPicPr>
            <a:picLocks noGrp="1" noChangeAspect="1"/>
          </p:cNvPicPr>
          <p:nvPr>
            <p:ph idx="1"/>
          </p:nvPr>
        </p:nvPicPr>
        <p:blipFill>
          <a:blip r:embed="rId2"/>
          <a:stretch>
            <a:fillRect/>
          </a:stretch>
        </p:blipFill>
        <p:spPr>
          <a:xfrm>
            <a:off x="2714017" y="1911350"/>
            <a:ext cx="6848271" cy="3859213"/>
          </a:xfrm>
        </p:spPr>
      </p:pic>
      <p:sp>
        <p:nvSpPr>
          <p:cNvPr id="4" name="Date Placeholder 3">
            <a:extLst>
              <a:ext uri="{FF2B5EF4-FFF2-40B4-BE49-F238E27FC236}">
                <a16:creationId xmlns:a16="http://schemas.microsoft.com/office/drawing/2014/main" id="{0E35CB1C-B782-2608-C279-D1C34091D9B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4F66C966-48F9-FA76-4A02-36DFCEAD6644}"/>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08719753-154D-C6F4-418A-28854F0F8D9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Tree>
    <p:extLst>
      <p:ext uri="{BB962C8B-B14F-4D97-AF65-F5344CB8AC3E}">
        <p14:creationId xmlns:p14="http://schemas.microsoft.com/office/powerpoint/2010/main" val="3667394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E513-3709-3D94-8836-47D17FBD1C8E}"/>
              </a:ext>
            </a:extLst>
          </p:cNvPr>
          <p:cNvSpPr>
            <a:spLocks noGrp="1"/>
          </p:cNvSpPr>
          <p:nvPr>
            <p:ph type="title"/>
          </p:nvPr>
        </p:nvSpPr>
        <p:spPr/>
        <p:txBody>
          <a:bodyPr>
            <a:normAutofit/>
          </a:bodyPr>
          <a:lstStyle/>
          <a:p>
            <a:r>
              <a:rPr lang="en-US" b="1" i="0" dirty="0">
                <a:effectLst/>
                <a:latin typeface="Söhne"/>
              </a:rPr>
              <a:t>Security Mechanisms:</a:t>
            </a:r>
            <a:endParaRPr lang="en-US" dirty="0"/>
          </a:p>
        </p:txBody>
      </p:sp>
      <p:sp>
        <p:nvSpPr>
          <p:cNvPr id="3" name="Content Placeholder 2">
            <a:extLst>
              <a:ext uri="{FF2B5EF4-FFF2-40B4-BE49-F238E27FC236}">
                <a16:creationId xmlns:a16="http://schemas.microsoft.com/office/drawing/2014/main" id="{FE5F504A-43DA-56E3-C8AB-E235162D8A3E}"/>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Confusion and Diffusion:</a:t>
            </a:r>
            <a:r>
              <a:rPr lang="en-US" b="0" i="0" dirty="0">
                <a:solidFill>
                  <a:srgbClr val="374151"/>
                </a:solidFill>
                <a:effectLst/>
                <a:latin typeface="Söhne"/>
              </a:rPr>
              <a:t> Achieved through complex substitution (S-Boxes) and permutation operations in each round.</a:t>
            </a:r>
          </a:p>
          <a:p>
            <a:pPr algn="l">
              <a:buFont typeface="Arial" panose="020B0604020202020204" pitchFamily="34" charset="0"/>
              <a:buChar char="•"/>
            </a:pPr>
            <a:r>
              <a:rPr lang="en-US" b="1" i="0" dirty="0">
                <a:solidFill>
                  <a:srgbClr val="374151"/>
                </a:solidFill>
                <a:effectLst/>
                <a:latin typeface="Söhne"/>
              </a:rPr>
              <a:t>S-Boxes:</a:t>
            </a:r>
            <a:r>
              <a:rPr lang="en-US" b="0" i="0" dirty="0">
                <a:solidFill>
                  <a:srgbClr val="374151"/>
                </a:solidFill>
                <a:effectLst/>
                <a:latin typeface="Söhne"/>
              </a:rPr>
              <a:t> Substitution boxes provide non-linearity and enhance DES's resistance against various attacks.</a:t>
            </a:r>
          </a:p>
        </p:txBody>
      </p:sp>
      <p:sp>
        <p:nvSpPr>
          <p:cNvPr id="4" name="Date Placeholder 3">
            <a:extLst>
              <a:ext uri="{FF2B5EF4-FFF2-40B4-BE49-F238E27FC236}">
                <a16:creationId xmlns:a16="http://schemas.microsoft.com/office/drawing/2014/main" id="{EE1FC85C-1C8D-86FB-3FDA-6F09CEC6870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3456DC87-1507-F963-B422-C9112F3543F3}"/>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9A2A90B-5A3F-BE41-2C0D-4555C376C8E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spTree>
    <p:extLst>
      <p:ext uri="{BB962C8B-B14F-4D97-AF65-F5344CB8AC3E}">
        <p14:creationId xmlns:p14="http://schemas.microsoft.com/office/powerpoint/2010/main" val="121571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D1ED-4847-EDDE-5A2F-EFCE460BE1A3}"/>
              </a:ext>
            </a:extLst>
          </p:cNvPr>
          <p:cNvSpPr>
            <a:spLocks noGrp="1"/>
          </p:cNvSpPr>
          <p:nvPr>
            <p:ph type="title"/>
          </p:nvPr>
        </p:nvSpPr>
        <p:spPr/>
        <p:txBody>
          <a:bodyPr>
            <a:normAutofit/>
          </a:bodyPr>
          <a:lstStyle/>
          <a:p>
            <a:r>
              <a:rPr lang="en-US" b="1" i="0" dirty="0">
                <a:effectLst/>
                <a:latin typeface="Söhne"/>
              </a:rPr>
              <a:t>Vulnerabilities and Limitations:</a:t>
            </a:r>
            <a:endParaRPr lang="en-US" dirty="0"/>
          </a:p>
        </p:txBody>
      </p:sp>
      <p:sp>
        <p:nvSpPr>
          <p:cNvPr id="3" name="Content Placeholder 2">
            <a:extLst>
              <a:ext uri="{FF2B5EF4-FFF2-40B4-BE49-F238E27FC236}">
                <a16:creationId xmlns:a16="http://schemas.microsoft.com/office/drawing/2014/main" id="{2880D9E3-366D-4B9A-9BA8-DBE5F1179FEE}"/>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Small Key Size:</a:t>
            </a:r>
            <a:r>
              <a:rPr lang="en-US" b="0" i="0" dirty="0">
                <a:solidFill>
                  <a:srgbClr val="374151"/>
                </a:solidFill>
                <a:effectLst/>
                <a:latin typeface="Söhne"/>
              </a:rPr>
              <a:t> 56-bit key size became vulnerable to brute-force attacks as computing power increased.</a:t>
            </a:r>
          </a:p>
          <a:p>
            <a:pPr algn="l">
              <a:buFont typeface="Arial" panose="020B0604020202020204" pitchFamily="34" charset="0"/>
              <a:buChar char="•"/>
            </a:pPr>
            <a:r>
              <a:rPr lang="en-US" b="1" i="0" dirty="0">
                <a:solidFill>
                  <a:srgbClr val="374151"/>
                </a:solidFill>
                <a:effectLst/>
                <a:latin typeface="Söhne"/>
              </a:rPr>
              <a:t>Known Vulnerabilities:</a:t>
            </a:r>
            <a:r>
              <a:rPr lang="en-US" b="0" i="0" dirty="0">
                <a:solidFill>
                  <a:srgbClr val="374151"/>
                </a:solidFill>
                <a:effectLst/>
                <a:latin typeface="Söhne"/>
              </a:rPr>
              <a:t> Certain weaknesses, especially due to the fixed S-Box design, were discovered over time.</a:t>
            </a:r>
          </a:p>
          <a:p>
            <a:pPr algn="l">
              <a:buFont typeface="Arial" panose="020B0604020202020204" pitchFamily="34" charset="0"/>
              <a:buChar char="•"/>
            </a:pPr>
            <a:r>
              <a:rPr lang="en-US" b="1" i="0" dirty="0">
                <a:solidFill>
                  <a:srgbClr val="374151"/>
                </a:solidFill>
                <a:effectLst/>
                <a:latin typeface="Söhne"/>
              </a:rPr>
              <a:t>Limited Block Size:</a:t>
            </a:r>
            <a:r>
              <a:rPr lang="en-US" b="0" i="0" dirty="0">
                <a:solidFill>
                  <a:srgbClr val="374151"/>
                </a:solidFill>
                <a:effectLst/>
                <a:latin typeface="Söhne"/>
              </a:rPr>
              <a:t> Fixed block size might not be suitable for all types of data.</a:t>
            </a:r>
          </a:p>
          <a:p>
            <a:endParaRPr lang="en-US" dirty="0"/>
          </a:p>
        </p:txBody>
      </p:sp>
      <p:sp>
        <p:nvSpPr>
          <p:cNvPr id="4" name="Date Placeholder 3">
            <a:extLst>
              <a:ext uri="{FF2B5EF4-FFF2-40B4-BE49-F238E27FC236}">
                <a16:creationId xmlns:a16="http://schemas.microsoft.com/office/drawing/2014/main" id="{5275BCA7-145B-2650-241D-671697AF1E02}"/>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F84C6E8F-48C1-3703-17C6-DFD15D80BF51}"/>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25E4E37C-22BE-B600-D21A-582A9A31024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spTree>
    <p:extLst>
      <p:ext uri="{BB962C8B-B14F-4D97-AF65-F5344CB8AC3E}">
        <p14:creationId xmlns:p14="http://schemas.microsoft.com/office/powerpoint/2010/main" val="2208836235"/>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{86CC98F1-DEDF-4EA2-A818-2AED9327FC8B}tf78504181_win32</Template>
  <TotalTime>123</TotalTime>
  <Words>1015</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Avenir Next LT Pro</vt:lpstr>
      <vt:lpstr>Calibri</vt:lpstr>
      <vt:lpstr>KaTeX_Main</vt:lpstr>
      <vt:lpstr>KaTeX_Math</vt:lpstr>
      <vt:lpstr>Söhne</vt:lpstr>
      <vt:lpstr>Tw Cen MT</vt:lpstr>
      <vt:lpstr>ShapesVTI</vt:lpstr>
      <vt:lpstr>Presenter name</vt:lpstr>
      <vt:lpstr>Agenda</vt:lpstr>
      <vt:lpstr>Topic one</vt:lpstr>
      <vt:lpstr>Intro about DES</vt:lpstr>
      <vt:lpstr>Key Features:</vt:lpstr>
      <vt:lpstr>Encryption Process:</vt:lpstr>
      <vt:lpstr>Algorithm of DES</vt:lpstr>
      <vt:lpstr>Security Mechanisms:</vt:lpstr>
      <vt:lpstr>Vulnerabilities and Limitations:</vt:lpstr>
      <vt:lpstr>Legacy and Transition:</vt:lpstr>
      <vt:lpstr>Topic two</vt:lpstr>
      <vt:lpstr>Definition </vt:lpstr>
      <vt:lpstr>Steps : </vt:lpstr>
      <vt:lpstr>Example : </vt:lpstr>
      <vt:lpstr>Iterations :</vt:lpstr>
      <vt:lpstr>When end ? </vt:lpstr>
      <vt:lpstr>Advantages and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dc:title>
  <dc:creator>محمد احمد السيد السيد</dc:creator>
  <cp:lastModifiedBy>Shrouk Elsayed</cp:lastModifiedBy>
  <cp:revision>5</cp:revision>
  <dcterms:created xsi:type="dcterms:W3CDTF">2023-10-24T06:49:25Z</dcterms:created>
  <dcterms:modified xsi:type="dcterms:W3CDTF">2023-10-29T08:30:33Z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