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0B6C55-CF29-42CF-B4B4-4ECD09599F8A}" type="datetimeFigureOut">
              <a:rPr lang="en-GB" smtClean="0"/>
              <a:t>16/09/2021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133816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0B6C55-CF29-42CF-B4B4-4ECD09599F8A}" type="datetimeFigureOut">
              <a:rPr lang="en-GB" smtClean="0"/>
              <a:t>16/09/2021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319228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0B6C55-CF29-42CF-B4B4-4ECD09599F8A}" type="datetimeFigureOut">
              <a:rPr lang="en-GB" smtClean="0"/>
              <a:t>16/09/2021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3984912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0B6C55-CF29-42CF-B4B4-4ECD09599F8A}" type="datetimeFigureOut">
              <a:rPr lang="en-GB" smtClean="0"/>
              <a:t>16/09/2021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D7E28-B2ED-46A9-B46E-9BF0175276DC}"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7795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0B6C55-CF29-42CF-B4B4-4ECD09599F8A}" type="datetimeFigureOut">
              <a:rPr lang="en-GB" smtClean="0"/>
              <a:t>16/09/2021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322331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0B6C55-CF29-42CF-B4B4-4ECD09599F8A}" type="datetimeFigureOut">
              <a:rPr lang="en-GB" smtClean="0"/>
              <a:t>16/09/2021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3292669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0B6C55-CF29-42CF-B4B4-4ECD09599F8A}" type="datetimeFigureOut">
              <a:rPr lang="en-GB" smtClean="0"/>
              <a:t>16/09/2021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2904501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B6C55-CF29-42CF-B4B4-4ECD09599F8A}" type="datetimeFigureOut">
              <a:rPr lang="en-GB" smtClean="0"/>
              <a:t>16/09/2021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3900029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B6C55-CF29-42CF-B4B4-4ECD09599F8A}" type="datetimeFigureOut">
              <a:rPr lang="en-GB" smtClean="0"/>
              <a:t>16/09/2021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294095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B6C55-CF29-42CF-B4B4-4ECD09599F8A}" type="datetimeFigureOut">
              <a:rPr lang="en-GB" smtClean="0"/>
              <a:t>16/09/2021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306228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0B6C55-CF29-42CF-B4B4-4ECD09599F8A}" type="datetimeFigureOut">
              <a:rPr lang="en-GB" smtClean="0"/>
              <a:t>16/09/2021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386131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0B6C55-CF29-42CF-B4B4-4ECD09599F8A}" type="datetimeFigureOut">
              <a:rPr lang="en-GB" smtClean="0"/>
              <a:t>16/09/2021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203573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0B6C55-CF29-42CF-B4B4-4ECD09599F8A}" type="datetimeFigureOut">
              <a:rPr lang="en-GB" smtClean="0"/>
              <a:t>16/09/2021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35514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0B6C55-CF29-42CF-B4B4-4ECD09599F8A}" type="datetimeFigureOut">
              <a:rPr lang="en-GB" smtClean="0"/>
              <a:t>16/09/2021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177307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B6C55-CF29-42CF-B4B4-4ECD09599F8A}" type="datetimeFigureOut">
              <a:rPr lang="en-GB" smtClean="0"/>
              <a:t>16/09/2021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312009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B6C55-CF29-42CF-B4B4-4ECD09599F8A}" type="datetimeFigureOut">
              <a:rPr lang="en-GB" smtClean="0"/>
              <a:t>16/09/2021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109289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B6C55-CF29-42CF-B4B4-4ECD09599F8A}" type="datetimeFigureOut">
              <a:rPr lang="en-GB" smtClean="0"/>
              <a:t>16/09/2021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D7E28-B2ED-46A9-B46E-9BF0175276DC}" type="slidenum">
              <a:rPr lang="en-GB" smtClean="0"/>
              <a:t>‹#›</a:t>
            </a:fld>
            <a:endParaRPr lang="en-GB"/>
          </a:p>
        </p:txBody>
      </p:sp>
    </p:spTree>
    <p:extLst>
      <p:ext uri="{BB962C8B-B14F-4D97-AF65-F5344CB8AC3E}">
        <p14:creationId xmlns:p14="http://schemas.microsoft.com/office/powerpoint/2010/main" val="64324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00B6C55-CF29-42CF-B4B4-4ECD09599F8A}" type="datetimeFigureOut">
              <a:rPr lang="en-GB" smtClean="0"/>
              <a:t>16/09/2021</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4DD7E28-B2ED-46A9-B46E-9BF0175276DC}" type="slidenum">
              <a:rPr lang="en-GB" smtClean="0"/>
              <a:t>‹#›</a:t>
            </a:fld>
            <a:endParaRPr lang="en-GB"/>
          </a:p>
        </p:txBody>
      </p:sp>
    </p:spTree>
    <p:extLst>
      <p:ext uri="{BB962C8B-B14F-4D97-AF65-F5344CB8AC3E}">
        <p14:creationId xmlns:p14="http://schemas.microsoft.com/office/powerpoint/2010/main" val="2167069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019A-F90F-4A9F-9103-E756B6586495}"/>
              </a:ext>
            </a:extLst>
          </p:cNvPr>
          <p:cNvSpPr>
            <a:spLocks noGrp="1"/>
          </p:cNvSpPr>
          <p:nvPr>
            <p:ph type="ctrTitle"/>
          </p:nvPr>
        </p:nvSpPr>
        <p:spPr/>
        <p:txBody>
          <a:bodyPr/>
          <a:lstStyle/>
          <a:p>
            <a:r>
              <a:rPr lang="en-US" dirty="0"/>
              <a:t>Demystifying Lending Club!</a:t>
            </a:r>
            <a:endParaRPr lang="en-GB" dirty="0"/>
          </a:p>
        </p:txBody>
      </p:sp>
      <p:sp>
        <p:nvSpPr>
          <p:cNvPr id="3" name="Subtitle 2">
            <a:extLst>
              <a:ext uri="{FF2B5EF4-FFF2-40B4-BE49-F238E27FC236}">
                <a16:creationId xmlns:a16="http://schemas.microsoft.com/office/drawing/2014/main" id="{2BE432C9-F17D-4BB6-8F97-13D40E42C7B5}"/>
              </a:ext>
            </a:extLst>
          </p:cNvPr>
          <p:cNvSpPr>
            <a:spLocks noGrp="1"/>
          </p:cNvSpPr>
          <p:nvPr>
            <p:ph type="subTitle" idx="1"/>
          </p:nvPr>
        </p:nvSpPr>
        <p:spPr/>
        <p:txBody>
          <a:bodyPr/>
          <a:lstStyle/>
          <a:p>
            <a:r>
              <a:rPr lang="en-US" dirty="0"/>
              <a:t>Mohamed Essam</a:t>
            </a:r>
            <a:endParaRPr lang="en-GB" dirty="0"/>
          </a:p>
        </p:txBody>
      </p:sp>
    </p:spTree>
    <p:extLst>
      <p:ext uri="{BB962C8B-B14F-4D97-AF65-F5344CB8AC3E}">
        <p14:creationId xmlns:p14="http://schemas.microsoft.com/office/powerpoint/2010/main" val="1679800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D845A-D8D0-43FB-B4FE-148496CF0C50}"/>
              </a:ext>
            </a:extLst>
          </p:cNvPr>
          <p:cNvSpPr>
            <a:spLocks noGrp="1"/>
          </p:cNvSpPr>
          <p:nvPr>
            <p:ph type="title"/>
          </p:nvPr>
        </p:nvSpPr>
        <p:spPr>
          <a:xfrm>
            <a:off x="913795" y="609600"/>
            <a:ext cx="3078749" cy="970450"/>
          </a:xfrm>
        </p:spPr>
        <p:txBody>
          <a:bodyPr anchor="b">
            <a:normAutofit/>
          </a:bodyPr>
          <a:lstStyle/>
          <a:p>
            <a:pPr algn="l"/>
            <a:endParaRPr lang="en-GB" sz="280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DA8E1335-BF0F-4913-B35B-97F3E80870A9}"/>
              </a:ext>
            </a:extLst>
          </p:cNvPr>
          <p:cNvSpPr>
            <a:spLocks noGrp="1"/>
          </p:cNvSpPr>
          <p:nvPr>
            <p:ph idx="1"/>
          </p:nvPr>
        </p:nvSpPr>
        <p:spPr>
          <a:xfrm>
            <a:off x="913795" y="1732449"/>
            <a:ext cx="3078749" cy="4482084"/>
          </a:xfrm>
        </p:spPr>
        <p:txBody>
          <a:bodyPr anchor="t">
            <a:normAutofit/>
          </a:bodyPr>
          <a:lstStyle/>
          <a:p>
            <a:r>
              <a:rPr lang="en-US" dirty="0">
                <a:ln>
                  <a:solidFill>
                    <a:srgbClr val="404040">
                      <a:alpha val="10000"/>
                    </a:srgbClr>
                  </a:solidFill>
                </a:ln>
                <a:solidFill>
                  <a:srgbClr val="DADADA"/>
                </a:solidFill>
              </a:rPr>
              <a:t>t-SNE visualization of found clusters</a:t>
            </a:r>
          </a:p>
        </p:txBody>
      </p:sp>
      <p:pic>
        <p:nvPicPr>
          <p:cNvPr id="5" name="Content Placeholder 4">
            <a:extLst>
              <a:ext uri="{FF2B5EF4-FFF2-40B4-BE49-F238E27FC236}">
                <a16:creationId xmlns:a16="http://schemas.microsoft.com/office/drawing/2014/main" id="{7136A82F-2173-4124-8F78-F3B33D572D49}"/>
              </a:ext>
            </a:extLst>
          </p:cNvPr>
          <p:cNvPicPr>
            <a:picLocks noChangeAspect="1"/>
          </p:cNvPicPr>
          <p:nvPr/>
        </p:nvPicPr>
        <p:blipFill>
          <a:blip r:embed="rId2"/>
          <a:stretch>
            <a:fillRect/>
          </a:stretch>
        </p:blipFill>
        <p:spPr>
          <a:xfrm>
            <a:off x="4906339" y="780928"/>
            <a:ext cx="6642193" cy="5296142"/>
          </a:xfrm>
          <a:prstGeom prst="rect">
            <a:avLst/>
          </a:prstGeom>
        </p:spPr>
      </p:pic>
    </p:spTree>
    <p:extLst>
      <p:ext uri="{BB962C8B-B14F-4D97-AF65-F5344CB8AC3E}">
        <p14:creationId xmlns:p14="http://schemas.microsoft.com/office/powerpoint/2010/main" val="125296620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3150-F065-4D17-BD46-DC1A4572199F}"/>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A6C9CCD0-7964-473B-A473-4D6E5193BCED}"/>
              </a:ext>
            </a:extLst>
          </p:cNvPr>
          <p:cNvSpPr>
            <a:spLocks noGrp="1"/>
          </p:cNvSpPr>
          <p:nvPr>
            <p:ph idx="1"/>
          </p:nvPr>
        </p:nvSpPr>
        <p:spPr/>
        <p:txBody>
          <a:bodyPr>
            <a:normAutofit/>
          </a:bodyPr>
          <a:lstStyle/>
          <a:p>
            <a:r>
              <a:rPr lang="en-US" sz="1800" dirty="0"/>
              <a:t>Lending Club is an online banking platform that Started in USA in 2007</a:t>
            </a:r>
          </a:p>
          <a:p>
            <a:pPr algn="l"/>
            <a:r>
              <a:rPr lang="en-US" dirty="0"/>
              <a:t>It </a:t>
            </a:r>
            <a:r>
              <a:rPr lang="en-US" sz="1800" b="0" i="0" u="none" strike="noStrike" baseline="0" dirty="0">
                <a:latin typeface="NimbusRomNo9L-Regu"/>
              </a:rPr>
              <a:t>is the world’s largest peer to peer</a:t>
            </a:r>
            <a:r>
              <a:rPr lang="en-US" sz="1800" dirty="0">
                <a:latin typeface="NimbusRomNo9L-Regu"/>
              </a:rPr>
              <a:t> </a:t>
            </a:r>
            <a:r>
              <a:rPr lang="en-GB" sz="1800" b="0" i="0" u="none" strike="noStrike" baseline="0" dirty="0">
                <a:latin typeface="NimbusRomNo9L-Regu"/>
              </a:rPr>
              <a:t>marketplace connecting borrowers and </a:t>
            </a:r>
            <a:r>
              <a:rPr lang="en-US" sz="1800" b="0" i="0" u="none" strike="noStrike" baseline="0" dirty="0">
                <a:latin typeface="NimbusRomNo9L-Regu"/>
              </a:rPr>
              <a:t>investors. They claim to transform the banking system by operating at a lower cost than a traditional bank and thereby making credit more affordable and investing more rewarding.</a:t>
            </a:r>
          </a:p>
          <a:p>
            <a:pPr algn="l"/>
            <a:r>
              <a:rPr lang="en-US" sz="1800" b="0" i="0" u="none" strike="noStrike" baseline="0" dirty="0">
                <a:latin typeface="NimbusRomNo9L-Regu"/>
              </a:rPr>
              <a:t>By applying machine learning techniques, we intend to investigate following questions:</a:t>
            </a:r>
          </a:p>
          <a:p>
            <a:pPr algn="l"/>
            <a:r>
              <a:rPr lang="en-US" sz="1800" b="0" i="0" u="none" strike="noStrike" baseline="0" dirty="0">
                <a:latin typeface="NimbusRomNo9L-Regu"/>
              </a:rPr>
              <a:t>Using supervised methods, can one predict if a loan application would be approved?</a:t>
            </a:r>
          </a:p>
          <a:p>
            <a:pPr algn="l"/>
            <a:r>
              <a:rPr lang="en-US" sz="1800" b="0" i="0" u="none" strike="noStrike" baseline="0" dirty="0">
                <a:latin typeface="NimbusRomNo9L-Regu"/>
              </a:rPr>
              <a:t>Given that an application is approved, can we correctly predict the offered interest rate?</a:t>
            </a:r>
          </a:p>
          <a:p>
            <a:pPr algn="l"/>
            <a:r>
              <a:rPr lang="en-US" sz="1800" b="0" i="0" u="none" strike="noStrike" baseline="0" dirty="0">
                <a:latin typeface="NimbusRomNo9L-Regu"/>
              </a:rPr>
              <a:t>Can we find some structure among this rich dataset which can be used to generate artificial data for our models, especially for the earlier years </a:t>
            </a:r>
            <a:r>
              <a:rPr lang="en-GB" sz="1800" b="0" i="0" u="none" strike="noStrike" baseline="0" dirty="0">
                <a:latin typeface="NimbusRomNo9L-Regu"/>
              </a:rPr>
              <a:t>of Lending Club?</a:t>
            </a:r>
            <a:endParaRPr lang="en-GB" dirty="0"/>
          </a:p>
        </p:txBody>
      </p:sp>
    </p:spTree>
    <p:extLst>
      <p:ext uri="{BB962C8B-B14F-4D97-AF65-F5344CB8AC3E}">
        <p14:creationId xmlns:p14="http://schemas.microsoft.com/office/powerpoint/2010/main" val="410690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40E-2C17-42DE-AF32-40550A506C36}"/>
              </a:ext>
            </a:extLst>
          </p:cNvPr>
          <p:cNvSpPr>
            <a:spLocks noGrp="1"/>
          </p:cNvSpPr>
          <p:nvPr>
            <p:ph type="title"/>
          </p:nvPr>
        </p:nvSpPr>
        <p:spPr>
          <a:xfrm>
            <a:off x="913795" y="609600"/>
            <a:ext cx="10353762" cy="970450"/>
          </a:xfrm>
        </p:spPr>
        <p:txBody>
          <a:bodyPr>
            <a:normAutofit/>
          </a:bodyPr>
          <a:lstStyle/>
          <a:p>
            <a:r>
              <a:rPr lang="en-US"/>
              <a:t>Datasets</a:t>
            </a:r>
            <a:endParaRPr lang="en-GB" dirty="0"/>
          </a:p>
        </p:txBody>
      </p:sp>
      <p:sp>
        <p:nvSpPr>
          <p:cNvPr id="3" name="Content Placeholder 2">
            <a:extLst>
              <a:ext uri="{FF2B5EF4-FFF2-40B4-BE49-F238E27FC236}">
                <a16:creationId xmlns:a16="http://schemas.microsoft.com/office/drawing/2014/main" id="{EDE9170E-6C76-43BF-97C1-573162AF5768}"/>
              </a:ext>
            </a:extLst>
          </p:cNvPr>
          <p:cNvSpPr>
            <a:spLocks noGrp="1"/>
          </p:cNvSpPr>
          <p:nvPr>
            <p:ph idx="1"/>
          </p:nvPr>
        </p:nvSpPr>
        <p:spPr>
          <a:xfrm>
            <a:off x="913795" y="1732449"/>
            <a:ext cx="5546272" cy="4058751"/>
          </a:xfrm>
        </p:spPr>
        <p:txBody>
          <a:bodyPr anchor="ctr">
            <a:normAutofit/>
          </a:bodyPr>
          <a:lstStyle/>
          <a:p>
            <a:pPr marL="36900" indent="0">
              <a:lnSpc>
                <a:spcPct val="90000"/>
              </a:lnSpc>
              <a:buNone/>
            </a:pPr>
            <a:r>
              <a:rPr lang="en-US" sz="1600"/>
              <a:t>The datasets are available on Lending Club website, it </a:t>
            </a:r>
            <a:r>
              <a:rPr lang="en-GB" sz="1600" b="0" i="0" u="none" strike="noStrike" baseline="0">
                <a:latin typeface="NimbusRomNo9L-Regu"/>
              </a:rPr>
              <a:t>is a </a:t>
            </a:r>
            <a:r>
              <a:rPr lang="en-US" sz="1600" b="0" i="0" u="none" strike="noStrike" baseline="0">
                <a:latin typeface="NimbusRomNo9L-Regu"/>
              </a:rPr>
              <a:t>comprehensive dataset of all applications for P2P</a:t>
            </a:r>
            <a:r>
              <a:rPr lang="en-US" sz="1600">
                <a:latin typeface="NimbusRomNo9L-Regu"/>
              </a:rPr>
              <a:t> </a:t>
            </a:r>
            <a:r>
              <a:rPr lang="en-US" sz="1600" b="0" i="0" u="none" strike="noStrike" baseline="0">
                <a:latin typeface="NimbusRomNo9L-Regu"/>
              </a:rPr>
              <a:t>loans on the Lending Club platform between 2007 and 2015. The data files are csv files which are split by whether the loan is approved or denied. The following is a plot of the Lending Club application statistics each </a:t>
            </a:r>
            <a:r>
              <a:rPr lang="en-GB" sz="1600" b="0" i="0" u="none" strike="noStrike" baseline="0">
                <a:latin typeface="NimbusRomNo9L-Regu"/>
              </a:rPr>
              <a:t>year: </a:t>
            </a:r>
            <a:r>
              <a:rPr lang="en-US" sz="1600" b="0" i="0" u="none" strike="noStrike" baseline="0">
                <a:latin typeface="NimbusRomNo9L-Regu"/>
              </a:rPr>
              <a:t>Note that the number of training examples grows exponentially over the years as Lending Club has expanded rapidly. The amount of loan applications grew from 5,000 in 2007 to over 3 million in 2015. Denied applications contain far fewer features than approved applications. For the approval classification problem, we maximize the available data by combining the features available in both the approved and denied applications. For the interest rate regression problem, we do not have to analyze the denied applications and hence we can use all the features available in the approved applications. Hence, we decide to separate pre-processing for classification and regression.</a:t>
            </a:r>
          </a:p>
          <a:p>
            <a:pPr marL="36900" indent="0">
              <a:lnSpc>
                <a:spcPct val="90000"/>
              </a:lnSpc>
              <a:buNone/>
            </a:pPr>
            <a:endParaRPr lang="en-US" sz="1600"/>
          </a:p>
        </p:txBody>
      </p:sp>
      <p:pic>
        <p:nvPicPr>
          <p:cNvPr id="5" name="Picture 4">
            <a:extLst>
              <a:ext uri="{FF2B5EF4-FFF2-40B4-BE49-F238E27FC236}">
                <a16:creationId xmlns:a16="http://schemas.microsoft.com/office/drawing/2014/main" id="{44F013A6-D763-4503-9789-BAE0650BEEB8}"/>
              </a:ext>
            </a:extLst>
          </p:cNvPr>
          <p:cNvPicPr>
            <a:picLocks noChangeAspect="1"/>
          </p:cNvPicPr>
          <p:nvPr/>
        </p:nvPicPr>
        <p:blipFill>
          <a:blip r:embed="rId3"/>
          <a:stretch>
            <a:fillRect/>
          </a:stretch>
        </p:blipFill>
        <p:spPr>
          <a:xfrm>
            <a:off x="7066559" y="2039815"/>
            <a:ext cx="4699070" cy="3034816"/>
          </a:xfrm>
          <a:prstGeom prst="rect">
            <a:avLst/>
          </a:prstGeom>
        </p:spPr>
      </p:pic>
    </p:spTree>
    <p:extLst>
      <p:ext uri="{BB962C8B-B14F-4D97-AF65-F5344CB8AC3E}">
        <p14:creationId xmlns:p14="http://schemas.microsoft.com/office/powerpoint/2010/main" val="52337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F16E-65D3-4925-BF12-6AEA925941FB}"/>
              </a:ext>
            </a:extLst>
          </p:cNvPr>
          <p:cNvSpPr>
            <a:spLocks noGrp="1"/>
          </p:cNvSpPr>
          <p:nvPr>
            <p:ph type="title"/>
          </p:nvPr>
        </p:nvSpPr>
        <p:spPr/>
        <p:txBody>
          <a:bodyPr/>
          <a:lstStyle/>
          <a:p>
            <a:r>
              <a:rPr lang="en-US" dirty="0"/>
              <a:t>Determining Loan Approval Criteria </a:t>
            </a:r>
            <a:endParaRPr lang="en-GB" dirty="0"/>
          </a:p>
        </p:txBody>
      </p:sp>
      <p:sp>
        <p:nvSpPr>
          <p:cNvPr id="3" name="Content Placeholder 2">
            <a:extLst>
              <a:ext uri="{FF2B5EF4-FFF2-40B4-BE49-F238E27FC236}">
                <a16:creationId xmlns:a16="http://schemas.microsoft.com/office/drawing/2014/main" id="{D50632BC-BA7A-429A-BC29-3E3DEF4FC902}"/>
              </a:ext>
            </a:extLst>
          </p:cNvPr>
          <p:cNvSpPr>
            <a:spLocks noGrp="1"/>
          </p:cNvSpPr>
          <p:nvPr>
            <p:ph idx="1"/>
          </p:nvPr>
        </p:nvSpPr>
        <p:spPr/>
        <p:txBody>
          <a:bodyPr>
            <a:normAutofit/>
          </a:bodyPr>
          <a:lstStyle/>
          <a:p>
            <a:pPr marL="36900" indent="0">
              <a:buNone/>
            </a:pPr>
            <a:r>
              <a:rPr lang="en-US" dirty="0"/>
              <a:t>To determine if the criteria for approval has changed over the years, we first split up the datasets according to the year the loan was issued. We use R and Python to pre-process the data. Before we start our analysis, we extract the common subset of features from the approved and denied files and combine the two datasets together for each year. We also notice that in the approved dataset there are only 14 unique values for the Purpose of loan column, while in some years of the denied dataset there are over 10,000 unique values. However, we observe that the top 100 unique values for each year in the denied dataset represents over 99% of that year’s denied loan applications (with the 2007 data as an exception). Therefore, in hope of cleaning the data, for each year we create a function that maps the top 100 unique values into the 14 unique values in the approved dataset. We delete the last 1% of denied loan applications.</a:t>
            </a:r>
            <a:endParaRPr lang="en-GB" dirty="0"/>
          </a:p>
        </p:txBody>
      </p:sp>
    </p:spTree>
    <p:extLst>
      <p:ext uri="{BB962C8B-B14F-4D97-AF65-F5344CB8AC3E}">
        <p14:creationId xmlns:p14="http://schemas.microsoft.com/office/powerpoint/2010/main" val="240577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53F59-3288-45C0-B684-21DF26916D02}"/>
              </a:ext>
            </a:extLst>
          </p:cNvPr>
          <p:cNvSpPr>
            <a:spLocks noGrp="1"/>
          </p:cNvSpPr>
          <p:nvPr>
            <p:ph type="title"/>
          </p:nvPr>
        </p:nvSpPr>
        <p:spPr>
          <a:xfrm>
            <a:off x="913795" y="609600"/>
            <a:ext cx="3078749" cy="970450"/>
          </a:xfrm>
        </p:spPr>
        <p:txBody>
          <a:bodyPr anchor="b">
            <a:normAutofit/>
          </a:bodyPr>
          <a:lstStyle/>
          <a:p>
            <a:pPr algn="l"/>
            <a:endParaRPr lang="en-GB" sz="2800">
              <a:ln>
                <a:solidFill>
                  <a:srgbClr val="404040">
                    <a:alpha val="10000"/>
                  </a:srgbClr>
                </a:solidFill>
              </a:ln>
              <a:solidFill>
                <a:srgbClr val="DADADA"/>
              </a:solidFill>
            </a:endParaRPr>
          </a:p>
        </p:txBody>
      </p:sp>
      <p:sp>
        <p:nvSpPr>
          <p:cNvPr id="16" name="Content Placeholder 8">
            <a:extLst>
              <a:ext uri="{FF2B5EF4-FFF2-40B4-BE49-F238E27FC236}">
                <a16:creationId xmlns:a16="http://schemas.microsoft.com/office/drawing/2014/main" id="{8AD2F69D-8883-4AC1-BA95-E66D13EBF847}"/>
              </a:ext>
            </a:extLst>
          </p:cNvPr>
          <p:cNvSpPr>
            <a:spLocks noGrp="1"/>
          </p:cNvSpPr>
          <p:nvPr>
            <p:ph idx="1"/>
          </p:nvPr>
        </p:nvSpPr>
        <p:spPr>
          <a:xfrm>
            <a:off x="913795" y="1732449"/>
            <a:ext cx="3078749" cy="4482084"/>
          </a:xfrm>
        </p:spPr>
        <p:txBody>
          <a:bodyPr anchor="t">
            <a:normAutofit/>
          </a:bodyPr>
          <a:lstStyle/>
          <a:p>
            <a:pPr marL="36900" indent="0">
              <a:buNone/>
            </a:pPr>
            <a:r>
              <a:rPr lang="en-US" sz="2800" dirty="0">
                <a:ln>
                  <a:solidFill>
                    <a:srgbClr val="404040">
                      <a:alpha val="10000"/>
                    </a:srgbClr>
                  </a:solidFill>
                </a:ln>
                <a:solidFill>
                  <a:srgbClr val="DADADA"/>
                </a:solidFill>
              </a:rPr>
              <a:t>This Figure shows Processed Lending Club Data for 2015</a:t>
            </a:r>
          </a:p>
        </p:txBody>
      </p:sp>
      <p:pic>
        <p:nvPicPr>
          <p:cNvPr id="5" name="Content Placeholder 4">
            <a:extLst>
              <a:ext uri="{FF2B5EF4-FFF2-40B4-BE49-F238E27FC236}">
                <a16:creationId xmlns:a16="http://schemas.microsoft.com/office/drawing/2014/main" id="{A523F4F4-F17C-4C40-85AE-614B16583D8E}"/>
              </a:ext>
            </a:extLst>
          </p:cNvPr>
          <p:cNvPicPr>
            <a:picLocks noChangeAspect="1"/>
          </p:cNvPicPr>
          <p:nvPr/>
        </p:nvPicPr>
        <p:blipFill>
          <a:blip r:embed="rId2"/>
          <a:stretch>
            <a:fillRect/>
          </a:stretch>
        </p:blipFill>
        <p:spPr>
          <a:xfrm>
            <a:off x="4906339" y="1552194"/>
            <a:ext cx="6642193" cy="3753611"/>
          </a:xfrm>
          <a:prstGeom prst="rect">
            <a:avLst/>
          </a:prstGeom>
        </p:spPr>
      </p:pic>
    </p:spTree>
    <p:extLst>
      <p:ext uri="{BB962C8B-B14F-4D97-AF65-F5344CB8AC3E}">
        <p14:creationId xmlns:p14="http://schemas.microsoft.com/office/powerpoint/2010/main" val="150417596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1AAE-6694-40F4-960F-4C06856BA30B}"/>
              </a:ext>
            </a:extLst>
          </p:cNvPr>
          <p:cNvSpPr>
            <a:spLocks noGrp="1"/>
          </p:cNvSpPr>
          <p:nvPr>
            <p:ph type="title"/>
          </p:nvPr>
        </p:nvSpPr>
        <p:spPr/>
        <p:txBody>
          <a:bodyPr/>
          <a:lstStyle/>
          <a:p>
            <a:r>
              <a:rPr lang="en-US" dirty="0"/>
              <a:t>ML Model Implementations:</a:t>
            </a:r>
            <a:endParaRPr lang="en-GB" dirty="0"/>
          </a:p>
        </p:txBody>
      </p:sp>
      <p:sp>
        <p:nvSpPr>
          <p:cNvPr id="3" name="Content Placeholder 2">
            <a:extLst>
              <a:ext uri="{FF2B5EF4-FFF2-40B4-BE49-F238E27FC236}">
                <a16:creationId xmlns:a16="http://schemas.microsoft.com/office/drawing/2014/main" id="{18B3CDD1-EE04-45C8-B0C7-27DED0FA8668}"/>
              </a:ext>
            </a:extLst>
          </p:cNvPr>
          <p:cNvSpPr>
            <a:spLocks noGrp="1"/>
          </p:cNvSpPr>
          <p:nvPr>
            <p:ph idx="1"/>
          </p:nvPr>
        </p:nvSpPr>
        <p:spPr/>
        <p:txBody>
          <a:bodyPr>
            <a:normAutofit/>
          </a:bodyPr>
          <a:lstStyle/>
          <a:p>
            <a:r>
              <a:rPr lang="en-US" dirty="0"/>
              <a:t>For each year of data, we independently run Support Vector Machines, Logistic Regression, Boosting , Random Forest  and Artificial Neural Network , for a total of 45 iterations.</a:t>
            </a:r>
          </a:p>
          <a:p>
            <a:pPr algn="l"/>
            <a:r>
              <a:rPr lang="en-GB" sz="1800" b="0" i="0" u="none" strike="noStrike" baseline="0" dirty="0">
                <a:latin typeface="NimbusRomNo9L-Regu"/>
              </a:rPr>
              <a:t>to predict the interest </a:t>
            </a:r>
            <a:r>
              <a:rPr lang="en-US" sz="1800" b="0" i="0" u="none" strike="noStrike" baseline="0" dirty="0">
                <a:latin typeface="NimbusRomNo9L-Regu"/>
              </a:rPr>
              <a:t>rate for the approved loans we apply regression techniques after normalizing data. In order to measure the accuracy of our model, we decide to measure performance by using root mean squared (RMS) error because we want to heavily penalize the model for incorrectly predicting the interest </a:t>
            </a:r>
            <a:r>
              <a:rPr lang="en-GB" sz="1800" b="0" i="0" u="none" strike="noStrike" baseline="0" dirty="0">
                <a:latin typeface="NimbusRomNo9L-Regu"/>
              </a:rPr>
              <a:t>rate.</a:t>
            </a:r>
          </a:p>
          <a:p>
            <a:r>
              <a:rPr lang="en-US" sz="1800" dirty="0"/>
              <a:t>Clustering Task: In order to visualize this data, we implement t-SNE using Python.</a:t>
            </a:r>
          </a:p>
          <a:p>
            <a:pPr algn="l"/>
            <a:endParaRPr lang="en-GB" sz="1800" b="0" i="0" u="none" strike="noStrike" baseline="0" dirty="0">
              <a:latin typeface="NimbusRomNo9L-Regu"/>
            </a:endParaRPr>
          </a:p>
          <a:p>
            <a:pPr algn="l"/>
            <a:endParaRPr lang="en-GB" dirty="0"/>
          </a:p>
        </p:txBody>
      </p:sp>
    </p:spTree>
    <p:extLst>
      <p:ext uri="{BB962C8B-B14F-4D97-AF65-F5344CB8AC3E}">
        <p14:creationId xmlns:p14="http://schemas.microsoft.com/office/powerpoint/2010/main" val="336242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ADD0D-CD00-4ACF-8ABD-FCF2C8B9C7F0}"/>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rgbClr val="DADADA"/>
                </a:solidFill>
              </a:rPr>
              <a:t>Regression Results:</a:t>
            </a:r>
            <a:endParaRPr lang="en-GB"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36EA1983-410B-4817-8815-89E0652FED07}"/>
              </a:ext>
            </a:extLst>
          </p:cNvPr>
          <p:cNvSpPr>
            <a:spLocks noGrp="1"/>
          </p:cNvSpPr>
          <p:nvPr>
            <p:ph idx="1"/>
          </p:nvPr>
        </p:nvSpPr>
        <p:spPr>
          <a:xfrm>
            <a:off x="913795" y="1732449"/>
            <a:ext cx="3078749" cy="4482084"/>
          </a:xfrm>
        </p:spPr>
        <p:txBody>
          <a:bodyPr anchor="t">
            <a:normAutofit/>
          </a:bodyPr>
          <a:lstStyle/>
          <a:p>
            <a:r>
              <a:rPr lang="en-US" sz="2800" dirty="0">
                <a:ln>
                  <a:solidFill>
                    <a:srgbClr val="404040">
                      <a:alpha val="10000"/>
                    </a:srgbClr>
                  </a:solidFill>
                </a:ln>
                <a:solidFill>
                  <a:srgbClr val="DADADA"/>
                </a:solidFill>
              </a:rPr>
              <a:t>Regression Results for interest Rate.</a:t>
            </a:r>
          </a:p>
        </p:txBody>
      </p:sp>
      <p:pic>
        <p:nvPicPr>
          <p:cNvPr id="5" name="Content Placeholder 4">
            <a:extLst>
              <a:ext uri="{FF2B5EF4-FFF2-40B4-BE49-F238E27FC236}">
                <a16:creationId xmlns:a16="http://schemas.microsoft.com/office/drawing/2014/main" id="{72081272-8DB4-4E8C-A23D-E872400A9292}"/>
              </a:ext>
            </a:extLst>
          </p:cNvPr>
          <p:cNvPicPr>
            <a:picLocks noChangeAspect="1"/>
          </p:cNvPicPr>
          <p:nvPr/>
        </p:nvPicPr>
        <p:blipFill>
          <a:blip r:embed="rId2"/>
          <a:stretch>
            <a:fillRect/>
          </a:stretch>
        </p:blipFill>
        <p:spPr>
          <a:xfrm>
            <a:off x="4906339" y="931185"/>
            <a:ext cx="6642193" cy="4995628"/>
          </a:xfrm>
          <a:prstGeom prst="rect">
            <a:avLst/>
          </a:prstGeom>
        </p:spPr>
      </p:pic>
    </p:spTree>
    <p:extLst>
      <p:ext uri="{BB962C8B-B14F-4D97-AF65-F5344CB8AC3E}">
        <p14:creationId xmlns:p14="http://schemas.microsoft.com/office/powerpoint/2010/main" val="131799132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1698-EF85-4DC6-871A-A277FF2801A8}"/>
              </a:ext>
            </a:extLst>
          </p:cNvPr>
          <p:cNvSpPr>
            <a:spLocks noGrp="1"/>
          </p:cNvSpPr>
          <p:nvPr>
            <p:ph type="title"/>
          </p:nvPr>
        </p:nvSpPr>
        <p:spPr/>
        <p:txBody>
          <a:bodyPr/>
          <a:lstStyle/>
          <a:p>
            <a:r>
              <a:rPr lang="en-US" dirty="0"/>
              <a:t>Conclusions:</a:t>
            </a:r>
            <a:endParaRPr lang="en-GB" dirty="0"/>
          </a:p>
        </p:txBody>
      </p:sp>
      <p:sp>
        <p:nvSpPr>
          <p:cNvPr id="3" name="Content Placeholder 2">
            <a:extLst>
              <a:ext uri="{FF2B5EF4-FFF2-40B4-BE49-F238E27FC236}">
                <a16:creationId xmlns:a16="http://schemas.microsoft.com/office/drawing/2014/main" id="{26CBE9E1-95F8-4721-B6A2-EEC321F17466}"/>
              </a:ext>
            </a:extLst>
          </p:cNvPr>
          <p:cNvSpPr>
            <a:spLocks noGrp="1"/>
          </p:cNvSpPr>
          <p:nvPr>
            <p:ph idx="1"/>
          </p:nvPr>
        </p:nvSpPr>
        <p:spPr/>
        <p:txBody>
          <a:bodyPr>
            <a:normAutofit/>
          </a:bodyPr>
          <a:lstStyle/>
          <a:p>
            <a:pPr marL="36900" indent="0">
              <a:buNone/>
            </a:pPr>
            <a:r>
              <a:rPr lang="en-US" dirty="0"/>
              <a:t>For the Regression Task, it was noticed that:</a:t>
            </a:r>
          </a:p>
          <a:p>
            <a:r>
              <a:rPr lang="en-US" dirty="0"/>
              <a:t>Loan Grade feature is a near perfect predictor of the interest rate</a:t>
            </a:r>
          </a:p>
          <a:p>
            <a:r>
              <a:rPr lang="en-US" dirty="0"/>
              <a:t>Increased complexity of Lending Club’s system over the years</a:t>
            </a:r>
          </a:p>
          <a:p>
            <a:r>
              <a:rPr lang="en-US" sz="1800" b="0" i="0" u="none" strike="noStrike" baseline="0" dirty="0">
                <a:latin typeface="NimbusRomNo9L-MediItal"/>
              </a:rPr>
              <a:t>Low dimensionality of the approved data</a:t>
            </a:r>
          </a:p>
          <a:p>
            <a:endParaRPr lang="en-US" dirty="0"/>
          </a:p>
        </p:txBody>
      </p:sp>
    </p:spTree>
    <p:extLst>
      <p:ext uri="{BB962C8B-B14F-4D97-AF65-F5344CB8AC3E}">
        <p14:creationId xmlns:p14="http://schemas.microsoft.com/office/powerpoint/2010/main" val="257593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563C-454B-4B1B-8C09-B3A9F9FC595A}"/>
              </a:ext>
            </a:extLst>
          </p:cNvPr>
          <p:cNvSpPr>
            <a:spLocks noGrp="1"/>
          </p:cNvSpPr>
          <p:nvPr>
            <p:ph type="title"/>
          </p:nvPr>
        </p:nvSpPr>
        <p:spPr/>
        <p:txBody>
          <a:bodyPr>
            <a:normAutofit fontScale="90000"/>
          </a:bodyPr>
          <a:lstStyle/>
          <a:p>
            <a:r>
              <a:rPr lang="en-US" sz="4000" dirty="0">
                <a:latin typeface="NimbusRomNo9L-MediItal"/>
              </a:rPr>
              <a:t>For the Clustering Task it was noticed That:</a:t>
            </a:r>
            <a:br>
              <a:rPr lang="en-US" sz="4000" dirty="0">
                <a:latin typeface="NimbusRomNo9L-MediItal"/>
              </a:rPr>
            </a:br>
            <a:endParaRPr lang="en-GB" dirty="0"/>
          </a:p>
        </p:txBody>
      </p:sp>
      <p:sp>
        <p:nvSpPr>
          <p:cNvPr id="3" name="Content Placeholder 2">
            <a:extLst>
              <a:ext uri="{FF2B5EF4-FFF2-40B4-BE49-F238E27FC236}">
                <a16:creationId xmlns:a16="http://schemas.microsoft.com/office/drawing/2014/main" id="{B0E19208-F368-417D-A178-588D357EE469}"/>
              </a:ext>
            </a:extLst>
          </p:cNvPr>
          <p:cNvSpPr>
            <a:spLocks noGrp="1"/>
          </p:cNvSpPr>
          <p:nvPr>
            <p:ph idx="1"/>
          </p:nvPr>
        </p:nvSpPr>
        <p:spPr/>
        <p:txBody>
          <a:bodyPr>
            <a:normAutofit/>
          </a:bodyPr>
          <a:lstStyle/>
          <a:p>
            <a:r>
              <a:rPr lang="en-US" dirty="0"/>
              <a:t>some structure in the data and hypothesize that we may be able to find clusters that are highly indicative of interesting trends. We decide to apply techniques from our unsupervised toolbox to find structures but quickly discover that there isn’t any intuitive way of visualizing the results of our experiments. After doing some research, we find t-SNE as one of the ways to visualize our results. we generate clear clusters when we remove the purpose attribute and try clustering the examples. We observe that the results are sparse and are localized to different parts in the high dimensional space. This proves that our hypothesis about some inherent structure in the data. Also, using the found clusters, we can potentially generate even more examples, which can in turn be used to improve our models performance, especially for the starting years where we have limited data.</a:t>
            </a:r>
          </a:p>
          <a:p>
            <a:endParaRPr lang="en-GB" dirty="0"/>
          </a:p>
        </p:txBody>
      </p:sp>
    </p:spTree>
    <p:extLst>
      <p:ext uri="{BB962C8B-B14F-4D97-AF65-F5344CB8AC3E}">
        <p14:creationId xmlns:p14="http://schemas.microsoft.com/office/powerpoint/2010/main" val="2759303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87</TotalTime>
  <Words>834</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Calisto MT</vt:lpstr>
      <vt:lpstr>NimbusRomNo9L-MediItal</vt:lpstr>
      <vt:lpstr>NimbusRomNo9L-Regu</vt:lpstr>
      <vt:lpstr>Wingdings 2</vt:lpstr>
      <vt:lpstr>Slate</vt:lpstr>
      <vt:lpstr>Demystifying Lending Club!</vt:lpstr>
      <vt:lpstr>Introduction</vt:lpstr>
      <vt:lpstr>Datasets</vt:lpstr>
      <vt:lpstr>Determining Loan Approval Criteria </vt:lpstr>
      <vt:lpstr>PowerPoint Presentation</vt:lpstr>
      <vt:lpstr>ML Model Implementations:</vt:lpstr>
      <vt:lpstr>Regression Results:</vt:lpstr>
      <vt:lpstr>Conclusions:</vt:lpstr>
      <vt:lpstr>For the Clustering Task it was noticed That: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 Lending Club!</dc:title>
  <dc:creator>Mohamed Khalil</dc:creator>
  <cp:lastModifiedBy>Mohamed Khalil</cp:lastModifiedBy>
  <cp:revision>2</cp:revision>
  <dcterms:created xsi:type="dcterms:W3CDTF">2021-09-16T15:30:40Z</dcterms:created>
  <dcterms:modified xsi:type="dcterms:W3CDTF">2021-09-16T16:57:50Z</dcterms:modified>
</cp:coreProperties>
</file>