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62" r:id="rId3"/>
    <p:sldId id="260" r:id="rId4"/>
    <p:sldId id="264" r:id="rId5"/>
    <p:sldId id="265" r:id="rId6"/>
    <p:sldId id="270" r:id="rId7"/>
    <p:sldId id="258" r:id="rId8"/>
    <p:sldId id="266" r:id="rId9"/>
    <p:sldId id="269" r:id="rId10"/>
    <p:sldId id="271" r:id="rId11"/>
    <p:sldId id="267" r:id="rId12"/>
    <p:sldId id="26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3865005-42B5-45B5-A99C-2880C4036700}" type="datetimeFigureOut">
              <a:rPr lang="en-US" smtClean="0"/>
              <a:pPr/>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218207979"/>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865005-42B5-45B5-A99C-2880C4036700}"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85996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865005-42B5-45B5-A99C-2880C4036700}"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1838628938"/>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865005-42B5-45B5-A99C-2880C4036700}" type="datetimeFigureOut">
              <a:rPr lang="en-US" smtClean="0"/>
              <a:pPr/>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302420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F3865005-42B5-45B5-A99C-2880C4036700}" type="datetimeFigureOut">
              <a:rPr lang="en-US" smtClean="0"/>
              <a:pPr/>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12904938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F3865005-42B5-45B5-A99C-2880C4036700}" type="datetimeFigureOut">
              <a:rPr lang="en-US" smtClean="0"/>
              <a:pPr/>
              <a:t>8/15/2020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3003894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F3865005-42B5-45B5-A99C-2880C4036700}" type="datetimeFigureOut">
              <a:rPr lang="en-US" smtClean="0"/>
              <a:pPr/>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501BB-3E00-4C12-A956-A6848531570C}"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421814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865005-42B5-45B5-A99C-2880C4036700}" type="datetimeFigureOut">
              <a:rPr lang="en-US" smtClean="0"/>
              <a:pPr/>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28510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65005-42B5-45B5-A99C-2880C4036700}" type="datetimeFigureOut">
              <a:rPr lang="en-US" smtClean="0"/>
              <a:pPr/>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2448636775"/>
      </p:ext>
    </p:extLst>
  </p:cSld>
  <p:clrMapOvr>
    <a:masterClrMapping/>
  </p:clrMapOvr>
  <p:extLst>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F3865005-42B5-45B5-A99C-2880C4036700}" type="datetimeFigureOut">
              <a:rPr lang="en-US" smtClean="0"/>
              <a:pPr/>
              <a:t>8/15/2020</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1339343208"/>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3865005-42B5-45B5-A99C-2880C4036700}" type="datetimeFigureOut">
              <a:rPr lang="en-US" smtClean="0"/>
              <a:pPr/>
              <a:t>8/15/2020</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309512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F3865005-42B5-45B5-A99C-2880C4036700}" type="datetimeFigureOut">
              <a:rPr lang="en-US" smtClean="0"/>
              <a:pPr/>
              <a:t>8/15/2020</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20F501BB-3E00-4C12-A956-A6848531570C}" type="slidenum">
              <a:rPr lang="en-US" smtClean="0"/>
              <a:pPr/>
              <a:t>‹#›</a:t>
            </a:fld>
            <a:endParaRPr lang="en-US"/>
          </a:p>
        </p:txBody>
      </p:sp>
    </p:spTree>
    <p:extLst>
      <p:ext uri="{BB962C8B-B14F-4D97-AF65-F5344CB8AC3E}">
        <p14:creationId xmlns="" xmlns:p14="http://schemas.microsoft.com/office/powerpoint/2010/main" val="315847972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domestic wound care system</a:t>
            </a:r>
            <a:endParaRPr lang="en-US" sz="3600" b="1"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990600" y="741306"/>
            <a:ext cx="8153400" cy="1239894"/>
          </a:xfrm>
        </p:spPr>
        <p:txBody>
          <a:bodyPr/>
          <a:lstStyle/>
          <a:p>
            <a:r>
              <a:rPr lang="en-US" dirty="0" smtClean="0"/>
              <a:t>ADHIYAMAAN COLLEGE OF ENGINEERING(AUTONOMOUS)</a:t>
            </a:r>
          </a:p>
          <a:p>
            <a:r>
              <a:rPr lang="en-US" dirty="0" smtClean="0"/>
              <a:t>HOSUR</a:t>
            </a:r>
            <a:endParaRPr lang="en-US" dirty="0"/>
          </a:p>
        </p:txBody>
      </p:sp>
      <p:sp>
        <p:nvSpPr>
          <p:cNvPr id="3" name="TextBox 2"/>
          <p:cNvSpPr txBox="1"/>
          <p:nvPr/>
        </p:nvSpPr>
        <p:spPr>
          <a:xfrm>
            <a:off x="5257800" y="4267200"/>
            <a:ext cx="2971800" cy="1477328"/>
          </a:xfrm>
          <a:prstGeom prst="rect">
            <a:avLst/>
          </a:prstGeom>
          <a:noFill/>
        </p:spPr>
        <p:txBody>
          <a:bodyPr wrap="square" rtlCol="0">
            <a:spAutoFit/>
          </a:bodyPr>
          <a:lstStyle/>
          <a:p>
            <a:r>
              <a:rPr lang="en-US" dirty="0" smtClean="0"/>
              <a:t>Presented by</a:t>
            </a:r>
          </a:p>
          <a:p>
            <a:r>
              <a:rPr lang="en-US" dirty="0"/>
              <a:t>	</a:t>
            </a:r>
            <a:r>
              <a:rPr lang="en-US" dirty="0" smtClean="0"/>
              <a:t>Ajithkumar S</a:t>
            </a:r>
          </a:p>
          <a:p>
            <a:r>
              <a:rPr lang="en-US" dirty="0"/>
              <a:t>	</a:t>
            </a:r>
            <a:r>
              <a:rPr lang="en-US" dirty="0" smtClean="0"/>
              <a:t>Denial Raj P</a:t>
            </a:r>
          </a:p>
          <a:p>
            <a:r>
              <a:rPr lang="en-US" dirty="0" smtClean="0"/>
              <a:t>	Kamatchinathan P</a:t>
            </a:r>
          </a:p>
          <a:p>
            <a:r>
              <a:rPr lang="en-US" dirty="0" smtClean="0"/>
              <a:t>	Mohamed Faisal C T</a:t>
            </a:r>
            <a:endParaRPr lang="en-GB" dirty="0"/>
          </a:p>
        </p:txBody>
      </p:sp>
      <p:sp>
        <p:nvSpPr>
          <p:cNvPr id="4" name="TextBox 3"/>
          <p:cNvSpPr txBox="1"/>
          <p:nvPr/>
        </p:nvSpPr>
        <p:spPr>
          <a:xfrm>
            <a:off x="838200" y="4267200"/>
            <a:ext cx="2667000" cy="646331"/>
          </a:xfrm>
          <a:prstGeom prst="rect">
            <a:avLst/>
          </a:prstGeom>
          <a:noFill/>
        </p:spPr>
        <p:txBody>
          <a:bodyPr wrap="square" rtlCol="0">
            <a:spAutoFit/>
          </a:bodyPr>
          <a:lstStyle/>
          <a:p>
            <a:r>
              <a:rPr lang="en-US" dirty="0" smtClean="0"/>
              <a:t>Guided by</a:t>
            </a:r>
          </a:p>
          <a:p>
            <a:r>
              <a:rPr lang="en-US" dirty="0"/>
              <a:t>	</a:t>
            </a:r>
            <a:r>
              <a:rPr lang="en-US" dirty="0" smtClean="0"/>
              <a:t>Ms. Archana S</a:t>
            </a:r>
            <a:endParaRPr lang="en-GB" dirty="0"/>
          </a:p>
        </p:txBody>
      </p:sp>
      <p:pic>
        <p:nvPicPr>
          <p:cNvPr id="6" name="Picture 5" descr="ace copy"/>
          <p:cNvPicPr/>
          <p:nvPr/>
        </p:nvPicPr>
        <p:blipFill rotWithShape="1">
          <a:blip r:embed="rId2" cstate="print">
            <a:extLst>
              <a:ext uri="{28A0092B-C50C-407E-A947-70E740481C1C}">
                <a14:useLocalDpi xmlns:a14="http://schemas.microsoft.com/office/drawing/2010/main" xmlns="" val="0"/>
              </a:ext>
            </a:extLst>
          </a:blip>
          <a:srcRect l="30739" t="23881" r="883" b="7740"/>
          <a:stretch/>
        </p:blipFill>
        <p:spPr bwMode="auto">
          <a:xfrm>
            <a:off x="177799" y="235689"/>
            <a:ext cx="1422401" cy="1016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normAutofit/>
          </a:bodyPr>
          <a:lstStyle/>
          <a:p>
            <a:r>
              <a:rPr lang="en-US" sz="2000" dirty="0" smtClean="0"/>
              <a:t>It’s used in Pandemic situation</a:t>
            </a:r>
          </a:p>
          <a:p>
            <a:r>
              <a:rPr lang="en-US" sz="2000" dirty="0" smtClean="0"/>
              <a:t>Fast diagnosis of </a:t>
            </a:r>
            <a:r>
              <a:rPr lang="en-US" sz="2000" dirty="0" err="1" smtClean="0"/>
              <a:t>diseaese</a:t>
            </a:r>
            <a:r>
              <a:rPr lang="en-US" sz="2000" dirty="0" smtClean="0"/>
              <a:t>.</a:t>
            </a:r>
          </a:p>
          <a:p>
            <a:r>
              <a:rPr lang="en-US" sz="2000" dirty="0" smtClean="0"/>
              <a:t>Painless and reduce further infections.</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29600" cy="4343400"/>
          </a:xfrm>
        </p:spPr>
        <p:txBody>
          <a:bodyPr>
            <a:noAutofit/>
          </a:bodyPr>
          <a:lstStyle/>
          <a:p>
            <a:r>
              <a:rPr lang="en-US" sz="2400" b="1" dirty="0" smtClean="0"/>
              <a:t>CONCLUSION 	</a:t>
            </a:r>
            <a:r>
              <a:rPr lang="en-US" sz="2400" dirty="0" smtClean="0"/>
              <a:t/>
            </a:r>
            <a:br>
              <a:rPr lang="en-US" sz="2400" dirty="0" smtClean="0"/>
            </a:br>
            <a:r>
              <a:rPr lang="en-US" sz="2400" dirty="0" smtClean="0"/>
              <a:t> </a:t>
            </a:r>
            <a:br>
              <a:rPr lang="en-US" sz="2400" dirty="0" smtClean="0"/>
            </a:br>
            <a:r>
              <a:rPr lang="en-US" sz="1800" dirty="0" smtClean="0"/>
              <a:t>A Computer based skin disease detection system is proposed.</a:t>
            </a:r>
            <a:br>
              <a:rPr lang="en-US" sz="1800" dirty="0" smtClean="0"/>
            </a:br>
            <a:r>
              <a:rPr lang="en-US" sz="1800" dirty="0" smtClean="0"/>
              <a:t>The diagnosing methodology uses Digital Image Processing Techniques for the classification of infected skin. The unique features of the enhance images were extracted using HSV-histogram and SURF. Based on the features, the images were classified as infected skin and normal skin. This methodology has got good accuracy also.  Despite having some difficulty, these techniques are very helpful in medical science. The data we have collected will be helpful in medical field to see the clear image of the infected part in the skin .</a:t>
            </a:r>
            <a:br>
              <a:rPr lang="en-US" sz="1800" dirty="0" smtClean="0"/>
            </a:br>
            <a:r>
              <a:rPr lang="en-US" sz="1800" dirty="0" smtClean="0"/>
              <a:t> </a:t>
            </a:r>
            <a:br>
              <a:rPr lang="en-US" sz="1800" dirty="0" smtClean="0"/>
            </a:b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85800"/>
            <a:ext cx="5937755" cy="1188720"/>
          </a:xfrm>
        </p:spPr>
        <p:txBody>
          <a:bodyPr/>
          <a:lstStyle/>
          <a:p>
            <a:r>
              <a:rPr lang="en-US" dirty="0" smtClean="0">
                <a:latin typeface="Times New Roman" panose="02020603050405020304" pitchFamily="18" charset="0"/>
                <a:cs typeface="Times New Roman" panose="02020603050405020304" pitchFamily="18" charset="0"/>
              </a:rPr>
              <a:t>Reference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00200"/>
            <a:ext cx="8229600" cy="4525963"/>
          </a:xfrm>
        </p:spPr>
        <p:txBody>
          <a:bodyPr>
            <a:normAutofit/>
          </a:bodyPr>
          <a:lstStyle/>
          <a:p>
            <a:pPr marL="0" indent="0" algn="just">
              <a:buNone/>
            </a:pPr>
            <a:endParaRPr lang="en-US" sz="1900" b="1" dirty="0" smtClean="0">
              <a:latin typeface="Times New Roman" panose="02020603050405020304" pitchFamily="18" charset="0"/>
              <a:cs typeface="Times New Roman" panose="02020603050405020304" pitchFamily="18" charset="0"/>
            </a:endParaRPr>
          </a:p>
          <a:p>
            <a:pPr marL="0" indent="0" algn="just">
              <a:buNone/>
            </a:pPr>
            <a:endParaRPr lang="en-US" sz="1900" b="1" dirty="0">
              <a:latin typeface="Times New Roman" panose="02020603050405020304" pitchFamily="18" charset="0"/>
              <a:cs typeface="Times New Roman" panose="02020603050405020304" pitchFamily="18" charset="0"/>
            </a:endParaRPr>
          </a:p>
          <a:p>
            <a:pPr marL="0" indent="0" algn="just">
              <a:buNone/>
            </a:pPr>
            <a:r>
              <a:rPr lang="en-US" sz="1900" b="1" dirty="0" smtClean="0">
                <a:latin typeface="Times New Roman" panose="02020603050405020304" pitchFamily="18" charset="0"/>
                <a:cs typeface="Times New Roman" panose="02020603050405020304" pitchFamily="18" charset="0"/>
              </a:rPr>
              <a:t>1</a:t>
            </a:r>
            <a:r>
              <a:rPr lang="en-US" sz="1900" b="1"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GP Guy et al., "Prevalence and Costs of Skin Cancer Treatment in the U.S. </a:t>
            </a:r>
            <a:r>
              <a:rPr lang="en-US" sz="1900" dirty="0" smtClean="0">
                <a:latin typeface="Times New Roman" panose="02020603050405020304" pitchFamily="18" charset="0"/>
                <a:cs typeface="Times New Roman" panose="02020603050405020304" pitchFamily="18" charset="0"/>
              </a:rPr>
              <a:t>     2002–2006 </a:t>
            </a:r>
            <a:r>
              <a:rPr lang="en-US" sz="1900" dirty="0">
                <a:latin typeface="Times New Roman" panose="02020603050405020304" pitchFamily="18" charset="0"/>
                <a:cs typeface="Times New Roman" panose="02020603050405020304" pitchFamily="18" charset="0"/>
              </a:rPr>
              <a:t>and 2007–2011", </a:t>
            </a:r>
            <a:r>
              <a:rPr lang="en-US" sz="1900" i="1" dirty="0">
                <a:latin typeface="Times New Roman" panose="02020603050405020304" pitchFamily="18" charset="0"/>
                <a:cs typeface="Times New Roman" panose="02020603050405020304" pitchFamily="18" charset="0"/>
              </a:rPr>
              <a:t>Am. J. Prev. Med.</a:t>
            </a:r>
            <a:r>
              <a:rPr lang="en-US" sz="1900" dirty="0">
                <a:latin typeface="Times New Roman" panose="02020603050405020304" pitchFamily="18" charset="0"/>
                <a:cs typeface="Times New Roman" panose="02020603050405020304" pitchFamily="18" charset="0"/>
              </a:rPr>
              <a:t>, vol. 48, no. 2, pp. 183-187, </a:t>
            </a:r>
            <a:r>
              <a:rPr lang="en-US" sz="1900" dirty="0" smtClean="0">
                <a:latin typeface="Times New Roman" panose="02020603050405020304" pitchFamily="18" charset="0"/>
                <a:cs typeface="Times New Roman" panose="02020603050405020304" pitchFamily="18" charset="0"/>
              </a:rPr>
              <a:t>2015</a:t>
            </a:r>
          </a:p>
          <a:p>
            <a:pPr marL="0" indent="0" algn="just">
              <a:buNone/>
            </a:pPr>
            <a:r>
              <a:rPr lang="en-US" sz="1900" b="1" dirty="0" smtClean="0">
                <a:latin typeface="Times New Roman" panose="02020603050405020304" pitchFamily="18" charset="0"/>
                <a:cs typeface="Times New Roman" panose="02020603050405020304" pitchFamily="18" charset="0"/>
              </a:rPr>
              <a:t>2</a:t>
            </a:r>
            <a:r>
              <a:rPr lang="en-US" sz="1900" b="1"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 </a:t>
            </a:r>
            <a:r>
              <a:rPr lang="en-US" sz="1900" dirty="0" err="1">
                <a:latin typeface="Times New Roman" panose="02020603050405020304" pitchFamily="18" charset="0"/>
                <a:cs typeface="Times New Roman" panose="02020603050405020304" pitchFamily="18" charset="0"/>
              </a:rPr>
              <a:t>Dhawan</a:t>
            </a:r>
            <a:r>
              <a:rPr lang="en-US" sz="1900" dirty="0">
                <a:latin typeface="Times New Roman" panose="02020603050405020304" pitchFamily="18" charset="0"/>
                <a:cs typeface="Times New Roman" panose="02020603050405020304" pitchFamily="18" charset="0"/>
              </a:rPr>
              <a:t>, "Apparatus and Method for Skin Lesion Examination", </a:t>
            </a:r>
            <a:r>
              <a:rPr lang="en-US" sz="1900" i="1" dirty="0" smtClean="0">
                <a:latin typeface="Times New Roman" panose="02020603050405020304" pitchFamily="18" charset="0"/>
                <a:cs typeface="Times New Roman" panose="02020603050405020304" pitchFamily="18" charset="0"/>
              </a:rPr>
              <a:t>5146923</a:t>
            </a:r>
            <a:endParaRPr lang="en-US" sz="1900" dirty="0" smtClean="0">
              <a:latin typeface="Times New Roman" panose="02020603050405020304" pitchFamily="18" charset="0"/>
              <a:cs typeface="Times New Roman" panose="02020603050405020304" pitchFamily="18" charset="0"/>
            </a:endParaRPr>
          </a:p>
          <a:p>
            <a:pPr marL="0" indent="0" algn="just">
              <a:buNone/>
            </a:pPr>
            <a:r>
              <a:rPr lang="en-US" sz="1900" b="1" dirty="0" smtClean="0">
                <a:latin typeface="Times New Roman" panose="02020603050405020304" pitchFamily="18" charset="0"/>
                <a:cs typeface="Times New Roman" panose="02020603050405020304" pitchFamily="18" charset="0"/>
              </a:rPr>
              <a:t>3</a:t>
            </a:r>
            <a:r>
              <a:rPr lang="en-US" sz="1900" b="1"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P. </a:t>
            </a:r>
            <a:r>
              <a:rPr lang="en-US" sz="1900" dirty="0" err="1">
                <a:latin typeface="Times New Roman" panose="02020603050405020304" pitchFamily="18" charset="0"/>
                <a:cs typeface="Times New Roman" panose="02020603050405020304" pitchFamily="18" charset="0"/>
              </a:rPr>
              <a:t>Arrazola</a:t>
            </a:r>
            <a:r>
              <a:rPr lang="en-US" sz="1900" dirty="0">
                <a:latin typeface="Times New Roman" panose="02020603050405020304" pitchFamily="18" charset="0"/>
                <a:cs typeface="Times New Roman" panose="02020603050405020304" pitchFamily="18" charset="0"/>
              </a:rPr>
              <a:t>, N. A. </a:t>
            </a:r>
            <a:r>
              <a:rPr lang="en-US" sz="1900" dirty="0" err="1">
                <a:latin typeface="Times New Roman" panose="02020603050405020304" pitchFamily="18" charset="0"/>
                <a:cs typeface="Times New Roman" panose="02020603050405020304" pitchFamily="18" charset="0"/>
              </a:rPr>
              <a:t>Mullani</a:t>
            </a:r>
            <a:r>
              <a:rPr lang="en-US" sz="1900" dirty="0">
                <a:latin typeface="Times New Roman" panose="02020603050405020304" pitchFamily="18" charset="0"/>
                <a:cs typeface="Times New Roman" panose="02020603050405020304" pitchFamily="18" charset="0"/>
              </a:rPr>
              <a:t>, W. </a:t>
            </a:r>
            <a:r>
              <a:rPr lang="en-US" sz="1900" dirty="0" err="1">
                <a:latin typeface="Times New Roman" panose="02020603050405020304" pitchFamily="18" charset="0"/>
                <a:cs typeface="Times New Roman" panose="02020603050405020304" pitchFamily="18" charset="0"/>
              </a:rPr>
              <a:t>Abramovits</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DermLite</a:t>
            </a:r>
            <a:r>
              <a:rPr lang="en-US" sz="1900" dirty="0">
                <a:latin typeface="Times New Roman" panose="02020603050405020304" pitchFamily="18" charset="0"/>
                <a:cs typeface="Times New Roman" panose="02020603050405020304" pitchFamily="18" charset="0"/>
              </a:rPr>
              <a:t> II: An Innovative Portable Instrument for </a:t>
            </a:r>
            <a:r>
              <a:rPr lang="en-US" sz="1900" dirty="0" err="1">
                <a:latin typeface="Times New Roman" panose="02020603050405020304" pitchFamily="18" charset="0"/>
                <a:cs typeface="Times New Roman" panose="02020603050405020304" pitchFamily="18" charset="0"/>
              </a:rPr>
              <a:t>Dermoscopy</a:t>
            </a:r>
            <a:r>
              <a:rPr lang="en-US" sz="1900" dirty="0">
                <a:latin typeface="Times New Roman" panose="02020603050405020304" pitchFamily="18" charset="0"/>
                <a:cs typeface="Times New Roman" panose="02020603050405020304" pitchFamily="18" charset="0"/>
              </a:rPr>
              <a:t> Without the Need of Immersion Fluids", </a:t>
            </a:r>
            <a:r>
              <a:rPr lang="en-US" sz="1900" i="1" dirty="0">
                <a:latin typeface="Times New Roman" panose="02020603050405020304" pitchFamily="18" charset="0"/>
                <a:cs typeface="Times New Roman" panose="02020603050405020304" pitchFamily="18" charset="0"/>
              </a:rPr>
              <a:t>Ski. Dermatology </a:t>
            </a:r>
            <a:r>
              <a:rPr lang="en-US" sz="1900" i="1" dirty="0" err="1">
                <a:latin typeface="Times New Roman" panose="02020603050405020304" pitchFamily="18" charset="0"/>
                <a:cs typeface="Times New Roman" panose="02020603050405020304" pitchFamily="18" charset="0"/>
              </a:rPr>
              <a:t>Clin</a:t>
            </a:r>
            <a:r>
              <a:rPr lang="en-US" sz="1900" i="1"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April 2005. </a:t>
            </a:r>
            <a:endParaRPr lang="en-US" sz="1900" dirty="0" smtClean="0">
              <a:latin typeface="Times New Roman" panose="02020603050405020304" pitchFamily="18" charset="0"/>
              <a:cs typeface="Times New Roman" panose="02020603050405020304" pitchFamily="18" charset="0"/>
            </a:endParaRPr>
          </a:p>
          <a:p>
            <a:pPr marL="0" indent="0" algn="just">
              <a:buNone/>
            </a:pPr>
            <a:r>
              <a:rPr lang="en-US" sz="1900" b="1" dirty="0" smtClean="0">
                <a:latin typeface="Times New Roman" panose="02020603050405020304" pitchFamily="18" charset="0"/>
                <a:cs typeface="Times New Roman" panose="02020603050405020304" pitchFamily="18" charset="0"/>
              </a:rPr>
              <a:t>4</a:t>
            </a:r>
            <a:r>
              <a:rPr lang="en-US" sz="1900" b="1"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F. </a:t>
            </a:r>
            <a:r>
              <a:rPr lang="en-US" sz="1900" dirty="0" err="1">
                <a:latin typeface="Times New Roman" panose="02020603050405020304" pitchFamily="18" charset="0"/>
                <a:cs typeface="Times New Roman" panose="02020603050405020304" pitchFamily="18" charset="0"/>
              </a:rPr>
              <a:t>Nachbar</a:t>
            </a:r>
            <a:r>
              <a:rPr lang="en-US" sz="1900" dirty="0">
                <a:latin typeface="Times New Roman" panose="02020603050405020304" pitchFamily="18" charset="0"/>
                <a:cs typeface="Times New Roman" panose="02020603050405020304" pitchFamily="18" charset="0"/>
              </a:rPr>
              <a:t>, W. </a:t>
            </a:r>
            <a:r>
              <a:rPr lang="en-US" sz="1900" dirty="0" err="1">
                <a:latin typeface="Times New Roman" panose="02020603050405020304" pitchFamily="18" charset="0"/>
                <a:cs typeface="Times New Roman" panose="02020603050405020304" pitchFamily="18" charset="0"/>
              </a:rPr>
              <a:t>Stolz</a:t>
            </a:r>
            <a:r>
              <a:rPr lang="en-US" sz="1900" dirty="0">
                <a:latin typeface="Times New Roman" panose="02020603050405020304" pitchFamily="18" charset="0"/>
                <a:cs typeface="Times New Roman" panose="02020603050405020304" pitchFamily="18" charset="0"/>
              </a:rPr>
              <a:t>, T. </a:t>
            </a:r>
            <a:r>
              <a:rPr lang="en-US" sz="1900" dirty="0" err="1">
                <a:latin typeface="Times New Roman" panose="02020603050405020304" pitchFamily="18" charset="0"/>
                <a:cs typeface="Times New Roman" panose="02020603050405020304" pitchFamily="18" charset="0"/>
              </a:rPr>
              <a:t>Merkle</a:t>
            </a:r>
            <a:r>
              <a:rPr lang="en-US" sz="1900" dirty="0">
                <a:latin typeface="Times New Roman" panose="02020603050405020304" pitchFamily="18" charset="0"/>
                <a:cs typeface="Times New Roman" panose="02020603050405020304" pitchFamily="18" charset="0"/>
              </a:rPr>
              <a:t>, A. B. </a:t>
            </a:r>
            <a:r>
              <a:rPr lang="en-US" sz="1900" dirty="0" err="1">
                <a:latin typeface="Times New Roman" panose="02020603050405020304" pitchFamily="18" charset="0"/>
                <a:cs typeface="Times New Roman" panose="02020603050405020304" pitchFamily="18" charset="0"/>
              </a:rPr>
              <a:t>Cognetta</a:t>
            </a:r>
            <a:r>
              <a:rPr lang="en-US" sz="1900" dirty="0">
                <a:latin typeface="Times New Roman" panose="02020603050405020304" pitchFamily="18" charset="0"/>
                <a:cs typeface="Times New Roman" panose="02020603050405020304" pitchFamily="18" charset="0"/>
              </a:rPr>
              <a:t>, T. Vogt, M. </a:t>
            </a:r>
            <a:r>
              <a:rPr lang="en-US" sz="1900" dirty="0" err="1">
                <a:latin typeface="Times New Roman" panose="02020603050405020304" pitchFamily="18" charset="0"/>
                <a:cs typeface="Times New Roman" panose="02020603050405020304" pitchFamily="18" charset="0"/>
              </a:rPr>
              <a:t>Landthaler</a:t>
            </a:r>
            <a:r>
              <a:rPr lang="en-US" sz="1900" dirty="0">
                <a:latin typeface="Times New Roman" panose="02020603050405020304" pitchFamily="18" charset="0"/>
                <a:cs typeface="Times New Roman" panose="02020603050405020304" pitchFamily="18" charset="0"/>
              </a:rPr>
              <a:t>, P. </a:t>
            </a:r>
            <a:r>
              <a:rPr lang="en-US" sz="1900" dirty="0" err="1">
                <a:latin typeface="Times New Roman" panose="02020603050405020304" pitchFamily="18" charset="0"/>
                <a:cs typeface="Times New Roman" panose="02020603050405020304" pitchFamily="18" charset="0"/>
              </a:rPr>
              <a:t>Bilek</a:t>
            </a:r>
            <a:r>
              <a:rPr lang="en-US" sz="1900" dirty="0">
                <a:latin typeface="Times New Roman" panose="02020603050405020304" pitchFamily="18" charset="0"/>
                <a:cs typeface="Times New Roman" panose="02020603050405020304" pitchFamily="18" charset="0"/>
              </a:rPr>
              <a:t>, O. Braun-Falco, G. </a:t>
            </a:r>
            <a:r>
              <a:rPr lang="en-US" sz="1900" dirty="0" err="1">
                <a:latin typeface="Times New Roman" panose="02020603050405020304" pitchFamily="18" charset="0"/>
                <a:cs typeface="Times New Roman" panose="02020603050405020304" pitchFamily="18" charset="0"/>
              </a:rPr>
              <a:t>Plewig</a:t>
            </a:r>
            <a:r>
              <a:rPr lang="en-US" sz="1900" dirty="0">
                <a:latin typeface="Times New Roman" panose="02020603050405020304" pitchFamily="18" charset="0"/>
                <a:cs typeface="Times New Roman" panose="02020603050405020304" pitchFamily="18" charset="0"/>
              </a:rPr>
              <a:t>, "The ABCD rule of </a:t>
            </a:r>
            <a:r>
              <a:rPr lang="en-US" sz="1900" dirty="0" err="1" smtClean="0">
                <a:latin typeface="Times New Roman" panose="02020603050405020304" pitchFamily="18" charset="0"/>
                <a:cs typeface="Times New Roman" panose="02020603050405020304" pitchFamily="18" charset="0"/>
              </a:rPr>
              <a:t>dermatoscopy</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5335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1900" dirty="0" smtClean="0">
                <a:latin typeface="Times New Roman" panose="02020603050405020304" pitchFamily="18" charset="0"/>
                <a:cs typeface="Times New Roman" panose="02020603050405020304" pitchFamily="18" charset="0"/>
              </a:rPr>
              <a:t>Aim </a:t>
            </a:r>
            <a:r>
              <a:rPr lang="en-US" sz="1900" dirty="0">
                <a:latin typeface="Times New Roman" panose="02020603050405020304" pitchFamily="18" charset="0"/>
                <a:cs typeface="Times New Roman" panose="02020603050405020304" pitchFamily="18" charset="0"/>
              </a:rPr>
              <a:t>of the project is fast diagnosis of wound </a:t>
            </a:r>
            <a:r>
              <a:rPr lang="en-US" sz="1900" dirty="0" smtClean="0">
                <a:latin typeface="Times New Roman" panose="02020603050405020304" pitchFamily="18" charset="0"/>
                <a:cs typeface="Times New Roman" panose="02020603050405020304" pitchFamily="18" charset="0"/>
              </a:rPr>
              <a:t>stages, skin disease and bacterial </a:t>
            </a:r>
            <a:r>
              <a:rPr lang="en-US" sz="1900" dirty="0">
                <a:latin typeface="Times New Roman" panose="02020603050405020304" pitchFamily="18" charset="0"/>
                <a:cs typeface="Times New Roman" panose="02020603050405020304" pitchFamily="18" charset="0"/>
              </a:rPr>
              <a:t>infection for instant treatment using non- </a:t>
            </a:r>
            <a:r>
              <a:rPr lang="en-US" sz="1900" dirty="0" smtClean="0">
                <a:latin typeface="Times New Roman" panose="02020603050405020304" pitchFamily="18" charset="0"/>
                <a:cs typeface="Times New Roman" panose="02020603050405020304" pitchFamily="18" charset="0"/>
              </a:rPr>
              <a:t>invasive technique. camera is used to capture the wounded region. Gas </a:t>
            </a:r>
            <a:r>
              <a:rPr lang="en-US" sz="1900" dirty="0">
                <a:latin typeface="Times New Roman" panose="02020603050405020304" pitchFamily="18" charset="0"/>
                <a:cs typeface="Times New Roman" panose="02020603050405020304" pitchFamily="18" charset="0"/>
              </a:rPr>
              <a:t>sensor identify the volatile substances released by </a:t>
            </a:r>
            <a:r>
              <a:rPr lang="en-US" sz="1900" dirty="0" smtClean="0">
                <a:latin typeface="Times New Roman" panose="02020603050405020304" pitchFamily="18" charset="0"/>
                <a:cs typeface="Times New Roman" panose="02020603050405020304" pitchFamily="18" charset="0"/>
              </a:rPr>
              <a:t>bacteria. Thus</a:t>
            </a:r>
            <a:r>
              <a:rPr lang="en-US" sz="1900" dirty="0">
                <a:latin typeface="Times New Roman" panose="02020603050405020304" pitchFamily="18" charset="0"/>
                <a:cs typeface="Times New Roman" panose="02020603050405020304" pitchFamily="18" charset="0"/>
              </a:rPr>
              <a:t>, the </a:t>
            </a:r>
            <a:r>
              <a:rPr lang="en-US" sz="1900" dirty="0" smtClean="0">
                <a:latin typeface="Times New Roman" panose="02020603050405020304" pitchFamily="18" charset="0"/>
                <a:cs typeface="Times New Roman" panose="02020603050405020304" pitchFamily="18" charset="0"/>
              </a:rPr>
              <a:t>captured images are analyze through software in computer. Blue light  </a:t>
            </a:r>
            <a:r>
              <a:rPr lang="en-US" sz="1900" dirty="0">
                <a:latin typeface="Times New Roman" panose="02020603050405020304" pitchFamily="18" charset="0"/>
                <a:cs typeface="Times New Roman" panose="02020603050405020304" pitchFamily="18" charset="0"/>
              </a:rPr>
              <a:t>therapy </a:t>
            </a:r>
            <a:r>
              <a:rPr lang="en-US" sz="1900" dirty="0" smtClean="0">
                <a:latin typeface="Times New Roman" panose="02020603050405020304" pitchFamily="18" charset="0"/>
                <a:cs typeface="Times New Roman" panose="02020603050405020304" pitchFamily="18" charset="0"/>
              </a:rPr>
              <a:t>(wavelength 470nm) is used which reduce the toxic factor released by the Bacteria and control the bacterial growth. ultrasound patch to treat swelling wound. Digital prescriptions are provided depends </a:t>
            </a:r>
            <a:r>
              <a:rPr lang="en-US" sz="1900" dirty="0">
                <a:latin typeface="Times New Roman" panose="02020603050405020304" pitchFamily="18" charset="0"/>
                <a:cs typeface="Times New Roman" panose="02020603050405020304" pitchFamily="18" charset="0"/>
              </a:rPr>
              <a:t>on the wound </a:t>
            </a:r>
            <a:r>
              <a:rPr lang="en-US" sz="1900" dirty="0" smtClean="0">
                <a:latin typeface="Times New Roman" panose="02020603050405020304" pitchFamily="18" charset="0"/>
                <a:cs typeface="Times New Roman" panose="02020603050405020304" pitchFamily="18" charset="0"/>
              </a:rPr>
              <a:t>status</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and sent to medical shop using GPS (location) through android application.</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9730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INTRODUCTION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1900" dirty="0" smtClean="0">
                <a:latin typeface="Times New Roman" panose="02020603050405020304" pitchFamily="18" charset="0"/>
                <a:cs typeface="Times New Roman" panose="02020603050405020304" pitchFamily="18" charset="0"/>
              </a:rPr>
              <a:t> septicemia are </a:t>
            </a:r>
            <a:r>
              <a:rPr lang="en-US" sz="1900" dirty="0">
                <a:latin typeface="Times New Roman" panose="02020603050405020304" pitchFamily="18" charset="0"/>
                <a:cs typeface="Times New Roman" panose="02020603050405020304" pitchFamily="18" charset="0"/>
              </a:rPr>
              <a:t>initially diagnosed based on visual </a:t>
            </a:r>
            <a:r>
              <a:rPr lang="en-US" sz="1900" dirty="0" smtClean="0">
                <a:latin typeface="Times New Roman" panose="02020603050405020304" pitchFamily="18" charset="0"/>
                <a:cs typeface="Times New Roman" panose="02020603050405020304" pitchFamily="18" charset="0"/>
              </a:rPr>
              <a:t>attributes</a:t>
            </a:r>
          </a:p>
          <a:p>
            <a:pPr algn="just"/>
            <a:r>
              <a:rPr lang="en-US" sz="1900" dirty="0" smtClean="0">
                <a:latin typeface="Times New Roman" panose="02020603050405020304" pitchFamily="18" charset="0"/>
                <a:cs typeface="Times New Roman" panose="02020603050405020304" pitchFamily="18" charset="0"/>
              </a:rPr>
              <a:t>Volatile substances also identified for diagnosing the presence of bacteria </a:t>
            </a:r>
          </a:p>
          <a:p>
            <a:pPr algn="just"/>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visual examination of such suspicious lesions leads to a clinical biopsy of the affected skin and the cross-section of the skin tissue is examined by pathological assessment. However, this diagnostic process is time-consuming, invasive and subjective to medical </a:t>
            </a:r>
            <a:r>
              <a:rPr lang="en-US" sz="1900" dirty="0" smtClean="0">
                <a:latin typeface="Times New Roman" panose="02020603050405020304" pitchFamily="18" charset="0"/>
                <a:cs typeface="Times New Roman" panose="02020603050405020304" pitchFamily="18" charset="0"/>
              </a:rPr>
              <a:t>experience</a:t>
            </a:r>
            <a:endParaRPr lang="en-US" sz="1900"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 xmlns:p14="http://schemas.microsoft.com/office/powerpoint/2010/main" val="119485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5937755" cy="1188720"/>
          </a:xfrm>
        </p:spPr>
        <p:txBody>
          <a:bodyPr/>
          <a:lstStyle/>
          <a:p>
            <a:r>
              <a:rPr lang="en-US" b="1" dirty="0"/>
              <a:t>LITERATURE SURVEY</a:t>
            </a:r>
            <a:endParaRPr lang="en-US" dirty="0"/>
          </a:p>
        </p:txBody>
      </p:sp>
      <p:sp>
        <p:nvSpPr>
          <p:cNvPr id="7" name="Rectangle 1"/>
          <p:cNvSpPr>
            <a:spLocks noGrp="1" noChangeArrowheads="1"/>
          </p:cNvSpPr>
          <p:nvPr>
            <p:ph idx="4294967295"/>
          </p:nvPr>
        </p:nvSpPr>
        <p:spPr bwMode="auto">
          <a:xfrm>
            <a:off x="0" y="1447800"/>
            <a:ext cx="9144000" cy="923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indent="0" algn="just" fontAlgn="base">
              <a:spcBef>
                <a:spcPct val="0"/>
              </a:spcBef>
              <a:spcAft>
                <a:spcPct val="0"/>
              </a:spcAft>
              <a:buNone/>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a:t>
            </a:r>
            <a:r>
              <a:rPr kumimoji="0" lang="en-US" sz="1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B.V.Dhandra</a:t>
            </a: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Shridevi</a:t>
            </a: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Soma, </a:t>
            </a:r>
            <a:r>
              <a:rPr kumimoji="0" lang="en-US" sz="1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Shweta</a:t>
            </a: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Reddy, </a:t>
            </a:r>
            <a:r>
              <a:rPr lang="en-US" sz="1800" b="1" dirty="0">
                <a:ea typeface="Calibri" pitchFamily="34"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Color Histogram Approach For Analysis</a:t>
            </a:r>
          </a:p>
          <a:p>
            <a:pPr marL="0" indent="0" algn="just" fontAlgn="base">
              <a:spcBef>
                <a:spcPct val="0"/>
              </a:spcBef>
              <a:spcAft>
                <a:spcPct val="0"/>
              </a:spcAft>
              <a:buNone/>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Psoriasis Skin Disease</a:t>
            </a:r>
            <a:r>
              <a:rPr lang="en-US" sz="1800" b="1" dirty="0">
                <a:ea typeface="Calibri" pitchFamily="34"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152400" y="2209800"/>
            <a:ext cx="8763000" cy="1323439"/>
          </a:xfrm>
          <a:prstGeom prst="rect">
            <a:avLst/>
          </a:prstGeom>
        </p:spPr>
        <p:txBody>
          <a:bodyPr wrap="square">
            <a:spAutoFit/>
          </a:bodyPr>
          <a:lstStyle/>
          <a:p>
            <a:r>
              <a:rPr lang="en-US" sz="2000" dirty="0"/>
              <a:t>The disease diagnosis and classification is built on statistical parameter analysis. Statistical parameters includes: Entropy, Texture index, Standard deviation, Correlation fact Depending on standard range of parameters skin disease is going to be diagnosis and classified.</a:t>
            </a:r>
          </a:p>
        </p:txBody>
      </p:sp>
      <p:sp>
        <p:nvSpPr>
          <p:cNvPr id="1026" name="Rectangle 2"/>
          <p:cNvSpPr>
            <a:spLocks noChangeArrowheads="1"/>
          </p:cNvSpPr>
          <p:nvPr/>
        </p:nvSpPr>
        <p:spPr bwMode="auto">
          <a:xfrm>
            <a:off x="0" y="4419600"/>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T. </a:t>
            </a:r>
            <a:r>
              <a:rPr kumimoji="0" lang="en-US"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Wadhawan</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 Situ, K. Lancaster, X. Yuan, G. </a:t>
            </a:r>
            <a:r>
              <a:rPr kumimoji="0" lang="en-US"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Zouridakis</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SkinScan</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 Portable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Library for Melanoma Detection On Handheld devices.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533400" y="5334000"/>
            <a:ext cx="105156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Image processing method is implemented in MATLAB, for skin cancer</a:t>
            </a: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detection. In paper, online database of skin cancer images is used for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testin</a:t>
            </a:r>
            <a:endPar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 the</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method.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772400" cy="4343400"/>
          </a:xfrm>
        </p:spPr>
        <p:txBody>
          <a:bodyPr>
            <a:noAutofit/>
          </a:bodyPr>
          <a:lstStyle/>
          <a:p>
            <a:r>
              <a:rPr lang="en-US" sz="2000" b="1" dirty="0" smtClean="0"/>
              <a:t>MQ2 SENSOR</a:t>
            </a:r>
            <a:r>
              <a:rPr lang="en-US" sz="2000" dirty="0" smtClean="0"/>
              <a:t/>
            </a:r>
            <a:br>
              <a:rPr lang="en-US" sz="2000" dirty="0" smtClean="0"/>
            </a:br>
            <a:r>
              <a:rPr lang="en-US" sz="2000" b="1" dirty="0" smtClean="0"/>
              <a:t>        </a:t>
            </a:r>
            <a:r>
              <a:rPr lang="en-US" sz="2000" dirty="0" smtClean="0"/>
              <a:t>An MQ2 detector is a device which detects the presence of various gases within an area, usually as part of safety system. </a:t>
            </a:r>
            <a:br>
              <a:rPr lang="en-US" sz="2000" dirty="0" smtClean="0"/>
            </a:br>
            <a:r>
              <a:rPr lang="en-US" sz="2000" dirty="0" smtClean="0"/>
              <a:t>This type of equipment is used to detect a gas leak and interface with a control system so a process can be automatically shut down. A gas detector can also sound an alarm to operators in the area where the leak is occurring, giving them the opportunity to leave the area.</a:t>
            </a:r>
            <a:br>
              <a:rPr lang="en-US" sz="2000" dirty="0" smtClean="0"/>
            </a:br>
            <a:r>
              <a:rPr lang="en-US" sz="2000" dirty="0" smtClean="0"/>
              <a:t>	</a:t>
            </a:r>
            <a:br>
              <a:rPr lang="en-US" sz="2000" dirty="0" smtClean="0"/>
            </a:br>
            <a:r>
              <a:rPr lang="en-US" sz="2000" b="1" dirty="0" smtClean="0"/>
              <a:t> </a:t>
            </a:r>
            <a:r>
              <a:rPr lang="en-US" sz="2000" dirty="0" smtClean="0"/>
              <a:t/>
            </a:r>
            <a:br>
              <a:rPr lang="en-US" sz="2000" dirty="0" smtClean="0"/>
            </a:br>
            <a:endParaRPr lang="en-US" sz="2000" dirty="0"/>
          </a:p>
        </p:txBody>
      </p:sp>
      <p:pic>
        <p:nvPicPr>
          <p:cNvPr id="3" name="Picture 2"/>
          <p:cNvPicPr/>
          <p:nvPr/>
        </p:nvPicPr>
        <p:blipFill>
          <a:blip r:embed="rId2"/>
          <a:srcRect/>
          <a:stretch>
            <a:fillRect/>
          </a:stretch>
        </p:blipFill>
        <p:spPr bwMode="auto">
          <a:xfrm>
            <a:off x="2209800" y="3669665"/>
            <a:ext cx="3874135" cy="318833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Block diagram</a:t>
            </a:r>
            <a:endParaRPr lang="en-US" dirty="0"/>
          </a:p>
        </p:txBody>
      </p:sp>
      <p:sp>
        <p:nvSpPr>
          <p:cNvPr id="3" name="Content Placeholder 2"/>
          <p:cNvSpPr>
            <a:spLocks noGrp="1"/>
          </p:cNvSpPr>
          <p:nvPr>
            <p:ph idx="1"/>
          </p:nvPr>
        </p:nvSpPr>
        <p:spPr>
          <a:xfrm>
            <a:off x="457200" y="838200"/>
            <a:ext cx="8229600" cy="5287963"/>
          </a:xfrm>
        </p:spPr>
        <p:txBody>
          <a:bodyPr/>
          <a:lstStyle/>
          <a:p>
            <a:endParaRPr lang="en-US" dirty="0"/>
          </a:p>
        </p:txBody>
      </p:sp>
      <p:sp>
        <p:nvSpPr>
          <p:cNvPr id="4" name="Rectangle 3"/>
          <p:cNvSpPr/>
          <p:nvPr/>
        </p:nvSpPr>
        <p:spPr>
          <a:xfrm>
            <a:off x="3188865" y="1859909"/>
            <a:ext cx="3124200" cy="175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Atmega</a:t>
            </a:r>
            <a:r>
              <a:rPr lang="en-US" dirty="0" smtClean="0">
                <a:solidFill>
                  <a:schemeClr val="tx1"/>
                </a:solidFill>
              </a:rPr>
              <a:t> 8A microprocessor</a:t>
            </a:r>
            <a:endParaRPr lang="en-US" dirty="0">
              <a:solidFill>
                <a:schemeClr val="tx1"/>
              </a:solidFill>
            </a:endParaRPr>
          </a:p>
        </p:txBody>
      </p:sp>
      <p:sp>
        <p:nvSpPr>
          <p:cNvPr id="6" name="Rectangle 5"/>
          <p:cNvSpPr/>
          <p:nvPr/>
        </p:nvSpPr>
        <p:spPr>
          <a:xfrm>
            <a:off x="962986" y="1870395"/>
            <a:ext cx="1676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Ultrasound patch</a:t>
            </a:r>
            <a:endParaRPr lang="en-US" dirty="0">
              <a:solidFill>
                <a:schemeClr val="tx1"/>
              </a:solidFill>
            </a:endParaRPr>
          </a:p>
        </p:txBody>
      </p:sp>
      <p:sp>
        <p:nvSpPr>
          <p:cNvPr id="7" name="Rectangle 6"/>
          <p:cNvSpPr/>
          <p:nvPr/>
        </p:nvSpPr>
        <p:spPr>
          <a:xfrm>
            <a:off x="935023" y="2819400"/>
            <a:ext cx="1676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 light 470nm</a:t>
            </a:r>
            <a:endParaRPr lang="en-US" dirty="0">
              <a:solidFill>
                <a:schemeClr val="tx1"/>
              </a:solidFill>
            </a:endParaRPr>
          </a:p>
        </p:txBody>
      </p:sp>
      <p:sp>
        <p:nvSpPr>
          <p:cNvPr id="8" name="Rectangle 7"/>
          <p:cNvSpPr/>
          <p:nvPr/>
        </p:nvSpPr>
        <p:spPr>
          <a:xfrm>
            <a:off x="3048000" y="990600"/>
            <a:ext cx="1447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MQ2 Sensor 1 </a:t>
            </a:r>
            <a:endParaRPr lang="en-US" dirty="0">
              <a:solidFill>
                <a:schemeClr val="tx1"/>
              </a:solidFill>
            </a:endParaRPr>
          </a:p>
        </p:txBody>
      </p:sp>
      <p:sp>
        <p:nvSpPr>
          <p:cNvPr id="9" name="Rectangle 8"/>
          <p:cNvSpPr/>
          <p:nvPr/>
        </p:nvSpPr>
        <p:spPr>
          <a:xfrm>
            <a:off x="4953000" y="1001785"/>
            <a:ext cx="1447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MQ2 Sensor 2</a:t>
            </a:r>
            <a:endParaRPr lang="en-US" dirty="0">
              <a:solidFill>
                <a:schemeClr val="tx1"/>
              </a:solidFill>
            </a:endParaRPr>
          </a:p>
        </p:txBody>
      </p:sp>
      <p:sp>
        <p:nvSpPr>
          <p:cNvPr id="10" name="Rectangle 9"/>
          <p:cNvSpPr/>
          <p:nvPr/>
        </p:nvSpPr>
        <p:spPr>
          <a:xfrm>
            <a:off x="6858000" y="2667000"/>
            <a:ext cx="1447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Buzzer indication </a:t>
            </a:r>
            <a:endParaRPr lang="en-US" dirty="0">
              <a:solidFill>
                <a:schemeClr val="tx1"/>
              </a:solidFill>
            </a:endParaRPr>
          </a:p>
        </p:txBody>
      </p:sp>
      <p:sp>
        <p:nvSpPr>
          <p:cNvPr id="11" name="Rectangle 10"/>
          <p:cNvSpPr/>
          <p:nvPr/>
        </p:nvSpPr>
        <p:spPr>
          <a:xfrm>
            <a:off x="6858000" y="3327727"/>
            <a:ext cx="1447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LCD display </a:t>
            </a:r>
            <a:endParaRPr lang="en-US" dirty="0">
              <a:solidFill>
                <a:schemeClr val="tx1"/>
              </a:solidFill>
            </a:endParaRPr>
          </a:p>
        </p:txBody>
      </p:sp>
      <p:sp>
        <p:nvSpPr>
          <p:cNvPr id="12" name="Rectangle 11"/>
          <p:cNvSpPr/>
          <p:nvPr/>
        </p:nvSpPr>
        <p:spPr>
          <a:xfrm>
            <a:off x="6858000" y="1946945"/>
            <a:ext cx="1447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Bluetooth</a:t>
            </a:r>
            <a:endParaRPr lang="en-US" dirty="0">
              <a:solidFill>
                <a:schemeClr val="tx1"/>
              </a:solidFill>
            </a:endParaRPr>
          </a:p>
        </p:txBody>
      </p:sp>
      <p:sp>
        <p:nvSpPr>
          <p:cNvPr id="14" name="Rectangle 13"/>
          <p:cNvSpPr/>
          <p:nvPr/>
        </p:nvSpPr>
        <p:spPr>
          <a:xfrm>
            <a:off x="3200399" y="3965895"/>
            <a:ext cx="3112665"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Power source </a:t>
            </a:r>
            <a:endParaRPr lang="en-US" dirty="0">
              <a:solidFill>
                <a:schemeClr val="tx1"/>
              </a:solidFill>
            </a:endParaRPr>
          </a:p>
        </p:txBody>
      </p:sp>
      <p:sp>
        <p:nvSpPr>
          <p:cNvPr id="15" name="Rectangle 14"/>
          <p:cNvSpPr/>
          <p:nvPr/>
        </p:nvSpPr>
        <p:spPr>
          <a:xfrm>
            <a:off x="990600" y="4876800"/>
            <a:ext cx="1676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lab software</a:t>
            </a:r>
            <a:endParaRPr lang="en-US" dirty="0">
              <a:solidFill>
                <a:schemeClr val="tx1"/>
              </a:solidFill>
            </a:endParaRPr>
          </a:p>
        </p:txBody>
      </p:sp>
      <p:sp>
        <p:nvSpPr>
          <p:cNvPr id="16" name="Rectangle 15"/>
          <p:cNvSpPr/>
          <p:nvPr/>
        </p:nvSpPr>
        <p:spPr>
          <a:xfrm>
            <a:off x="990600" y="5638800"/>
            <a:ext cx="1447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images</a:t>
            </a:r>
            <a:endParaRPr lang="en-US" dirty="0">
              <a:solidFill>
                <a:schemeClr val="tx1"/>
              </a:solidFill>
            </a:endParaRPr>
          </a:p>
        </p:txBody>
      </p:sp>
      <p:sp>
        <p:nvSpPr>
          <p:cNvPr id="17" name="Rectangle 16"/>
          <p:cNvSpPr/>
          <p:nvPr/>
        </p:nvSpPr>
        <p:spPr>
          <a:xfrm>
            <a:off x="3048000" y="5638800"/>
            <a:ext cx="1447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Infected image</a:t>
            </a:r>
            <a:endParaRPr lang="en-US" dirty="0">
              <a:solidFill>
                <a:schemeClr val="tx1"/>
              </a:solidFill>
            </a:endParaRPr>
          </a:p>
        </p:txBody>
      </p:sp>
      <p:sp>
        <p:nvSpPr>
          <p:cNvPr id="18" name="Rectangle 17"/>
          <p:cNvSpPr/>
          <p:nvPr/>
        </p:nvSpPr>
        <p:spPr>
          <a:xfrm>
            <a:off x="5029200" y="5638800"/>
            <a:ext cx="1447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Ordinary camera</a:t>
            </a:r>
            <a:endParaRPr lang="en-US" dirty="0">
              <a:solidFill>
                <a:schemeClr val="tx1"/>
              </a:solidFill>
            </a:endParaRPr>
          </a:p>
        </p:txBody>
      </p:sp>
      <p:sp>
        <p:nvSpPr>
          <p:cNvPr id="21" name="Right Arrow 20"/>
          <p:cNvSpPr/>
          <p:nvPr/>
        </p:nvSpPr>
        <p:spPr>
          <a:xfrm>
            <a:off x="2639386" y="1981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3712128" y="1458985"/>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5508421" y="1478909"/>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625754" y="28956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rot="10800000">
            <a:off x="6331499" y="3330873"/>
            <a:ext cx="5334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a:off x="6324600" y="1984695"/>
            <a:ext cx="5334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p:cNvSpPr/>
          <p:nvPr/>
        </p:nvSpPr>
        <p:spPr>
          <a:xfrm>
            <a:off x="4495800" y="5715000"/>
            <a:ext cx="5334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Arrow 32"/>
          <p:cNvSpPr/>
          <p:nvPr/>
        </p:nvSpPr>
        <p:spPr>
          <a:xfrm>
            <a:off x="2438400" y="5715000"/>
            <a:ext cx="609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33"/>
          <p:cNvSpPr/>
          <p:nvPr/>
        </p:nvSpPr>
        <p:spPr>
          <a:xfrm>
            <a:off x="1600200" y="5334000"/>
            <a:ext cx="3048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667000" y="4953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35"/>
          <p:cNvSpPr/>
          <p:nvPr/>
        </p:nvSpPr>
        <p:spPr>
          <a:xfrm>
            <a:off x="4648200" y="3581400"/>
            <a:ext cx="3048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124200" y="4724400"/>
            <a:ext cx="121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laptop</a:t>
            </a:r>
            <a:endParaRPr lang="en-US" dirty="0">
              <a:solidFill>
                <a:schemeClr val="tx1"/>
              </a:solidFill>
            </a:endParaRPr>
          </a:p>
        </p:txBody>
      </p:sp>
      <p:sp>
        <p:nvSpPr>
          <p:cNvPr id="38" name="Left Arrow 37"/>
          <p:cNvSpPr/>
          <p:nvPr/>
        </p:nvSpPr>
        <p:spPr>
          <a:xfrm rot="10800000">
            <a:off x="6331499" y="2667000"/>
            <a:ext cx="5334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866837" y="4864217"/>
            <a:ext cx="1724464"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Power source </a:t>
            </a:r>
            <a:endParaRPr lang="en-US" dirty="0">
              <a:solidFill>
                <a:schemeClr val="tx1"/>
              </a:solidFill>
            </a:endParaRPr>
          </a:p>
        </p:txBody>
      </p:sp>
      <p:sp>
        <p:nvSpPr>
          <p:cNvPr id="5" name="Left Arrow 4"/>
          <p:cNvSpPr/>
          <p:nvPr/>
        </p:nvSpPr>
        <p:spPr>
          <a:xfrm>
            <a:off x="4343400" y="4876800"/>
            <a:ext cx="523437"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97180"/>
            <a:ext cx="5937755" cy="1188720"/>
          </a:xfrm>
        </p:spPr>
        <p:txBody>
          <a:bodyPr/>
          <a:lstStyle/>
          <a:p>
            <a:r>
              <a:rPr lang="en-US" dirty="0" smtClean="0">
                <a:latin typeface="Times New Roman" panose="02020603050405020304" pitchFamily="18" charset="0"/>
                <a:cs typeface="Times New Roman" panose="02020603050405020304" pitchFamily="18" charset="0"/>
              </a:rPr>
              <a:t>Data management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3733800" y="2590800"/>
            <a:ext cx="2133600" cy="175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base file</a:t>
            </a:r>
            <a:endParaRPr lang="en-US" dirty="0">
              <a:solidFill>
                <a:schemeClr val="tx1"/>
              </a:solidFill>
            </a:endParaRPr>
          </a:p>
        </p:txBody>
      </p:sp>
      <p:sp>
        <p:nvSpPr>
          <p:cNvPr id="5" name="Rectangle 4"/>
          <p:cNvSpPr/>
          <p:nvPr/>
        </p:nvSpPr>
        <p:spPr>
          <a:xfrm>
            <a:off x="1143000" y="1905000"/>
            <a:ext cx="1752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Consumer login</a:t>
            </a:r>
            <a:endParaRPr lang="en-US" dirty="0">
              <a:solidFill>
                <a:schemeClr val="tx1"/>
              </a:solidFill>
            </a:endParaRPr>
          </a:p>
        </p:txBody>
      </p:sp>
      <p:sp>
        <p:nvSpPr>
          <p:cNvPr id="6" name="Rectangle 5"/>
          <p:cNvSpPr/>
          <p:nvPr/>
        </p:nvSpPr>
        <p:spPr>
          <a:xfrm>
            <a:off x="1143000" y="3124200"/>
            <a:ext cx="18288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Bluetooth pair hardware</a:t>
            </a:r>
            <a:endParaRPr lang="en-US" dirty="0">
              <a:solidFill>
                <a:schemeClr val="tx1"/>
              </a:solidFill>
            </a:endParaRPr>
          </a:p>
        </p:txBody>
      </p:sp>
      <p:sp>
        <p:nvSpPr>
          <p:cNvPr id="7" name="Rectangle 6"/>
          <p:cNvSpPr/>
          <p:nvPr/>
        </p:nvSpPr>
        <p:spPr>
          <a:xfrm>
            <a:off x="1143000" y="4572000"/>
            <a:ext cx="1752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Sensor data receive</a:t>
            </a:r>
            <a:endParaRPr lang="en-US" dirty="0">
              <a:solidFill>
                <a:schemeClr val="tx1"/>
              </a:solidFill>
            </a:endParaRPr>
          </a:p>
        </p:txBody>
      </p:sp>
      <p:sp>
        <p:nvSpPr>
          <p:cNvPr id="10" name="Rectangle 9"/>
          <p:cNvSpPr/>
          <p:nvPr/>
        </p:nvSpPr>
        <p:spPr>
          <a:xfrm>
            <a:off x="6629400" y="3048000"/>
            <a:ext cx="1600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GPS location</a:t>
            </a:r>
            <a:endParaRPr lang="en-US" dirty="0">
              <a:solidFill>
                <a:schemeClr val="tx1"/>
              </a:solidFill>
            </a:endParaRPr>
          </a:p>
        </p:txBody>
      </p:sp>
      <p:sp>
        <p:nvSpPr>
          <p:cNvPr id="12" name="Right Arrow 11"/>
          <p:cNvSpPr/>
          <p:nvPr/>
        </p:nvSpPr>
        <p:spPr>
          <a:xfrm>
            <a:off x="2971800" y="33528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a:off x="5867400" y="33528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905000" y="2590800"/>
            <a:ext cx="304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1905000" y="3962400"/>
            <a:ext cx="3048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fontScale="90000"/>
          </a:bodyPr>
          <a:lstStyle/>
          <a:p>
            <a:r>
              <a:rPr lang="en-US" b="1" dirty="0"/>
              <a:t>EXISTING SYSTEM </a:t>
            </a:r>
            <a:r>
              <a:rPr lang="en-US" b="1" dirty="0" smtClean="0"/>
              <a:t>AND</a:t>
            </a:r>
            <a:br>
              <a:rPr lang="en-US" b="1" dirty="0" smtClean="0"/>
            </a:br>
            <a:r>
              <a:rPr lang="en-US" b="1" dirty="0" smtClean="0"/>
              <a:t> PROPOSED SYSTEM</a:t>
            </a:r>
            <a:r>
              <a:rPr lang="en-US" dirty="0" smtClean="0"/>
              <a:t/>
            </a:r>
            <a:br>
              <a:rPr lang="en-US" dirty="0" smtClean="0"/>
            </a:br>
            <a:r>
              <a:rPr lang="en-US" b="1" dirty="0" smtClean="0"/>
              <a:t>                               </a:t>
            </a:r>
            <a:r>
              <a:rPr lang="en-US" dirty="0"/>
              <a:t/>
            </a:r>
            <a:br>
              <a:rPr lang="en-US" dirty="0"/>
            </a:br>
            <a:endParaRPr lang="en-US" dirty="0"/>
          </a:p>
        </p:txBody>
      </p:sp>
      <p:sp>
        <p:nvSpPr>
          <p:cNvPr id="3" name="Rectangle 2"/>
          <p:cNvSpPr/>
          <p:nvPr/>
        </p:nvSpPr>
        <p:spPr>
          <a:xfrm>
            <a:off x="228600" y="1524000"/>
            <a:ext cx="5334000" cy="830997"/>
          </a:xfrm>
          <a:prstGeom prst="rect">
            <a:avLst/>
          </a:prstGeom>
        </p:spPr>
        <p:txBody>
          <a:bodyPr wrap="square">
            <a:spAutoFit/>
          </a:bodyPr>
          <a:lstStyle/>
          <a:p>
            <a:endParaRPr lang="en-US" sz="2400" b="1" dirty="0" smtClean="0"/>
          </a:p>
          <a:p>
            <a:endParaRPr lang="en-US" sz="2400" dirty="0"/>
          </a:p>
        </p:txBody>
      </p:sp>
      <p:sp>
        <p:nvSpPr>
          <p:cNvPr id="5" name="Rectangle 4"/>
          <p:cNvSpPr/>
          <p:nvPr/>
        </p:nvSpPr>
        <p:spPr>
          <a:xfrm>
            <a:off x="228600" y="1371600"/>
            <a:ext cx="2895600" cy="461665"/>
          </a:xfrm>
          <a:prstGeom prst="rect">
            <a:avLst/>
          </a:prstGeom>
        </p:spPr>
        <p:txBody>
          <a:bodyPr wrap="square">
            <a:spAutoFit/>
          </a:bodyPr>
          <a:lstStyle/>
          <a:p>
            <a:r>
              <a:rPr lang="en-US" sz="2400" b="1" dirty="0"/>
              <a:t>EXISTING </a:t>
            </a:r>
            <a:endParaRPr lang="en-US" sz="2400" dirty="0"/>
          </a:p>
        </p:txBody>
      </p:sp>
      <p:sp>
        <p:nvSpPr>
          <p:cNvPr id="15361" name="Rectangle 1"/>
          <p:cNvSpPr>
            <a:spLocks noChangeArrowheads="1"/>
          </p:cNvSpPr>
          <p:nvPr/>
        </p:nvSpPr>
        <p:spPr bwMode="auto">
          <a:xfrm>
            <a:off x="0" y="1905000"/>
            <a:ext cx="7763664"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this system using image processing  texture analysis of skin disease </a:t>
            </a:r>
          </a:p>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been carried.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Using conventional camera the images are recorded and then developed.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requires lots of process for developing an image.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1"/>
          <p:cNvSpPr>
            <a:spLocks noChangeArrowheads="1"/>
          </p:cNvSpPr>
          <p:nvPr/>
        </p:nvSpPr>
        <p:spPr bwMode="auto">
          <a:xfrm>
            <a:off x="152400" y="3276600"/>
            <a:ext cx="3219151"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PROPOSED </a:t>
            </a:r>
            <a:r>
              <a:rPr lang="en-US" sz="2400" b="1" dirty="0" smtClean="0">
                <a:latin typeface="Times New Roman" pitchFamily="18" charset="0"/>
                <a:ea typeface="Calibri" pitchFamily="34" charset="0"/>
                <a:cs typeface="Times New Roman" pitchFamily="18" charset="0"/>
              </a:rPr>
              <a:t>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3962400"/>
            <a:ext cx="7449475"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patient do not even need to visit the stores once they can access</a:t>
            </a:r>
          </a:p>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drug to there home where the our project kit upload their drug lists data to server and they detect GPS location co-ordinates. </a:t>
            </a:r>
          </a:p>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Delivery to there patient home. Smart phones are</a:t>
            </a:r>
          </a:p>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becoming cheaper and are most popular around the globe.</a:t>
            </a:r>
          </a:p>
          <a:p>
            <a:pPr algn="just" fontAlgn="base">
              <a:spcBef>
                <a:spcPct val="0"/>
              </a:spcBef>
              <a:spcAft>
                <a:spcPct val="0"/>
              </a:spcAft>
              <a:tabLst>
                <a:tab pos="457200" algn="l"/>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2286000" y="612845"/>
            <a:ext cx="4572000" cy="369332"/>
          </a:xfrm>
          <a:prstGeom prst="rect">
            <a:avLst/>
          </a:prstGeom>
        </p:spPr>
        <p:txBody>
          <a:bodyPr>
            <a:spAutoFit/>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066800"/>
            <a:ext cx="5937755" cy="2610612"/>
          </a:xfrm>
        </p:spPr>
        <p:txBody>
          <a:bodyPr>
            <a:normAutofit/>
          </a:bodyPr>
          <a:lstStyle/>
          <a:p>
            <a:pPr fontAlgn="base">
              <a:spcAft>
                <a:spcPct val="0"/>
              </a:spcAft>
              <a:tabLst>
                <a:tab pos="457200" algn="l"/>
              </a:tabLst>
            </a:pPr>
            <a:r>
              <a:rPr lang="en-US" sz="2800" b="1" dirty="0" smtClean="0">
                <a:latin typeface="Times New Roman" pitchFamily="18" charset="0"/>
                <a:ea typeface="Calibri" pitchFamily="34" charset="0"/>
                <a:cs typeface="Times New Roman" pitchFamily="18" charset="0"/>
              </a:rPr>
              <a:t>OUTPUT</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1800" cap="none" dirty="0" smtClean="0">
                <a:solidFill>
                  <a:schemeClr val="tx1"/>
                </a:solidFill>
                <a:latin typeface="Times New Roman" pitchFamily="18" charset="0"/>
                <a:cs typeface="Times New Roman" pitchFamily="18" charset="0"/>
              </a:rPr>
              <a:t>Device ID no:105466</a:t>
            </a:r>
            <a:br>
              <a:rPr lang="en-US" sz="1800" cap="none" dirty="0" smtClean="0">
                <a:solidFill>
                  <a:schemeClr val="tx1"/>
                </a:solidFill>
                <a:latin typeface="Times New Roman" pitchFamily="18" charset="0"/>
                <a:cs typeface="Times New Roman" pitchFamily="18" charset="0"/>
              </a:rPr>
            </a:br>
            <a:r>
              <a:rPr lang="en-US" sz="1800" dirty="0" err="1" smtClean="0">
                <a:latin typeface="Times New Roman" pitchFamily="18" charset="0"/>
                <a:cs typeface="Times New Roman" pitchFamily="18" charset="0"/>
              </a:rPr>
              <a:t>Atopoic</a:t>
            </a:r>
            <a:r>
              <a:rPr lang="en-US" sz="1800" dirty="0" smtClean="0">
                <a:latin typeface="Times New Roman" pitchFamily="18" charset="0"/>
                <a:cs typeface="Times New Roman" pitchFamily="18" charset="0"/>
              </a:rPr>
              <a:t> eczema diseases conformed.</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Medication- </a:t>
            </a:r>
            <a:r>
              <a:rPr lang="en-US" sz="1800" dirty="0" err="1" smtClean="0">
                <a:latin typeface="Times New Roman" pitchFamily="18" charset="0"/>
                <a:cs typeface="Times New Roman" pitchFamily="18" charset="0"/>
              </a:rPr>
              <a:t>antihistamine,topical</a:t>
            </a:r>
            <a:r>
              <a:rPr lang="en-US" sz="1800" dirty="0" smtClean="0">
                <a:latin typeface="Times New Roman" pitchFamily="18" charset="0"/>
                <a:cs typeface="Times New Roman" pitchFamily="18" charset="0"/>
              </a:rPr>
              <a:t> antiseptic </a:t>
            </a:r>
            <a:r>
              <a:rPr lang="en-US" sz="1800" dirty="0" err="1" smtClean="0">
                <a:latin typeface="Times New Roman" pitchFamily="18" charset="0"/>
                <a:cs typeface="Times New Roman" pitchFamily="18" charset="0"/>
              </a:rPr>
              <a:t>lotion,cetaphil</a:t>
            </a:r>
            <a:endParaRPr lang="en-US" sz="1800"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261</TotalTime>
  <Words>493</Words>
  <Application>Microsoft Office PowerPoint</Application>
  <PresentationFormat>On-screen Show (4:3)</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Parcel</vt:lpstr>
      <vt:lpstr> domestic wound care system</vt:lpstr>
      <vt:lpstr>ABSTRACT</vt:lpstr>
      <vt:lpstr>INTRODUCTION </vt:lpstr>
      <vt:lpstr>LITERATURE SURVEY</vt:lpstr>
      <vt:lpstr>MQ2 SENSOR         An MQ2 detector is a device which detects the presence of various gases within an area, usually as part of safety system.  This type of equipment is used to detect a gas leak and interface with a control system so a process can be automatically shut down. A gas detector can also sound an alarm to operators in the area where the leak is occurring, giving them the opportunity to leave the area.     </vt:lpstr>
      <vt:lpstr>Block diagram</vt:lpstr>
      <vt:lpstr>Data management </vt:lpstr>
      <vt:lpstr>EXISTING SYSTEM AND  PROPOSED SYSTEM                                 </vt:lpstr>
      <vt:lpstr>OUTPUT Device ID no:105466 Atopoic eczema diseases conformed. Medication- antihistamine,topical antiseptic lotion,cetaphil</vt:lpstr>
      <vt:lpstr>ADVANTAGE</vt:lpstr>
      <vt:lpstr>CONCLUSION     A Computer based skin disease detection system is proposed. The diagnosing methodology uses Digital Image Processing Techniques for the classification of infected skin. The unique features of the enhance images were extracted using HSV-histogram and SURF. Based on the features, the images were classified as infected skin and normal skin. This methodology has got good accuracy also.  Despite having some difficulty, these techniques are very helpful in medical science. The data we have collected will be helpful in medical field to see the clear image of the infected part in the skin .   </vt:lpstr>
      <vt:lpstr>Reference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51</cp:revision>
  <dcterms:created xsi:type="dcterms:W3CDTF">2020-02-07T06:58:34Z</dcterms:created>
  <dcterms:modified xsi:type="dcterms:W3CDTF">2020-08-15T23:22:29Z</dcterms:modified>
</cp:coreProperties>
</file>