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DE049-F34D-4BA9-A3A7-7A984D090381}" v="1684" dt="2023-11-10T01:00:42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67d503e0635f1c3f" providerId="Windows Live" clId="Web-{2A1BC308-8E4B-4926-AABF-213C182286C5}"/>
    <pc:docChg chg="modSld">
      <pc:chgData name="Guest User" userId="67d503e0635f1c3f" providerId="Windows Live" clId="Web-{2A1BC308-8E4B-4926-AABF-213C182286C5}" dt="2023-11-10T01:02:17.798" v="0"/>
      <pc:docMkLst>
        <pc:docMk/>
      </pc:docMkLst>
      <pc:sldChg chg="addSp delSp modSp mod setBg">
        <pc:chgData name="Guest User" userId="67d503e0635f1c3f" providerId="Windows Live" clId="Web-{2A1BC308-8E4B-4926-AABF-213C182286C5}" dt="2023-11-10T01:02:17.798" v="0"/>
        <pc:sldMkLst>
          <pc:docMk/>
          <pc:sldMk cId="598926967" sldId="257"/>
        </pc:sldMkLst>
        <pc:spChg chg="mod">
          <ac:chgData name="Guest User" userId="67d503e0635f1c3f" providerId="Windows Live" clId="Web-{2A1BC308-8E4B-4926-AABF-213C182286C5}" dt="2023-11-10T01:02:17.798" v="0"/>
          <ac:spMkLst>
            <pc:docMk/>
            <pc:sldMk cId="598926967" sldId="257"/>
            <ac:spMk id="2" creationId="{D0C798EE-8AA7-8C36-9CD0-AD1A3B60356D}"/>
          </ac:spMkLst>
        </pc:spChg>
        <pc:spChg chg="mod">
          <ac:chgData name="Guest User" userId="67d503e0635f1c3f" providerId="Windows Live" clId="Web-{2A1BC308-8E4B-4926-AABF-213C182286C5}" dt="2023-11-10T01:02:17.798" v="0"/>
          <ac:spMkLst>
            <pc:docMk/>
            <pc:sldMk cId="598926967" sldId="257"/>
            <ac:spMk id="3" creationId="{EFD4F046-8379-DACC-3DCA-B4AFCD0228D3}"/>
          </ac:spMkLst>
        </pc:spChg>
        <pc:spChg chg="del">
          <ac:chgData name="Guest User" userId="67d503e0635f1c3f" providerId="Windows Live" clId="Web-{2A1BC308-8E4B-4926-AABF-213C182286C5}" dt="2023-11-10T01:02:17.798" v="0"/>
          <ac:spMkLst>
            <pc:docMk/>
            <pc:sldMk cId="598926967" sldId="257"/>
            <ac:spMk id="8" creationId="{D0BE3D13-5BE5-4B05-AFCF-2A2E059D29F8}"/>
          </ac:spMkLst>
        </pc:spChg>
        <pc:spChg chg="del">
          <ac:chgData name="Guest User" userId="67d503e0635f1c3f" providerId="Windows Live" clId="Web-{2A1BC308-8E4B-4926-AABF-213C182286C5}" dt="2023-11-10T01:02:17.798" v="0"/>
          <ac:spMkLst>
            <pc:docMk/>
            <pc:sldMk cId="598926967" sldId="257"/>
            <ac:spMk id="10" creationId="{76562092-3AA7-4EF0-9007-C44F879A1308}"/>
          </ac:spMkLst>
        </pc:spChg>
        <pc:spChg chg="del">
          <ac:chgData name="Guest User" userId="67d503e0635f1c3f" providerId="Windows Live" clId="Web-{2A1BC308-8E4B-4926-AABF-213C182286C5}" dt="2023-11-10T01:02:17.798" v="0"/>
          <ac:spMkLst>
            <pc:docMk/>
            <pc:sldMk cId="598926967" sldId="257"/>
            <ac:spMk id="12" creationId="{1AC85C80-0175-4214-A13D-03C224658C16}"/>
          </ac:spMkLst>
        </pc:spChg>
        <pc:spChg chg="add">
          <ac:chgData name="Guest User" userId="67d503e0635f1c3f" providerId="Windows Live" clId="Web-{2A1BC308-8E4B-4926-AABF-213C182286C5}" dt="2023-11-10T01:02:17.798" v="0"/>
          <ac:spMkLst>
            <pc:docMk/>
            <pc:sldMk cId="598926967" sldId="257"/>
            <ac:spMk id="21" creationId="{92806DFD-E192-42CC-B190-3C4C95B8FF4E}"/>
          </ac:spMkLst>
        </pc:spChg>
        <pc:spChg chg="add">
          <ac:chgData name="Guest User" userId="67d503e0635f1c3f" providerId="Windows Live" clId="Web-{2A1BC308-8E4B-4926-AABF-213C182286C5}" dt="2023-11-10T01:02:17.798" v="0"/>
          <ac:spMkLst>
            <pc:docMk/>
            <pc:sldMk cId="598926967" sldId="257"/>
            <ac:spMk id="25" creationId="{BB17FFD2-DBC7-4ABB-B2A0-7E18EC1B8074}"/>
          </ac:spMkLst>
        </pc:spChg>
        <pc:spChg chg="add">
          <ac:chgData name="Guest User" userId="67d503e0635f1c3f" providerId="Windows Live" clId="Web-{2A1BC308-8E4B-4926-AABF-213C182286C5}" dt="2023-11-10T01:02:17.798" v="0"/>
          <ac:spMkLst>
            <pc:docMk/>
            <pc:sldMk cId="598926967" sldId="257"/>
            <ac:spMk id="27" creationId="{DF737BB4-6553-47A8-893F-178A10C6B6BF}"/>
          </ac:spMkLst>
        </pc:spChg>
        <pc:picChg chg="del">
          <ac:chgData name="Guest User" userId="67d503e0635f1c3f" providerId="Windows Live" clId="Web-{2A1BC308-8E4B-4926-AABF-213C182286C5}" dt="2023-11-10T01:02:17.798" v="0"/>
          <ac:picMkLst>
            <pc:docMk/>
            <pc:sldMk cId="598926967" sldId="257"/>
            <ac:picMk id="14" creationId="{E60B620B-3E81-4075-BC12-D4FB3E299C70}"/>
          </ac:picMkLst>
        </pc:picChg>
        <pc:picChg chg="add">
          <ac:chgData name="Guest User" userId="67d503e0635f1c3f" providerId="Windows Live" clId="Web-{2A1BC308-8E4B-4926-AABF-213C182286C5}" dt="2023-11-10T01:02:17.798" v="0"/>
          <ac:picMkLst>
            <pc:docMk/>
            <pc:sldMk cId="598926967" sldId="257"/>
            <ac:picMk id="19" creationId="{0214283E-D7B4-49E9-932E-D7F2A2847F1F}"/>
          </ac:picMkLst>
        </pc:picChg>
        <pc:picChg chg="add">
          <ac:chgData name="Guest User" userId="67d503e0635f1c3f" providerId="Windows Live" clId="Web-{2A1BC308-8E4B-4926-AABF-213C182286C5}" dt="2023-11-10T01:02:17.798" v="0"/>
          <ac:picMkLst>
            <pc:docMk/>
            <pc:sldMk cId="598926967" sldId="257"/>
            <ac:picMk id="23" creationId="{9FCFF961-4E84-4FD1-859C-B7F410031C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22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5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9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7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9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4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9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2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2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8822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" name="Picture 3" descr="Football ball in the field">
            <a:extLst>
              <a:ext uri="{FF2B5EF4-FFF2-40B4-BE49-F238E27FC236}">
                <a16:creationId xmlns:a16="http://schemas.microsoft.com/office/drawing/2014/main" id="{0CC2B69F-0518-8CEF-68FD-0ADFD46207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r="-1" b="15728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2054" y="3428998"/>
            <a:ext cx="5816024" cy="2623459"/>
          </a:xfrm>
        </p:spPr>
        <p:txBody>
          <a:bodyPr>
            <a:normAutofit/>
          </a:bodyPr>
          <a:lstStyle/>
          <a:p>
            <a:r>
              <a:rPr lang="en-GB" sz="5100" b="1">
                <a:ea typeface="Calibri Light"/>
                <a:cs typeface="Calibri Light"/>
              </a:rPr>
              <a:t>The Potential of Football Transfer Valuations</a:t>
            </a:r>
          </a:p>
          <a:p>
            <a:endParaRPr lang="en-GB" sz="5100">
              <a:ea typeface="Calibri Light"/>
              <a:cs typeface="Calibri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C798EE-8AA7-8C36-9CD0-AD1A3B60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r>
              <a:rPr lang="en-GB" sz="3600" b="1" baseline="0">
                <a:latin typeface="Univers Light"/>
              </a:rPr>
              <a:t>Problem Statement and Proposed </a:t>
            </a:r>
            <a:r>
              <a:rPr lang="en-GB" sz="3600" b="1">
                <a:latin typeface="Univers Light"/>
              </a:rPr>
              <a:t>Solution</a:t>
            </a:r>
            <a:endParaRPr lang="en-GB" sz="3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046-8379-DACC-3DCA-B4AFCD02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969" y="647750"/>
            <a:ext cx="585093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GB" sz="1800" b="1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r>
              <a:rPr lang="en-GB" sz="1800" b="1">
                <a:cs typeface="Arial"/>
              </a:rPr>
              <a:t>Problem: </a:t>
            </a:r>
            <a:r>
              <a:rPr lang="en-GB" sz="1800" b="1">
                <a:ea typeface="+mn-lt"/>
                <a:cs typeface="+mn-lt"/>
              </a:rPr>
              <a:t> </a:t>
            </a:r>
            <a:r>
              <a:rPr lang="en-GB" sz="1800">
                <a:ea typeface="+mn-lt"/>
                <a:cs typeface="+mn-lt"/>
              </a:rPr>
              <a:t>In the intricate world of football, providing clubs with accurate player valuations poses challenges. I aim to combat this through predictive modelling by leveraging statistical analysis, machine learning algorithms, and comprehensive data-sets. </a:t>
            </a:r>
            <a:endParaRPr lang="en-GB" sz="1800">
              <a:cs typeface="Arial" panose="020B0604020202020204"/>
            </a:endParaRPr>
          </a:p>
          <a:p>
            <a:pPr marL="344170" indent="-344170">
              <a:lnSpc>
                <a:spcPct val="110000"/>
              </a:lnSpc>
            </a:pPr>
            <a:r>
              <a:rPr lang="en-GB" sz="1800" b="1">
                <a:cs typeface="Arial" panose="020B0604020202020204"/>
              </a:rPr>
              <a:t>Solution: </a:t>
            </a:r>
            <a:r>
              <a:rPr lang="en-GB" sz="1800">
                <a:cs typeface="Arial" panose="020B0604020202020204"/>
              </a:rPr>
              <a:t>I aim to address this challenge through predictive modelling, utilizing advanced statistical analysis, machine learning algorithms, and comprehensive datasets.</a:t>
            </a:r>
          </a:p>
          <a:p>
            <a:pPr marL="344170" indent="-344170">
              <a:lnSpc>
                <a:spcPct val="110000"/>
              </a:lnSpc>
            </a:pPr>
            <a:r>
              <a:rPr lang="en-GB" sz="1800" b="1">
                <a:cs typeface="Arial" panose="020B0604020202020204"/>
              </a:rPr>
              <a:t>Impact: </a:t>
            </a:r>
            <a:r>
              <a:rPr lang="en-GB" sz="1800">
                <a:cs typeface="Arial" panose="020B0604020202020204"/>
              </a:rPr>
              <a:t>By bringing objectivity and accuracy to player valuations, this approach has the potential to revolutionize player acquisitions, inform contract negotiations, and enhance player career management in the transfer market.</a:t>
            </a:r>
            <a:endParaRPr lang="en-GB" sz="1800"/>
          </a:p>
          <a:p>
            <a:pPr marL="344170" indent="-344170">
              <a:lnSpc>
                <a:spcPct val="110000"/>
              </a:lnSpc>
            </a:pPr>
            <a:endParaRPr lang="en-GB" sz="1800" b="1">
              <a:cs typeface="Arial" panose="020B0604020202020204"/>
            </a:endParaRPr>
          </a:p>
          <a:p>
            <a:pPr marL="344170" indent="-344170">
              <a:lnSpc>
                <a:spcPct val="110000"/>
              </a:lnSpc>
            </a:pPr>
            <a:endParaRPr lang="en-GB" sz="18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98926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C3A4C-95A1-C518-C319-7C2D5D5D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176" y="639537"/>
            <a:ext cx="2668106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1500"/>
            </a:br>
            <a:r>
              <a:rPr lang="en-US" sz="1500"/>
              <a:t> Dataset Overview</a:t>
            </a:r>
          </a:p>
          <a:p>
            <a:pPr algn="l"/>
            <a:br>
              <a:rPr lang="en-US" sz="1500"/>
            </a:br>
            <a:endParaRPr lang="en-US" sz="1500"/>
          </a:p>
          <a:p>
            <a:pPr algn="l"/>
            <a:endParaRPr 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C7BE0-18FF-6FE4-6153-F4B0F3356284}"/>
              </a:ext>
            </a:extLst>
          </p:cNvPr>
          <p:cNvSpPr txBox="1"/>
          <p:nvPr/>
        </p:nvSpPr>
        <p:spPr>
          <a:xfrm>
            <a:off x="1964444" y="1759039"/>
            <a:ext cx="2664217" cy="3997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000" b="1" i="0" dirty="0"/>
              <a:t>Dataset Significance:</a:t>
            </a:r>
            <a:endParaRPr lang="en-US" sz="1000" dirty="0">
              <a:cs typeface="Arial" panose="020B0604020202020204"/>
            </a:endParaRPr>
          </a:p>
          <a:p>
            <a:pPr marL="228600" lvl="1" indent="-2286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000" dirty="0"/>
              <a:t>My dataset</a:t>
            </a:r>
            <a:r>
              <a:rPr lang="en-US" sz="1000" b="0" i="0" dirty="0"/>
              <a:t>, sourced from </a:t>
            </a:r>
            <a:r>
              <a:rPr lang="en-US" sz="1000" dirty="0"/>
              <a:t>"</a:t>
            </a:r>
            <a:r>
              <a:rPr lang="en-US" sz="1000" b="0" i="0" dirty="0"/>
              <a:t>Kaggle</a:t>
            </a:r>
            <a:r>
              <a:rPr lang="en-US" sz="1000" dirty="0"/>
              <a:t>"</a:t>
            </a:r>
            <a:r>
              <a:rPr lang="en-US" sz="1000" b="0" i="0" dirty="0"/>
              <a:t> and </a:t>
            </a:r>
            <a:r>
              <a:rPr lang="en-US" sz="1000" dirty="0"/>
              <a:t>"</a:t>
            </a:r>
            <a:r>
              <a:rPr lang="en-US" sz="1000" b="0" i="0" dirty="0"/>
              <a:t>Transfermarkt</a:t>
            </a:r>
            <a:r>
              <a:rPr lang="en-US" sz="1000" dirty="0"/>
              <a:t>.com"</a:t>
            </a:r>
            <a:r>
              <a:rPr lang="en-US" sz="1000" b="0" i="0" dirty="0"/>
              <a:t> Data, is a comprehensive collection of information on player transfers, market values, and historical data.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000" b="1" i="0" dirty="0"/>
              <a:t>Advanced Preprocessing:</a:t>
            </a:r>
            <a:endParaRPr lang="en-US" sz="1000" b="1" i="0" dirty="0">
              <a:cs typeface="Arial" panose="020B0604020202020204"/>
            </a:endParaRPr>
          </a:p>
          <a:p>
            <a:pPr marL="0" lvl="1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000" b="0" i="0" dirty="0"/>
              <a:t>Building on Sprint 1,</a:t>
            </a:r>
            <a:r>
              <a:rPr lang="en-US" sz="1000" dirty="0"/>
              <a:t> I</a:t>
            </a:r>
            <a:r>
              <a:rPr lang="en-US" sz="1000" b="0" i="0" dirty="0"/>
              <a:t> implemented advanced preprocessing techniques to address specific challenges, ensuring the dataset is </a:t>
            </a:r>
            <a:r>
              <a:rPr lang="en-US" sz="1000" dirty="0"/>
              <a:t>ready</a:t>
            </a:r>
            <a:r>
              <a:rPr lang="en-US" sz="1000" b="0" i="0" dirty="0"/>
              <a:t> for modeling.</a:t>
            </a:r>
            <a:endParaRPr lang="en-US" sz="1000" b="0" i="0" dirty="0">
              <a:cs typeface="Arial"/>
            </a:endParaRPr>
          </a:p>
          <a:p>
            <a:pPr marL="228600" lvl="1" indent="-2286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000" dirty="0"/>
              <a:t>I split my dataset into a training, validating and testing set.</a:t>
            </a:r>
            <a:endParaRPr lang="en-US" sz="1000" i="0" dirty="0"/>
          </a:p>
          <a:p>
            <a:pPr marL="228600" lvl="1" indent="-2286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000" dirty="0"/>
              <a:t>I scaled all my data preventing certain features from overshadowing others due to their sizes.</a:t>
            </a:r>
          </a:p>
          <a:p>
            <a:pPr marL="228600" lvl="1" indent="-2286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000" dirty="0"/>
              <a:t>I encoded all my data into numerical form so that it could be processed by the model.</a:t>
            </a:r>
          </a:p>
          <a:p>
            <a:pPr marL="228600" lvl="1" indent="-2286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000"/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000" b="1"/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000" b="1"/>
          </a:p>
          <a:p>
            <a:pPr marL="228600" lvl="1" indent="-2286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iagram of a game&#10;&#10;Description automatically generated">
            <a:extLst>
              <a:ext uri="{FF2B5EF4-FFF2-40B4-BE49-F238E27FC236}">
                <a16:creationId xmlns:a16="http://schemas.microsoft.com/office/drawing/2014/main" id="{716C649A-EF1E-10E4-EC9E-DEF7575D1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541" y="2447495"/>
            <a:ext cx="5746998" cy="2130818"/>
          </a:xfrm>
          <a:prstGeom prst="rect">
            <a:avLst/>
          </a:prstGeom>
          <a:ln w="12700">
            <a:noFill/>
          </a:ln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8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table with text on it&#10;&#10;Description automatically generated">
            <a:extLst>
              <a:ext uri="{FF2B5EF4-FFF2-40B4-BE49-F238E27FC236}">
                <a16:creationId xmlns:a16="http://schemas.microsoft.com/office/drawing/2014/main" id="{1F7E8BEE-D5D1-AA78-1ABE-74F5CD71B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344" y="656641"/>
            <a:ext cx="6067425" cy="2533650"/>
          </a:xfrm>
        </p:spPr>
      </p:pic>
      <p:pic>
        <p:nvPicPr>
          <p:cNvPr id="3" name="Picture 2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6AC0E38F-EE67-0F3F-8F28-C772FF372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173" y="3785116"/>
            <a:ext cx="6062803" cy="2350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F86450-3066-EA1F-07E0-6A43D00D52AF}"/>
              </a:ext>
            </a:extLst>
          </p:cNvPr>
          <p:cNvSpPr txBox="1"/>
          <p:nvPr/>
        </p:nvSpPr>
        <p:spPr>
          <a:xfrm>
            <a:off x="1976673" y="75445"/>
            <a:ext cx="7785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Arial"/>
              </a:rPr>
              <a:t>Before Pre-Processing: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C02D9-2321-9CD6-84CE-6CE438A59F5F}"/>
              </a:ext>
            </a:extLst>
          </p:cNvPr>
          <p:cNvSpPr txBox="1"/>
          <p:nvPr/>
        </p:nvSpPr>
        <p:spPr>
          <a:xfrm>
            <a:off x="1976672" y="3244157"/>
            <a:ext cx="7785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Arial"/>
              </a:rPr>
              <a:t>After Pre-Processing: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66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AA7C31-76FD-4B44-A1FF-D13D2515A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CE85F9-F4EE-4E5D-8235-528527A4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338BB4-74FF-4836-86B7-F1B0C2B62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BFA8A3-A231-4BC1-B8A5-C5BE7315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35963E-79B2-4A8E-8F24-A94E8DDDD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8E4331-210E-4E5F-9501-4C830E340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4F778-4E1C-4F6F-9318-9795AA35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8E1CE4C-DB94-42E8-8F6D-AE33C2CD8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BBE3B2D-2B92-435F-8948-6438C2105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1049BCD-3191-4593-B3CE-EED725ED1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A9B8EAB-BD61-4FB8-A767-94A7D350A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18D03E-D48F-47F8-98CE-45E8FC23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4BA038-0D4D-487E-917A-A5281F20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47373-62C2-9F26-EE3A-C877ADB0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3428998"/>
            <a:ext cx="4126195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100" dirty="0"/>
              <a:t>A Few Pre-Modelling Insights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2A8FD577-E7C0-AD2A-B33C-4F0A9BC53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101" y="503845"/>
            <a:ext cx="4282290" cy="563326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Picture 4" descr="A line graph with numbers and a green line&#10;&#10;Description automatically generated">
            <a:extLst>
              <a:ext uri="{FF2B5EF4-FFF2-40B4-BE49-F238E27FC236}">
                <a16:creationId xmlns:a16="http://schemas.microsoft.com/office/drawing/2014/main" id="{C26BE1CE-7EA4-969D-7F52-7BAA1E573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593" y="505781"/>
            <a:ext cx="5143653" cy="260646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CA9DBD8-37A1-4147-878D-D41D6FE4B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7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14D671-C814-7EA9-391B-F5B4A43F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</a:rPr>
              <a:t>Baseline Modelling and Evaluation Framework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E018334-5CC5-5D83-AE1A-74DAD9CE8B2E}"/>
              </a:ext>
            </a:extLst>
          </p:cNvPr>
          <p:cNvSpPr txBox="1">
            <a:spLocks/>
          </p:cNvSpPr>
          <p:nvPr/>
        </p:nvSpPr>
        <p:spPr>
          <a:xfrm>
            <a:off x="1518300" y="2430358"/>
            <a:ext cx="9688813" cy="3277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</a:pPr>
            <a:endParaRPr lang="en-US" sz="1000">
              <a:solidFill>
                <a:srgbClr val="1F2D29"/>
              </a:solidFill>
            </a:endParaRPr>
          </a:p>
          <a:p>
            <a:pPr marL="0" indent="0">
              <a:lnSpc>
                <a:spcPct val="110000"/>
              </a:lnSpc>
            </a:pPr>
            <a:endParaRPr lang="en-US" sz="1200" b="1" dirty="0">
              <a:solidFill>
                <a:srgbClr val="1F2D29"/>
              </a:solidFill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200" b="1" dirty="0">
                <a:solidFill>
                  <a:srgbClr val="1F2D29"/>
                </a:solidFill>
              </a:rPr>
              <a:t>To set the stage for advanced modelling in sprint 3, we created baseline machine learning models in Sprint 2.</a:t>
            </a:r>
            <a:endParaRPr lang="en-US" sz="1200" b="1">
              <a:solidFill>
                <a:srgbClr val="1F2D29"/>
              </a:solidFill>
              <a:cs typeface="Arial" panose="020B0604020202020204"/>
            </a:endParaRPr>
          </a:p>
          <a:p>
            <a:pPr marL="0" indent="0">
              <a:lnSpc>
                <a:spcPct val="110000"/>
              </a:lnSpc>
            </a:pPr>
            <a:r>
              <a:rPr lang="en-US" sz="1200" b="1" dirty="0">
                <a:solidFill>
                  <a:srgbClr val="1F2D29"/>
                </a:solidFill>
              </a:rPr>
              <a:t>Linear Regression</a:t>
            </a:r>
            <a:r>
              <a:rPr lang="en-US" sz="1200" dirty="0">
                <a:solidFill>
                  <a:srgbClr val="1F2D29"/>
                </a:solidFill>
              </a:rPr>
              <a:t>:</a:t>
            </a:r>
            <a:endParaRPr lang="en-US" sz="1200">
              <a:solidFill>
                <a:srgbClr val="1F2D29"/>
              </a:solidFill>
              <a:cs typeface="Arial"/>
            </a:endParaRPr>
          </a:p>
          <a:p>
            <a:pPr marL="0" indent="0">
              <a:lnSpc>
                <a:spcPct val="110000"/>
              </a:lnSpc>
            </a:pPr>
            <a:r>
              <a:rPr lang="en-US" sz="1200" dirty="0">
                <a:solidFill>
                  <a:srgbClr val="1F2D29"/>
                </a:solidFill>
              </a:rPr>
              <a:t>For my initial baseline model, I set up a Linear Regression model which had an initial R-Squared score (How well our model explains the patterns in the data) of 70% on the training data and validation data which is relatively decent in of itself.</a:t>
            </a:r>
            <a:endParaRPr lang="en-US" sz="1200">
              <a:solidFill>
                <a:srgbClr val="1F2D29"/>
              </a:solidFill>
              <a:cs typeface="Arial"/>
            </a:endParaRPr>
          </a:p>
          <a:p>
            <a:pPr marL="0" indent="0">
              <a:lnSpc>
                <a:spcPct val="110000"/>
              </a:lnSpc>
            </a:pPr>
            <a:r>
              <a:rPr lang="en-US" sz="1200" b="1" dirty="0">
                <a:solidFill>
                  <a:srgbClr val="1F2D29"/>
                </a:solidFill>
              </a:rPr>
              <a:t>Decision Tree Regression</a:t>
            </a:r>
            <a:r>
              <a:rPr lang="en-US" sz="1200" dirty="0">
                <a:solidFill>
                  <a:srgbClr val="1F2D29"/>
                </a:solidFill>
              </a:rPr>
              <a:t>:</a:t>
            </a:r>
            <a:endParaRPr lang="en-US" sz="1200">
              <a:solidFill>
                <a:srgbClr val="1F2D29"/>
              </a:solidFill>
              <a:cs typeface="Arial"/>
            </a:endParaRPr>
          </a:p>
          <a:p>
            <a:pPr marL="0" indent="0">
              <a:lnSpc>
                <a:spcPct val="110000"/>
              </a:lnSpc>
            </a:pPr>
            <a:r>
              <a:rPr lang="en-US" sz="1200" dirty="0">
                <a:solidFill>
                  <a:srgbClr val="1F2D29"/>
                </a:solidFill>
              </a:rPr>
              <a:t>For my second, more advanced model I ran a Decision Tree Regression model through a Cross-Validated grid-search with optimized hyper-parameters. </a:t>
            </a:r>
            <a:endParaRPr lang="en-US" sz="1200">
              <a:solidFill>
                <a:srgbClr val="1F2D29"/>
              </a:solidFill>
              <a:cs typeface="Arial"/>
            </a:endParaRPr>
          </a:p>
          <a:p>
            <a:pPr marL="0" indent="0">
              <a:lnSpc>
                <a:spcPct val="110000"/>
              </a:lnSpc>
            </a:pPr>
            <a:r>
              <a:rPr lang="en-US" sz="1200" dirty="0">
                <a:solidFill>
                  <a:srgbClr val="1F2D29"/>
                </a:solidFill>
              </a:rPr>
              <a:t>For this final optimized model, I got a train score of 0.89% and a validation score of 0.84% which is a really good improvement on the Linear Regression model.</a:t>
            </a:r>
            <a:endParaRPr lang="en-US" sz="1200" dirty="0">
              <a:solidFill>
                <a:srgbClr val="1F2D29"/>
              </a:solidFill>
              <a:cs typeface="Arial"/>
            </a:endParaRPr>
          </a:p>
          <a:p>
            <a:pPr marL="0" indent="0">
              <a:lnSpc>
                <a:spcPct val="110000"/>
              </a:lnSpc>
            </a:pPr>
            <a:endParaRPr lang="en-US" sz="1000">
              <a:solidFill>
                <a:srgbClr val="1F2D29"/>
              </a:solidFill>
            </a:endParaRPr>
          </a:p>
          <a:p>
            <a:pPr marL="0" indent="0">
              <a:lnSpc>
                <a:spcPct val="110000"/>
              </a:lnSpc>
            </a:pPr>
            <a:endParaRPr lang="en-US" sz="1000">
              <a:solidFill>
                <a:srgbClr val="1F2D29"/>
              </a:solidFill>
            </a:endParaRPr>
          </a:p>
          <a:p>
            <a:pPr marL="0" indent="0">
              <a:lnSpc>
                <a:spcPct val="110000"/>
              </a:lnSpc>
            </a:pPr>
            <a:endParaRPr lang="en-US" sz="1000" b="1">
              <a:solidFill>
                <a:srgbClr val="1F2D29"/>
              </a:solidFill>
            </a:endParaRPr>
          </a:p>
          <a:p>
            <a:pPr marL="0" indent="0">
              <a:lnSpc>
                <a:spcPct val="110000"/>
              </a:lnSpc>
            </a:pPr>
            <a:endParaRPr lang="en-US" sz="1000">
              <a:solidFill>
                <a:srgbClr val="1F2D29"/>
              </a:solidFill>
            </a:endParaRPr>
          </a:p>
          <a:p>
            <a:pPr marL="0" indent="0">
              <a:lnSpc>
                <a:spcPct val="110000"/>
              </a:lnSpc>
            </a:pPr>
            <a:endParaRPr lang="en-US" sz="1000">
              <a:solidFill>
                <a:srgbClr val="1F2D29"/>
              </a:solidFill>
            </a:endParaRPr>
          </a:p>
          <a:p>
            <a:pPr marL="344170" indent="-344170">
              <a:lnSpc>
                <a:spcPct val="110000"/>
              </a:lnSpc>
            </a:pPr>
            <a:endParaRPr lang="en-US" sz="100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9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8E6E1-124A-58DF-659C-6FF0C29B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r>
              <a:rPr lang="en-GB" sz="3600" dirty="0">
                <a:cs typeface="Arial"/>
              </a:rPr>
              <a:t>Next Steps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AF4B1-A3F6-CAC4-9263-D80DE2953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969" y="647750"/>
            <a:ext cx="5850936" cy="55710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b="1" dirty="0">
                <a:cs typeface="Arial" panose="020B0604020202020204"/>
              </a:rPr>
              <a:t>Next Actions:</a:t>
            </a:r>
          </a:p>
          <a:p>
            <a:pPr marL="0" indent="0">
              <a:buNone/>
            </a:pPr>
            <a:r>
              <a:rPr lang="en-GB" sz="1800" b="1" dirty="0">
                <a:cs typeface="Arial" panose="020B0604020202020204"/>
              </a:rPr>
              <a:t>Feature Optimization:</a:t>
            </a:r>
            <a:endParaRPr lang="en-GB" b="1" dirty="0">
              <a:cs typeface="Arial" panose="020B0604020202020204"/>
            </a:endParaRPr>
          </a:p>
          <a:p>
            <a:pPr marL="0" indent="0">
              <a:buFont typeface="Wingdings"/>
              <a:buChar char="§"/>
            </a:pPr>
            <a:r>
              <a:rPr lang="en-GB" sz="1800" dirty="0">
                <a:cs typeface="Arial" panose="020B0604020202020204"/>
              </a:rPr>
              <a:t> Exploring opportunities for feature improvement to enhance predictions.</a:t>
            </a:r>
            <a:endParaRPr lang="en-GB" dirty="0">
              <a:cs typeface="Arial" panose="020B0604020202020204"/>
            </a:endParaRPr>
          </a:p>
          <a:p>
            <a:pPr marL="0" indent="0">
              <a:buNone/>
            </a:pPr>
            <a:r>
              <a:rPr lang="en-GB" sz="1800" b="1" dirty="0">
                <a:cs typeface="Arial" panose="020B0604020202020204"/>
              </a:rPr>
              <a:t>Advanced Modelling:</a:t>
            </a:r>
            <a:endParaRPr lang="en-GB" b="1" dirty="0">
              <a:cs typeface="Arial" panose="020B0604020202020204"/>
            </a:endParaRPr>
          </a:p>
          <a:p>
            <a:pPr marL="0" indent="0"/>
            <a:r>
              <a:rPr lang="en-GB" sz="1800" dirty="0">
                <a:cs typeface="Arial" panose="020B0604020202020204"/>
              </a:rPr>
              <a:t> Transitioning to advanced machine learning techniques such as Ensemble Learning or Neural Networks.</a:t>
            </a:r>
            <a:endParaRPr lang="en-GB" dirty="0">
              <a:cs typeface="Arial" panose="020B0604020202020204"/>
            </a:endParaRPr>
          </a:p>
          <a:p>
            <a:pPr marL="0" indent="0"/>
            <a:endParaRPr lang="en-GB" sz="1800" dirty="0">
              <a:cs typeface="Arial" panose="020B0604020202020204"/>
            </a:endParaRPr>
          </a:p>
          <a:p>
            <a:pPr marL="0" indent="0"/>
            <a:endParaRPr lang="en-GB" sz="1800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92126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Madison</vt:lpstr>
      <vt:lpstr>The Potential of Football Transfer Valuations </vt:lpstr>
      <vt:lpstr>Problem Statement and Proposed Solution</vt:lpstr>
      <vt:lpstr>  Dataset Overview   </vt:lpstr>
      <vt:lpstr>PowerPoint Presentation</vt:lpstr>
      <vt:lpstr>A Few Pre-Modelling Insights</vt:lpstr>
      <vt:lpstr>Baseline Modelling and Evaluation Framework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611</cp:revision>
  <dcterms:created xsi:type="dcterms:W3CDTF">2023-11-09T18:42:32Z</dcterms:created>
  <dcterms:modified xsi:type="dcterms:W3CDTF">2023-11-10T01:02:18Z</dcterms:modified>
</cp:coreProperties>
</file>