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57" r:id="rId6"/>
    <p:sldId id="258" r:id="rId7"/>
    <p:sldId id="282" r:id="rId8"/>
    <p:sldId id="276" r:id="rId9"/>
    <p:sldId id="285" r:id="rId10"/>
    <p:sldId id="259" r:id="rId11"/>
    <p:sldId id="279" r:id="rId12"/>
    <p:sldId id="260" r:id="rId13"/>
    <p:sldId id="261" r:id="rId14"/>
    <p:sldId id="280" r:id="rId15"/>
    <p:sldId id="275" r:id="rId16"/>
    <p:sldId id="286" r:id="rId17"/>
    <p:sldId id="277" r:id="rId18"/>
    <p:sldId id="278" r:id="rId19"/>
    <p:sldId id="283" r:id="rId20"/>
    <p:sldId id="262" r:id="rId21"/>
    <p:sldId id="263" r:id="rId22"/>
    <p:sldId id="281" r:id="rId23"/>
    <p:sldId id="264" r:id="rId24"/>
    <p:sldId id="268" r:id="rId25"/>
    <p:sldId id="265" r:id="rId26"/>
    <p:sldId id="274" r:id="rId27"/>
    <p:sldId id="2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951240"/>
            <a:ext cx="10363200" cy="86151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a:solidFill>
                  <a:schemeClr val="tx1"/>
                </a:solidFill>
                <a:latin typeface="Cambria" panose="02040503050406030204" pitchFamily="18" charset="0"/>
                <a:ea typeface="Cambria" panose="02040503050406030204" pitchFamily="18" charset="0"/>
              </a:rPr>
              <a:t>Thermax Minimizing Reject during Water Purification</a:t>
            </a:r>
            <a:endParaRPr>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panose="02040503050406030204" pitchFamily="18" charset="0"/>
                <a:ea typeface="Cambria" panose="02040503050406030204" pitchFamily="18" charset="0"/>
              </a:rPr>
              <a:t>Batch Number:  </a:t>
            </a:r>
            <a:r>
              <a:rPr lang="en-GB" sz="2200" u="sng">
                <a:latin typeface="Cambria" panose="02040503050406030204" pitchFamily="18" charset="0"/>
                <a:ea typeface="Cambria" panose="02040503050406030204" pitchFamily="18" charset="0"/>
              </a:rPr>
              <a:t>CAI-G38</a:t>
            </a:r>
            <a:endParaRPr sz="2200" u="sng">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17361094"/>
              </p:ext>
            </p:extLst>
          </p:nvPr>
        </p:nvGraphicFramePr>
        <p:xfrm>
          <a:off x="0" y="2513340"/>
          <a:ext cx="6466115" cy="3582660"/>
        </p:xfrm>
        <a:graphic>
          <a:graphicData uri="http://schemas.openxmlformats.org/drawingml/2006/table">
            <a:tbl>
              <a:tblPr firstRow="1" bandRow="1">
                <a:noFill/>
              </a:tblPr>
              <a:tblGrid>
                <a:gridCol w="2371466">
                  <a:extLst>
                    <a:ext uri="{9D8B030D-6E8A-4147-A177-3AD203B41FA5}">
                      <a16:colId xmlns:a16="http://schemas.microsoft.com/office/drawing/2014/main" val="20000"/>
                    </a:ext>
                  </a:extLst>
                </a:gridCol>
                <a:gridCol w="4094649">
                  <a:extLst>
                    <a:ext uri="{9D8B030D-6E8A-4147-A177-3AD203B41FA5}">
                      <a16:colId xmlns:a16="http://schemas.microsoft.com/office/drawing/2014/main" val="20001"/>
                    </a:ext>
                  </a:extLst>
                </a:gridCol>
              </a:tblGrid>
              <a:tr h="398077">
                <a:tc>
                  <a:txBody>
                    <a:bodyPr/>
                    <a:lstStyle/>
                    <a:p>
                      <a:pPr marL="0" marR="0" lvl="1" indent="0" algn="ctr" rtl="0">
                        <a:spcBef>
                          <a:spcPts val="0"/>
                        </a:spcBef>
                        <a:spcAft>
                          <a:spcPts val="0"/>
                        </a:spcAft>
                        <a:buNone/>
                      </a:pPr>
                      <a:r>
                        <a:rPr lang="en-GB" sz="1800" b="1" u="sng" strike="noStrike" cap="none">
                          <a:solidFill>
                            <a:srgbClr val="17365D"/>
                          </a:solidFill>
                        </a:rPr>
                        <a:t>Roll Number’s</a:t>
                      </a:r>
                      <a:endParaRPr sz="1800" b="1" u="sng"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sng" strike="noStrike" cap="none">
                          <a:solidFill>
                            <a:srgbClr val="17365D"/>
                          </a:solidFill>
                        </a:rPr>
                        <a:t>Student Name</a:t>
                      </a:r>
                      <a:endParaRPr sz="1800" b="1" u="sng"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592275">
                <a:tc>
                  <a:txBody>
                    <a:bodyPr/>
                    <a:lstStyle/>
                    <a:p>
                      <a:pPr marL="0" marR="0" lvl="0" indent="0" algn="ctr" rtl="0">
                        <a:spcBef>
                          <a:spcPts val="0"/>
                        </a:spcBef>
                        <a:spcAft>
                          <a:spcPts val="0"/>
                        </a:spcAft>
                        <a:buFont typeface="+mj-lt"/>
                        <a:buNone/>
                      </a:pPr>
                      <a:r>
                        <a:rPr lang="en-US" sz="1800" u="none" strike="noStrike" cap="none"/>
                        <a:t>20211CAI0030</a:t>
                      </a:r>
                    </a:p>
                    <a:p>
                      <a:pPr marL="0" marR="0" lvl="0" indent="0" algn="ctr" rtl="0">
                        <a:spcBef>
                          <a:spcPts val="0"/>
                        </a:spcBef>
                        <a:spcAft>
                          <a:spcPts val="0"/>
                        </a:spcAft>
                        <a:buFont typeface="+mj-lt"/>
                        <a:buNone/>
                      </a:pPr>
                      <a:r>
                        <a:rPr lang="en-US" sz="1800" u="none" strike="noStrike" cap="none"/>
                        <a:t>20211CAI0106</a:t>
                      </a:r>
                    </a:p>
                    <a:p>
                      <a:pPr marL="0" marR="0" lvl="0" indent="0" algn="ctr" rtl="0">
                        <a:spcBef>
                          <a:spcPts val="0"/>
                        </a:spcBef>
                        <a:spcAft>
                          <a:spcPts val="0"/>
                        </a:spcAft>
                        <a:buFont typeface="+mj-lt"/>
                        <a:buNone/>
                      </a:pPr>
                      <a:r>
                        <a:rPr lang="en-US" sz="1800" u="none" strike="noStrike" cap="none"/>
                        <a:t>20211CAI0059</a:t>
                      </a:r>
                    </a:p>
                    <a:p>
                      <a:pPr marL="0" marR="0" lvl="0" indent="0" algn="ctr" rtl="0">
                        <a:spcBef>
                          <a:spcPts val="0"/>
                        </a:spcBef>
                        <a:spcAft>
                          <a:spcPts val="0"/>
                        </a:spcAft>
                        <a:buFont typeface="+mj-lt"/>
                        <a:buNone/>
                      </a:pPr>
                      <a:r>
                        <a:rPr lang="en-US" sz="1800" u="none" strike="noStrike" cap="none"/>
                        <a:t>20211CAI0130</a:t>
                      </a:r>
                    </a:p>
                    <a:p>
                      <a:pPr marL="0" marR="0" lvl="0" indent="0" algn="ctr" rtl="0">
                        <a:spcBef>
                          <a:spcPts val="0"/>
                        </a:spcBef>
                        <a:spcAft>
                          <a:spcPts val="0"/>
                        </a:spcAft>
                        <a:buFont typeface="+mj-lt"/>
                        <a:buNone/>
                      </a:pPr>
                      <a:r>
                        <a:rPr lang="en-US" sz="1800" u="none" strike="noStrike" cap="none"/>
                        <a:t>20211CAI0176</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Asif Pasha. B</a:t>
                      </a:r>
                    </a:p>
                    <a:p>
                      <a:pPr marL="0" marR="0" lvl="0" indent="0" algn="ctr" rtl="0">
                        <a:spcBef>
                          <a:spcPts val="0"/>
                        </a:spcBef>
                        <a:spcAft>
                          <a:spcPts val="0"/>
                        </a:spcAft>
                        <a:buNone/>
                      </a:pPr>
                      <a:r>
                        <a:rPr lang="en-US" sz="1800" u="none" strike="noStrike" cap="none"/>
                        <a:t>Ismail Ahmed Khan</a:t>
                      </a:r>
                    </a:p>
                    <a:p>
                      <a:pPr marL="0" marR="0" lvl="0" indent="0" algn="ctr" rtl="0">
                        <a:spcBef>
                          <a:spcPts val="0"/>
                        </a:spcBef>
                        <a:spcAft>
                          <a:spcPts val="0"/>
                        </a:spcAft>
                        <a:buNone/>
                      </a:pPr>
                      <a:r>
                        <a:rPr lang="en-US" sz="1800" u="none" strike="noStrike" cap="none"/>
                        <a:t>Mohamed Azeem Fardeen pasha</a:t>
                      </a:r>
                    </a:p>
                    <a:p>
                      <a:pPr marL="0" marR="0" lvl="0" indent="0" algn="ctr" rtl="0">
                        <a:spcBef>
                          <a:spcPts val="0"/>
                        </a:spcBef>
                        <a:spcAft>
                          <a:spcPts val="0"/>
                        </a:spcAft>
                        <a:buNone/>
                      </a:pPr>
                      <a:r>
                        <a:rPr lang="en-US" sz="1800" u="none" strike="noStrike" cap="none"/>
                        <a:t>Aftab Hussain</a:t>
                      </a:r>
                    </a:p>
                    <a:p>
                      <a:pPr marL="0" marR="0" lvl="0" indent="0" algn="ctr" rtl="0">
                        <a:spcBef>
                          <a:spcPts val="0"/>
                        </a:spcBef>
                        <a:spcAft>
                          <a:spcPts val="0"/>
                        </a:spcAft>
                        <a:buNone/>
                      </a:pPr>
                      <a:r>
                        <a:rPr lang="en-US" sz="1800" u="none" strike="noStrike" cap="none" err="1"/>
                        <a:t>Beldona</a:t>
                      </a:r>
                      <a:r>
                        <a:rPr lang="en-US" sz="1800" u="none" strike="noStrike" cap="none"/>
                        <a:t> </a:t>
                      </a:r>
                      <a:r>
                        <a:rPr lang="en-US" sz="1800" u="none" strike="noStrike" cap="none" err="1"/>
                        <a:t>Visweswara</a:t>
                      </a:r>
                      <a:endParaRPr lang="en-US"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980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80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980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980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66115" y="2513339"/>
            <a:ext cx="5085184" cy="2020561"/>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endParaRPr lang="en-GB" sz="2000" b="1">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b="1" i="0" u="none" strike="noStrike" cap="none">
                <a:solidFill>
                  <a:srgbClr val="17365D"/>
                </a:solidFill>
                <a:latin typeface="Cambria" panose="02040503050406030204" pitchFamily="18" charset="0"/>
                <a:ea typeface="Cambria" panose="02040503050406030204" pitchFamily="18" charset="0"/>
                <a:cs typeface="Verdana"/>
                <a:sym typeface="Verdana"/>
              </a:rPr>
              <a:t>Prof</a:t>
            </a:r>
            <a:r>
              <a:rPr lang="en-GB" b="1">
                <a:solidFill>
                  <a:srgbClr val="17365D"/>
                </a:solidFill>
                <a:latin typeface="Cambria" panose="02040503050406030204" pitchFamily="18" charset="0"/>
                <a:ea typeface="Cambria" panose="02040503050406030204" pitchFamily="18" charset="0"/>
                <a:cs typeface="Verdana"/>
                <a:sym typeface="Verdana"/>
              </a:rPr>
              <a:t>essor/Guide: </a:t>
            </a: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Mr.</a:t>
            </a:r>
            <a:r>
              <a:rPr lang="en-GB" sz="1700" b="1">
                <a:solidFill>
                  <a:srgbClr val="17365D"/>
                </a:solidFill>
                <a:latin typeface="Cambria" panose="02040503050406030204" pitchFamily="18" charset="0"/>
                <a:ea typeface="Cambria" panose="02040503050406030204" pitchFamily="18" charset="0"/>
                <a:cs typeface="Verdana"/>
                <a:sym typeface="Verdana"/>
              </a:rPr>
              <a:t> John Bennet</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a:solidFill>
                  <a:srgbClr val="17365D"/>
                </a:solidFill>
                <a:latin typeface="Cambria" panose="02040503050406030204" pitchFamily="18" charset="0"/>
                <a:ea typeface="Cambria" panose="02040503050406030204" pitchFamily="18" charset="0"/>
                <a:cs typeface="Verdana"/>
                <a:sym typeface="Verdana"/>
              </a:rPr>
              <a:t>Reviewer: Josephine John</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Final -</a:t>
            </a:r>
            <a:r>
              <a:rPr lang="en-GB" sz="2000" b="1">
                <a:solidFill>
                  <a:srgbClr val="17365D"/>
                </a:solidFill>
                <a:latin typeface="Cambria" panose="02040503050406030204" pitchFamily="18" charset="0"/>
                <a:ea typeface="Cambria" panose="02040503050406030204" pitchFamily="18" charset="0"/>
                <a:cs typeface="Verdana"/>
                <a:sym typeface="Verdana"/>
              </a:rPr>
              <a:t> </a:t>
            </a: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Capstone Project </a:t>
            </a:r>
          </a:p>
          <a:p>
            <a:pPr marL="0" marR="0" lvl="0" indent="0" rtl="0">
              <a:spcBef>
                <a:spcPts val="0"/>
              </a:spcBef>
              <a:spcAft>
                <a:spcPts val="0"/>
              </a:spcAft>
              <a:buClr>
                <a:srgbClr val="17365D"/>
              </a:buClr>
              <a:buSzPct val="100000"/>
              <a:buFont typeface="Arial"/>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HoD: Zafar Ali Khan</a:t>
            </a:r>
          </a:p>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Methodology/Modules</a:t>
            </a:r>
          </a:p>
        </p:txBody>
      </p:sp>
      <p:sp>
        <p:nvSpPr>
          <p:cNvPr id="3" name="Content Placeholder 2"/>
          <p:cNvSpPr>
            <a:spLocks noGrp="1"/>
          </p:cNvSpPr>
          <p:nvPr>
            <p:ph idx="1"/>
          </p:nvPr>
        </p:nvSpPr>
        <p:spPr>
          <a:xfrm>
            <a:off x="812800" y="933061"/>
            <a:ext cx="10668000" cy="5162938"/>
          </a:xfrm>
        </p:spPr>
        <p:txBody>
          <a:bodyPr>
            <a:noAutofit/>
          </a:bodyPr>
          <a:lstStyle/>
          <a:p>
            <a:r>
              <a:rPr lang="en-US" sz="1900">
                <a:latin typeface="Times New Roman" panose="02020603050405020304" pitchFamily="18" charset="0"/>
                <a:cs typeface="Times New Roman" panose="02020603050405020304" pitchFamily="18" charset="0"/>
              </a:rPr>
              <a:t>The project is broken down into the following key modules to ensure a systematic and efficient approach to water purification:</a:t>
            </a:r>
          </a:p>
          <a:p>
            <a:r>
              <a:rPr lang="en-US" sz="1900" b="1">
                <a:latin typeface="Times New Roman" panose="02020603050405020304" pitchFamily="18" charset="0"/>
                <a:cs typeface="Times New Roman" panose="02020603050405020304" pitchFamily="18" charset="0"/>
              </a:rPr>
              <a:t>Pre-treatment Module</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Objective</a:t>
            </a:r>
            <a:r>
              <a:rPr lang="en-US" sz="1900">
                <a:latin typeface="Times New Roman" panose="02020603050405020304" pitchFamily="18" charset="0"/>
                <a:cs typeface="Times New Roman" panose="02020603050405020304" pitchFamily="18" charset="0"/>
              </a:rPr>
              <a:t>: Prepare the input water by removing large particles and impurities that could harm subsequent filtration stages.</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Components</a:t>
            </a:r>
            <a:r>
              <a:rPr lang="en-US" sz="1900">
                <a:latin typeface="Times New Roman" panose="02020603050405020304" pitchFamily="18" charset="0"/>
                <a:cs typeface="Times New Roman" panose="02020603050405020304" pitchFamily="18" charset="0"/>
              </a:rPr>
              <a:t>:</a:t>
            </a:r>
          </a:p>
          <a:p>
            <a:pPr lvl="2"/>
            <a:r>
              <a:rPr lang="en-US" sz="1900">
                <a:latin typeface="Times New Roman" panose="02020603050405020304" pitchFamily="18" charset="0"/>
                <a:cs typeface="Times New Roman" panose="02020603050405020304" pitchFamily="18" charset="0"/>
              </a:rPr>
              <a:t>Pre-filter to remove sediments and large particles.</a:t>
            </a:r>
          </a:p>
          <a:p>
            <a:pPr lvl="2"/>
            <a:r>
              <a:rPr lang="en-US" sz="1900">
                <a:latin typeface="Times New Roman" panose="02020603050405020304" pitchFamily="18" charset="0"/>
                <a:cs typeface="Times New Roman" panose="02020603050405020304" pitchFamily="18" charset="0"/>
              </a:rPr>
              <a:t>Polypropylene filter for finer suspended particle removal.</a:t>
            </a:r>
          </a:p>
          <a:p>
            <a:r>
              <a:rPr lang="en-US" sz="1900" b="1">
                <a:latin typeface="Times New Roman" panose="02020603050405020304" pitchFamily="18" charset="0"/>
                <a:cs typeface="Times New Roman" panose="02020603050405020304" pitchFamily="18" charset="0"/>
              </a:rPr>
              <a:t>Main Purification Module</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Objective</a:t>
            </a:r>
            <a:r>
              <a:rPr lang="en-US" sz="1900">
                <a:latin typeface="Times New Roman" panose="02020603050405020304" pitchFamily="18" charset="0"/>
                <a:cs typeface="Times New Roman" panose="02020603050405020304" pitchFamily="18" charset="0"/>
              </a:rPr>
              <a:t>: Perform the core purification process to eliminate contaminants and produce clean water.</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Components</a:t>
            </a:r>
            <a:r>
              <a:rPr lang="en-US" sz="1900">
                <a:latin typeface="Times New Roman" panose="02020603050405020304" pitchFamily="18" charset="0"/>
                <a:cs typeface="Times New Roman" panose="02020603050405020304" pitchFamily="18" charset="0"/>
              </a:rPr>
              <a:t>:</a:t>
            </a:r>
          </a:p>
          <a:p>
            <a:pPr lvl="2"/>
            <a:r>
              <a:rPr lang="en-US" sz="1900">
                <a:latin typeface="Times New Roman" panose="02020603050405020304" pitchFamily="18" charset="0"/>
                <a:cs typeface="Times New Roman" panose="02020603050405020304" pitchFamily="18" charset="0"/>
              </a:rPr>
              <a:t>Pre-carbon filter to adsorb chlorine and organic compounds.</a:t>
            </a:r>
          </a:p>
          <a:p>
            <a:pPr lvl="2"/>
            <a:r>
              <a:rPr lang="en-US" sz="1900">
                <a:latin typeface="Times New Roman" panose="02020603050405020304" pitchFamily="18" charset="0"/>
                <a:cs typeface="Times New Roman" panose="02020603050405020304" pitchFamily="18" charset="0"/>
              </a:rPr>
              <a:t>Nano filter for ultrafiltration to enhance water quality.</a:t>
            </a:r>
          </a:p>
          <a:p>
            <a:pPr lvl="2"/>
            <a:r>
              <a:rPr lang="en-US" sz="1900">
                <a:latin typeface="Times New Roman" panose="02020603050405020304" pitchFamily="18" charset="0"/>
                <a:cs typeface="Times New Roman" panose="02020603050405020304" pitchFamily="18" charset="0"/>
              </a:rPr>
              <a:t>Alkaline filter to balance pH and add essential minerals.</a:t>
            </a:r>
          </a:p>
          <a:p>
            <a:pPr lvl="2"/>
            <a:r>
              <a:rPr lang="en-US" sz="1900">
                <a:latin typeface="Times New Roman" panose="02020603050405020304" pitchFamily="18" charset="0"/>
                <a:cs typeface="Times New Roman" panose="02020603050405020304" pitchFamily="18" charset="0"/>
              </a:rPr>
              <a:t>Post-carbon filter for final polishing to improve taste and odor.</a:t>
            </a: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2D96-69CB-61DA-4FFB-98C81C0A5EC5}"/>
              </a:ext>
            </a:extLst>
          </p:cNvPr>
          <p:cNvSpPr>
            <a:spLocks noGrp="1"/>
          </p:cNvSpPr>
          <p:nvPr>
            <p:ph type="title"/>
          </p:nvPr>
        </p:nvSpPr>
        <p:spPr/>
        <p:txBody>
          <a:bodyPr/>
          <a:lstStyle/>
          <a:p>
            <a:r>
              <a:rPr lang="en-US" err="1"/>
              <a:t>Contd</a:t>
            </a:r>
            <a:r>
              <a:rPr lang="en-US"/>
              <a:t>… (</a:t>
            </a:r>
            <a:r>
              <a:rPr lang="en-IN"/>
              <a:t>Methodology/Modules)</a:t>
            </a:r>
          </a:p>
        </p:txBody>
      </p:sp>
      <p:sp>
        <p:nvSpPr>
          <p:cNvPr id="3" name="Content Placeholder 2">
            <a:extLst>
              <a:ext uri="{FF2B5EF4-FFF2-40B4-BE49-F238E27FC236}">
                <a16:creationId xmlns:a16="http://schemas.microsoft.com/office/drawing/2014/main" id="{12023944-C4C6-017F-C15C-E6E580C7CEE4}"/>
              </a:ext>
            </a:extLst>
          </p:cNvPr>
          <p:cNvSpPr>
            <a:spLocks noGrp="1"/>
          </p:cNvSpPr>
          <p:nvPr>
            <p:ph idx="1"/>
          </p:nvPr>
        </p:nvSpPr>
        <p:spPr/>
        <p:txBody>
          <a:bodyPr>
            <a:normAutofit/>
          </a:bodyPr>
          <a:lstStyle/>
          <a:p>
            <a:r>
              <a:rPr lang="en-US" sz="2000" b="1">
                <a:latin typeface="Times New Roman" panose="02020603050405020304" pitchFamily="18" charset="0"/>
                <a:cs typeface="Times New Roman" panose="02020603050405020304" pitchFamily="18" charset="0"/>
              </a:rPr>
              <a:t>Reject Recovery Module</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Objective</a:t>
            </a:r>
            <a:r>
              <a:rPr lang="en-US">
                <a:latin typeface="Times New Roman" panose="02020603050405020304" pitchFamily="18" charset="0"/>
                <a:cs typeface="Times New Roman" panose="02020603050405020304" pitchFamily="18" charset="0"/>
              </a:rPr>
              <a:t>: Recover usable water from rejected streams to minimize water wastage.</a:t>
            </a: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Features</a:t>
            </a:r>
            <a:r>
              <a:rPr lang="en-US">
                <a:latin typeface="Times New Roman" panose="02020603050405020304" pitchFamily="18" charset="0"/>
                <a:cs typeface="Times New Roman" panose="02020603050405020304" pitchFamily="18" charset="0"/>
              </a:rPr>
              <a:t>:</a:t>
            </a:r>
          </a:p>
          <a:p>
            <a:pPr lvl="2"/>
            <a:r>
              <a:rPr lang="en-US" sz="2000">
                <a:latin typeface="Times New Roman" panose="02020603050405020304" pitchFamily="18" charset="0"/>
                <a:cs typeface="Times New Roman" panose="02020603050405020304" pitchFamily="18" charset="0"/>
              </a:rPr>
              <a:t>Integration of a booster pump between the pre-carbon and nano filter stages to reduce reject water.</a:t>
            </a:r>
          </a:p>
          <a:p>
            <a:pPr lvl="2"/>
            <a:r>
              <a:rPr lang="en-US" sz="2000">
                <a:latin typeface="Times New Roman" panose="02020603050405020304" pitchFamily="18" charset="0"/>
                <a:cs typeface="Times New Roman" panose="02020603050405020304" pitchFamily="18" charset="0"/>
              </a:rPr>
              <a:t>Flow controllers to optimize water flow and system efficiency.</a:t>
            </a:r>
          </a:p>
          <a:p>
            <a:endParaRPr lang="en-US" sz="2000" b="1">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Monitoring Module</a:t>
            </a:r>
            <a:endParaRPr lang="en-US" sz="2000" b="1">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Track water quality by pH papers</a:t>
            </a:r>
          </a:p>
          <a:p>
            <a:r>
              <a:rPr lang="en-IN" sz="2000">
                <a:latin typeface="Times New Roman" panose="02020603050405020304" pitchFamily="18" charset="0"/>
                <a:cs typeface="Times New Roman" panose="02020603050405020304" pitchFamily="18" charset="0"/>
              </a:rPr>
              <a:t>Also checking the reject water</a:t>
            </a:r>
          </a:p>
        </p:txBody>
      </p:sp>
    </p:spTree>
    <p:extLst>
      <p:ext uri="{BB962C8B-B14F-4D97-AF65-F5344CB8AC3E}">
        <p14:creationId xmlns:p14="http://schemas.microsoft.com/office/powerpoint/2010/main" val="379261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a:t>Architecture</a:t>
            </a:r>
            <a:endParaRPr lang="en-IN"/>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r>
              <a:rPr lang="en-US" sz="1800">
                <a:latin typeface="Times New Roman" panose="02020603050405020304" pitchFamily="18" charset="0"/>
                <a:cs typeface="Times New Roman" panose="02020603050405020304" pitchFamily="18" charset="0"/>
              </a:rPr>
              <a:t>Present the architecture diagram illustrating the flow of water through the different stages, from raw water input to purified water output, and reject recovery processes</a:t>
            </a:r>
            <a:endParaRPr lang="en-IN" sz="18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4DC6FA-9C34-0739-0473-19558491BF38}"/>
              </a:ext>
            </a:extLst>
          </p:cNvPr>
          <p:cNvPicPr>
            <a:picLocks noChangeAspect="1"/>
          </p:cNvPicPr>
          <p:nvPr/>
        </p:nvPicPr>
        <p:blipFill>
          <a:blip r:embed="rId2"/>
          <a:stretch>
            <a:fillRect/>
          </a:stretch>
        </p:blipFill>
        <p:spPr>
          <a:xfrm>
            <a:off x="1150649" y="2076233"/>
            <a:ext cx="5334744" cy="3086531"/>
          </a:xfrm>
          <a:prstGeom prst="rect">
            <a:avLst/>
          </a:prstGeom>
        </p:spPr>
      </p:pic>
      <p:pic>
        <p:nvPicPr>
          <p:cNvPr id="8" name="Picture 7">
            <a:extLst>
              <a:ext uri="{FF2B5EF4-FFF2-40B4-BE49-F238E27FC236}">
                <a16:creationId xmlns:a16="http://schemas.microsoft.com/office/drawing/2014/main" id="{DD13E877-4899-3C90-05BA-199D062E9AC9}"/>
              </a:ext>
            </a:extLst>
          </p:cNvPr>
          <p:cNvPicPr>
            <a:picLocks noChangeAspect="1"/>
          </p:cNvPicPr>
          <p:nvPr/>
        </p:nvPicPr>
        <p:blipFill>
          <a:blip r:embed="rId3"/>
          <a:stretch>
            <a:fillRect/>
          </a:stretch>
        </p:blipFill>
        <p:spPr>
          <a:xfrm>
            <a:off x="7023855" y="1695237"/>
            <a:ext cx="4176122" cy="4400762"/>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8758-5E0E-2359-F11A-1A73DB43E56F}"/>
              </a:ext>
            </a:extLst>
          </p:cNvPr>
          <p:cNvSpPr>
            <a:spLocks noGrp="1"/>
          </p:cNvSpPr>
          <p:nvPr>
            <p:ph type="title"/>
          </p:nvPr>
        </p:nvSpPr>
        <p:spPr/>
        <p:txBody>
          <a:bodyPr/>
          <a:lstStyle/>
          <a:p>
            <a:r>
              <a:rPr lang="en-US"/>
              <a:t>Our Demo Model</a:t>
            </a:r>
            <a:endParaRPr lang="en-IN"/>
          </a:p>
        </p:txBody>
      </p:sp>
      <p:pic>
        <p:nvPicPr>
          <p:cNvPr id="5" name="Content Placeholder 4">
            <a:extLst>
              <a:ext uri="{FF2B5EF4-FFF2-40B4-BE49-F238E27FC236}">
                <a16:creationId xmlns:a16="http://schemas.microsoft.com/office/drawing/2014/main" id="{986444A1-6032-A03F-6715-6647D2D6ED01}"/>
              </a:ext>
            </a:extLst>
          </p:cNvPr>
          <p:cNvPicPr>
            <a:picLocks noGrp="1" noChangeAspect="1"/>
          </p:cNvPicPr>
          <p:nvPr>
            <p:ph idx="1"/>
          </p:nvPr>
        </p:nvPicPr>
        <p:blipFill>
          <a:blip r:embed="rId2"/>
          <a:stretch>
            <a:fillRect/>
          </a:stretch>
        </p:blipFill>
        <p:spPr>
          <a:xfrm>
            <a:off x="812800" y="1143000"/>
            <a:ext cx="10668000" cy="4949890"/>
          </a:xfrm>
        </p:spPr>
      </p:pic>
    </p:spTree>
    <p:extLst>
      <p:ext uri="{BB962C8B-B14F-4D97-AF65-F5344CB8AC3E}">
        <p14:creationId xmlns:p14="http://schemas.microsoft.com/office/powerpoint/2010/main" val="169420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a:t>Hardware components</a:t>
            </a:r>
            <a:endParaRPr lang="en-IN"/>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143002"/>
            <a:ext cx="10078357" cy="4441370"/>
          </a:xfrm>
        </p:spPr>
        <p:txBody>
          <a:bodyPr>
            <a:normAutofit/>
          </a:bodyPr>
          <a:lstStyle/>
          <a:p>
            <a:r>
              <a:rPr lang="en-IN" sz="2000" b="1">
                <a:latin typeface="Times New Roman" panose="02020603050405020304" pitchFamily="18" charset="0"/>
                <a:cs typeface="Times New Roman" panose="02020603050405020304" pitchFamily="18" charset="0"/>
              </a:rPr>
              <a:t>Hardware</a:t>
            </a:r>
          </a:p>
          <a:p>
            <a:r>
              <a:rPr lang="en-IN" sz="2000" b="1">
                <a:latin typeface="Times New Roman" panose="02020603050405020304" pitchFamily="18" charset="0"/>
                <a:cs typeface="Times New Roman" panose="02020603050405020304" pitchFamily="18" charset="0"/>
              </a:rPr>
              <a:t>Pre-Filter</a:t>
            </a:r>
            <a:r>
              <a:rPr lang="en-IN" sz="2000">
                <a:latin typeface="Times New Roman" panose="02020603050405020304" pitchFamily="18" charset="0"/>
                <a:cs typeface="Times New Roman" panose="02020603050405020304" pitchFamily="18" charset="0"/>
              </a:rPr>
              <a:t>: Removes large sediments and particles to protect subsequent filters.</a:t>
            </a:r>
          </a:p>
          <a:p>
            <a:r>
              <a:rPr lang="en-IN" sz="2000" b="1">
                <a:latin typeface="Times New Roman" panose="02020603050405020304" pitchFamily="18" charset="0"/>
                <a:cs typeface="Times New Roman" panose="02020603050405020304" pitchFamily="18" charset="0"/>
              </a:rPr>
              <a:t>Polypropylene Filter</a:t>
            </a:r>
            <a:r>
              <a:rPr lang="en-IN" sz="2000">
                <a:latin typeface="Times New Roman" panose="02020603050405020304" pitchFamily="18" charset="0"/>
                <a:cs typeface="Times New Roman" panose="02020603050405020304" pitchFamily="18" charset="0"/>
              </a:rPr>
              <a:t>: Filters out finer suspended particles.</a:t>
            </a:r>
          </a:p>
          <a:p>
            <a:r>
              <a:rPr lang="en-IN" sz="2000" b="1">
                <a:latin typeface="Times New Roman" panose="02020603050405020304" pitchFamily="18" charset="0"/>
                <a:cs typeface="Times New Roman" panose="02020603050405020304" pitchFamily="18" charset="0"/>
              </a:rPr>
              <a:t>Pre-Carbon Filter</a:t>
            </a:r>
            <a:r>
              <a:rPr lang="en-IN" sz="2000">
                <a:latin typeface="Times New Roman" panose="02020603050405020304" pitchFamily="18" charset="0"/>
                <a:cs typeface="Times New Roman" panose="02020603050405020304" pitchFamily="18" charset="0"/>
              </a:rPr>
              <a:t>: Adsorbs chlorine and volatile organic compounds (VOCs).</a:t>
            </a:r>
          </a:p>
          <a:p>
            <a:r>
              <a:rPr lang="en-IN" sz="2000" b="1">
                <a:latin typeface="Times New Roman" panose="02020603050405020304" pitchFamily="18" charset="0"/>
                <a:cs typeface="Times New Roman" panose="02020603050405020304" pitchFamily="18" charset="0"/>
              </a:rPr>
              <a:t>Nano Filter</a:t>
            </a:r>
            <a:r>
              <a:rPr lang="en-IN" sz="2000">
                <a:latin typeface="Times New Roman" panose="02020603050405020304" pitchFamily="18" charset="0"/>
                <a:cs typeface="Times New Roman" panose="02020603050405020304" pitchFamily="18" charset="0"/>
              </a:rPr>
              <a:t>: Provides ultrafiltration for enhanced water quality.</a:t>
            </a:r>
          </a:p>
          <a:p>
            <a:r>
              <a:rPr lang="en-IN" sz="2000" b="1">
                <a:latin typeface="Times New Roman" panose="02020603050405020304" pitchFamily="18" charset="0"/>
                <a:cs typeface="Times New Roman" panose="02020603050405020304" pitchFamily="18" charset="0"/>
              </a:rPr>
              <a:t>Alkaline Filter</a:t>
            </a:r>
            <a:r>
              <a:rPr lang="en-IN" sz="2000">
                <a:latin typeface="Times New Roman" panose="02020603050405020304" pitchFamily="18" charset="0"/>
                <a:cs typeface="Times New Roman" panose="02020603050405020304" pitchFamily="18" charset="0"/>
              </a:rPr>
              <a:t>: Balances pH levels and adds essential minerals.</a:t>
            </a:r>
          </a:p>
          <a:p>
            <a:r>
              <a:rPr lang="en-IN" sz="2000" b="1">
                <a:latin typeface="Times New Roman" panose="02020603050405020304" pitchFamily="18" charset="0"/>
                <a:cs typeface="Times New Roman" panose="02020603050405020304" pitchFamily="18" charset="0"/>
              </a:rPr>
              <a:t>Post-Carbon Filter</a:t>
            </a:r>
            <a:r>
              <a:rPr lang="en-IN" sz="2000">
                <a:latin typeface="Times New Roman" panose="02020603050405020304" pitchFamily="18" charset="0"/>
                <a:cs typeface="Times New Roman" panose="02020603050405020304" pitchFamily="18" charset="0"/>
              </a:rPr>
              <a:t>: Final stage for improving water taste and </a:t>
            </a:r>
            <a:r>
              <a:rPr lang="en-IN" sz="2000" err="1">
                <a:latin typeface="Times New Roman" panose="02020603050405020304" pitchFamily="18" charset="0"/>
                <a:cs typeface="Times New Roman" panose="02020603050405020304" pitchFamily="18" charset="0"/>
              </a:rPr>
              <a:t>odor</a:t>
            </a:r>
            <a:r>
              <a:rPr lang="en-IN" sz="2000">
                <a:latin typeface="Times New Roman" panose="02020603050405020304" pitchFamily="18" charset="0"/>
                <a:cs typeface="Times New Roman" panose="02020603050405020304" pitchFamily="18" charset="0"/>
              </a:rPr>
              <a:t>.</a:t>
            </a:r>
          </a:p>
          <a:p>
            <a:r>
              <a:rPr lang="en-IN" sz="2000" b="1">
                <a:latin typeface="Times New Roman" panose="02020603050405020304" pitchFamily="18" charset="0"/>
                <a:cs typeface="Times New Roman" panose="02020603050405020304" pitchFamily="18" charset="0"/>
              </a:rPr>
              <a:t>Booster Pump (0.5 HP)</a:t>
            </a:r>
            <a:r>
              <a:rPr lang="en-IN" sz="2000">
                <a:latin typeface="Times New Roman" panose="02020603050405020304" pitchFamily="18" charset="0"/>
                <a:cs typeface="Times New Roman" panose="02020603050405020304" pitchFamily="18" charset="0"/>
              </a:rPr>
              <a:t>: Increases water pressure between Stage 3 (Pre-Carbon Filter) and Stage 4 (Nano Filter) to optimize flow and reduce reject water.</a:t>
            </a:r>
          </a:p>
          <a:p>
            <a:r>
              <a:rPr lang="en-IN" sz="2000" b="1">
                <a:latin typeface="Times New Roman" panose="02020603050405020304" pitchFamily="18" charset="0"/>
                <a:cs typeface="Times New Roman" panose="02020603050405020304" pitchFamily="18" charset="0"/>
              </a:rPr>
              <a:t>Flow Controller and Flow Valve</a:t>
            </a:r>
            <a:r>
              <a:rPr lang="en-IN" sz="2000">
                <a:latin typeface="Times New Roman" panose="02020603050405020304" pitchFamily="18" charset="0"/>
                <a:cs typeface="Times New Roman" panose="02020603050405020304" pitchFamily="18" charset="0"/>
              </a:rPr>
              <a:t>: Ensures precise water flow and maintains system stability.</a:t>
            </a: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CBA6-206B-CFEA-51CE-744B6E8559D2}"/>
              </a:ext>
            </a:extLst>
          </p:cNvPr>
          <p:cNvSpPr>
            <a:spLocks noGrp="1"/>
          </p:cNvSpPr>
          <p:nvPr>
            <p:ph type="title"/>
          </p:nvPr>
        </p:nvSpPr>
        <p:spPr>
          <a:xfrm>
            <a:off x="812800" y="587828"/>
            <a:ext cx="10668000" cy="174171"/>
          </a:xfrm>
        </p:spPr>
        <p:txBody>
          <a:bodyPr/>
          <a:lstStyle/>
          <a:p>
            <a:r>
              <a:rPr lang="en-IN" err="1"/>
              <a:t>Contd</a:t>
            </a:r>
            <a:r>
              <a:rPr lang="en-IN"/>
              <a:t>… (Hardware components)</a:t>
            </a:r>
            <a:br>
              <a:rPr lang="en-IN"/>
            </a:br>
            <a:endParaRPr lang="en-US"/>
          </a:p>
        </p:txBody>
      </p:sp>
      <p:sp>
        <p:nvSpPr>
          <p:cNvPr id="3" name="Content Placeholder 2">
            <a:extLst>
              <a:ext uri="{FF2B5EF4-FFF2-40B4-BE49-F238E27FC236}">
                <a16:creationId xmlns:a16="http://schemas.microsoft.com/office/drawing/2014/main" id="{27B6FE10-4234-5533-78DA-9F569718E958}"/>
              </a:ext>
            </a:extLst>
          </p:cNvPr>
          <p:cNvSpPr>
            <a:spLocks noGrp="1"/>
          </p:cNvSpPr>
          <p:nvPr>
            <p:ph idx="1"/>
          </p:nvPr>
        </p:nvSpPr>
        <p:spPr>
          <a:xfrm>
            <a:off x="0" y="914401"/>
            <a:ext cx="12192000" cy="5271795"/>
          </a:xfrm>
        </p:spPr>
        <p:txBody>
          <a:bodyPr>
            <a:noAutofit/>
          </a:bodyPr>
          <a:lstStyle/>
          <a:p>
            <a:r>
              <a:rPr lang="en-US" sz="2000">
                <a:latin typeface="Times New Roman" panose="02020603050405020304" pitchFamily="18" charset="0"/>
                <a:cs typeface="Times New Roman" panose="02020603050405020304" pitchFamily="18" charset="0"/>
              </a:rPr>
              <a:t>The following hardware components are utilized in the multi-stage water purification system to ensure optimal performance and efficiency:</a:t>
            </a:r>
          </a:p>
          <a:p>
            <a:r>
              <a:rPr lang="en-US" sz="2000" b="1">
                <a:latin typeface="Times New Roman" panose="02020603050405020304" pitchFamily="18" charset="0"/>
                <a:cs typeface="Times New Roman" panose="02020603050405020304" pitchFamily="18" charset="0"/>
              </a:rPr>
              <a:t>Pre-Filter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Removes large sediments, dirt, and particles from the input water to prevent clogging of subsequent filters.</a:t>
            </a:r>
          </a:p>
          <a:p>
            <a:r>
              <a:rPr lang="en-US" sz="2000" b="1">
                <a:latin typeface="Times New Roman" panose="02020603050405020304" pitchFamily="18" charset="0"/>
                <a:cs typeface="Times New Roman" panose="02020603050405020304" pitchFamily="18" charset="0"/>
              </a:rPr>
              <a:t>Polypropylene (PP) 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Captures finer suspended particles, ensuring cleaner water for the next filtration stages.</a:t>
            </a:r>
          </a:p>
          <a:p>
            <a:r>
              <a:rPr lang="en-US" sz="2000" b="1">
                <a:latin typeface="Times New Roman" panose="02020603050405020304" pitchFamily="18" charset="0"/>
                <a:cs typeface="Times New Roman" panose="02020603050405020304" pitchFamily="18" charset="0"/>
              </a:rPr>
              <a:t>Pre-Carbon 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Adsorbs chlorine, volatile organic compounds (VOCs), and other chemical contaminants, improving water taste and protecting downstream filters.</a:t>
            </a:r>
          </a:p>
          <a:p>
            <a:r>
              <a:rPr lang="en-US" sz="2000" b="1">
                <a:latin typeface="Times New Roman" panose="02020603050405020304" pitchFamily="18" charset="0"/>
                <a:cs typeface="Times New Roman" panose="02020603050405020304" pitchFamily="18" charset="0"/>
              </a:rPr>
              <a:t>Nano 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Provides ultrafiltration to remove smaller contaminants such as bacteria, viruses, and fine particles, ensuring high-quality water.</a:t>
            </a:r>
          </a:p>
          <a:p>
            <a:r>
              <a:rPr lang="en-US" sz="2000" b="1">
                <a:latin typeface="Times New Roman" panose="02020603050405020304" pitchFamily="18" charset="0"/>
                <a:cs typeface="Times New Roman" panose="02020603050405020304" pitchFamily="18" charset="0"/>
              </a:rPr>
              <a:t>Alkaline 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Balances the pH of the water by adding essential minerals, making the purified water healthier and more suitable for consumption.</a:t>
            </a:r>
          </a:p>
        </p:txBody>
      </p:sp>
    </p:spTree>
    <p:extLst>
      <p:ext uri="{BB962C8B-B14F-4D97-AF65-F5344CB8AC3E}">
        <p14:creationId xmlns:p14="http://schemas.microsoft.com/office/powerpoint/2010/main" val="147468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34EC-7632-B079-0447-2D160DC7AAE7}"/>
              </a:ext>
            </a:extLst>
          </p:cNvPr>
          <p:cNvSpPr>
            <a:spLocks noGrp="1"/>
          </p:cNvSpPr>
          <p:nvPr>
            <p:ph type="title"/>
          </p:nvPr>
        </p:nvSpPr>
        <p:spPr/>
        <p:txBody>
          <a:bodyPr/>
          <a:lstStyle/>
          <a:p>
            <a:r>
              <a:rPr lang="en-US" err="1"/>
              <a:t>Contd</a:t>
            </a:r>
            <a:r>
              <a:rPr lang="en-US"/>
              <a:t>… (Hardware Components)</a:t>
            </a:r>
            <a:endParaRPr lang="en-IN"/>
          </a:p>
        </p:txBody>
      </p:sp>
      <p:sp>
        <p:nvSpPr>
          <p:cNvPr id="3" name="Content Placeholder 2">
            <a:extLst>
              <a:ext uri="{FF2B5EF4-FFF2-40B4-BE49-F238E27FC236}">
                <a16:creationId xmlns:a16="http://schemas.microsoft.com/office/drawing/2014/main" id="{BE3395AC-0B8F-F33C-25DA-FF8828A5F661}"/>
              </a:ext>
            </a:extLst>
          </p:cNvPr>
          <p:cNvSpPr>
            <a:spLocks noGrp="1"/>
          </p:cNvSpPr>
          <p:nvPr>
            <p:ph idx="1"/>
          </p:nvPr>
        </p:nvSpPr>
        <p:spPr>
          <a:xfrm>
            <a:off x="0" y="923731"/>
            <a:ext cx="12192000" cy="5495730"/>
          </a:xfrm>
        </p:spPr>
        <p:txBody>
          <a:bodyPr>
            <a:noAutofit/>
          </a:bodyPr>
          <a:lstStyle/>
          <a:p>
            <a:r>
              <a:rPr lang="en-US" sz="2000" b="1">
                <a:latin typeface="Times New Roman" panose="02020603050405020304" pitchFamily="18" charset="0"/>
                <a:cs typeface="Times New Roman" panose="02020603050405020304" pitchFamily="18" charset="0"/>
              </a:rPr>
              <a:t>Post-Carbon Filter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Final stage of filtration that enhances water taste and removes any residual odors, ensuring crystal-clear water.</a:t>
            </a:r>
          </a:p>
          <a:p>
            <a:r>
              <a:rPr lang="en-US" sz="2000" b="1">
                <a:latin typeface="Times New Roman" panose="02020603050405020304" pitchFamily="18" charset="0"/>
                <a:cs typeface="Times New Roman" panose="02020603050405020304" pitchFamily="18" charset="0"/>
              </a:rPr>
              <a:t>Booster Pump (0.5 HP)</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Increases water pressure between the pre-carbon and nano filter stages, optimizing flow rate and reducing reject water.</a:t>
            </a:r>
          </a:p>
          <a:p>
            <a:r>
              <a:rPr lang="en-US" sz="2000" b="1">
                <a:latin typeface="Times New Roman" panose="02020603050405020304" pitchFamily="18" charset="0"/>
                <a:cs typeface="Times New Roman" panose="02020603050405020304" pitchFamily="18" charset="0"/>
              </a:rPr>
              <a:t>Flow Controller and Flow Valve</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Regulates water flow to maintain system stability and prevent pressure imbalances during filtration.</a:t>
            </a:r>
          </a:p>
          <a:p>
            <a:r>
              <a:rPr lang="en-US" sz="2000" b="1">
                <a:latin typeface="Times New Roman" panose="02020603050405020304" pitchFamily="18" charset="0"/>
                <a:cs typeface="Times New Roman" panose="02020603050405020304" pitchFamily="18" charset="0"/>
              </a:rPr>
              <a:t>Tubing and Connectors</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Facilitates the smooth flow of water between different filtration stages and ensures a secure and leak-free system.</a:t>
            </a:r>
          </a:p>
          <a:p>
            <a:r>
              <a:rPr lang="en-US" sz="2000" b="1">
                <a:latin typeface="Times New Roman" panose="02020603050405020304" pitchFamily="18" charset="0"/>
                <a:cs typeface="Times New Roman" panose="02020603050405020304" pitchFamily="18" charset="0"/>
              </a:rPr>
              <a:t>Water Storage Tank</a:t>
            </a:r>
            <a:r>
              <a:rPr lang="en-US" sz="2000">
                <a:latin typeface="Times New Roman" panose="02020603050405020304" pitchFamily="18" charset="0"/>
                <a:cs typeface="Times New Roman" panose="02020603050405020304" pitchFamily="18" charset="0"/>
              </a:rPr>
              <a:t> (Optional)</a:t>
            </a:r>
          </a:p>
          <a:p>
            <a:r>
              <a:rPr lang="en-US" sz="2000">
                <a:latin typeface="Times New Roman" panose="02020603050405020304" pitchFamily="18" charset="0"/>
                <a:cs typeface="Times New Roman" panose="02020603050405020304" pitchFamily="18" charset="0"/>
              </a:rPr>
              <a:t>Stores purified water for later use, ensuring a continuous supply even during high-demand periods.</a:t>
            </a:r>
          </a:p>
          <a:p>
            <a:r>
              <a:rPr lang="en-US" sz="2000">
                <a:latin typeface="Times New Roman" panose="02020603050405020304" pitchFamily="18" charset="0"/>
                <a:cs typeface="Times New Roman" panose="02020603050405020304" pitchFamily="18" charset="0"/>
              </a:rPr>
              <a:t>These hardware components work together to ensure effective water purification, reduce reject water, and maintain system reliability.</a:t>
            </a:r>
          </a:p>
        </p:txBody>
      </p:sp>
    </p:spTree>
    <p:extLst>
      <p:ext uri="{BB962C8B-B14F-4D97-AF65-F5344CB8AC3E}">
        <p14:creationId xmlns:p14="http://schemas.microsoft.com/office/powerpoint/2010/main" val="203926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sp>
        <p:nvSpPr>
          <p:cNvPr id="3" name="Content Placeholder 2"/>
          <p:cNvSpPr>
            <a:spLocks noGrp="1"/>
          </p:cNvSpPr>
          <p:nvPr>
            <p:ph idx="1"/>
          </p:nvPr>
        </p:nvSpPr>
        <p:spPr>
          <a:xfrm>
            <a:off x="812800" y="1143001"/>
            <a:ext cx="3823368" cy="4952997"/>
          </a:xfrm>
        </p:spPr>
        <p:txBody>
          <a:bodyPr>
            <a:normAutofit/>
          </a:bodyPr>
          <a:lstStyle/>
          <a:p>
            <a:r>
              <a:rPr lang="en-US" sz="2000" b="1">
                <a:latin typeface="Times New Roman" panose="02020603050405020304" pitchFamily="18" charset="0"/>
                <a:cs typeface="Times New Roman" panose="02020603050405020304" pitchFamily="18" charset="0"/>
              </a:rPr>
              <a:t>Key Milestones</a:t>
            </a:r>
          </a:p>
          <a:p>
            <a:r>
              <a:rPr lang="en-US" sz="2000" b="1">
                <a:latin typeface="Times New Roman" panose="02020603050405020304" pitchFamily="18" charset="0"/>
                <a:cs typeface="Times New Roman" panose="02020603050405020304" pitchFamily="18" charset="0"/>
              </a:rPr>
              <a:t>Literature Review Completion</a:t>
            </a:r>
            <a:r>
              <a:rPr lang="en-US" sz="2000">
                <a:latin typeface="Times New Roman" panose="02020603050405020304" pitchFamily="18" charset="0"/>
                <a:cs typeface="Times New Roman" panose="02020603050405020304" pitchFamily="18" charset="0"/>
              </a:rPr>
              <a:t>: By 18-Sep-2024 (Review-0).</a:t>
            </a:r>
          </a:p>
          <a:p>
            <a:r>
              <a:rPr lang="en-US" sz="2000" b="1">
                <a:latin typeface="Times New Roman" panose="02020603050405020304" pitchFamily="18" charset="0"/>
                <a:cs typeface="Times New Roman" panose="02020603050405020304" pitchFamily="18" charset="0"/>
              </a:rPr>
              <a:t>System Design Finalization</a:t>
            </a:r>
            <a:r>
              <a:rPr lang="en-US" sz="2000">
                <a:latin typeface="Times New Roman" panose="02020603050405020304" pitchFamily="18" charset="0"/>
                <a:cs typeface="Times New Roman" panose="02020603050405020304" pitchFamily="18" charset="0"/>
              </a:rPr>
              <a:t>: By 21-Oct-2024 (Review-1).</a:t>
            </a:r>
          </a:p>
          <a:p>
            <a:r>
              <a:rPr lang="en-US" sz="2000" b="1">
                <a:latin typeface="Times New Roman" panose="02020603050405020304" pitchFamily="18" charset="0"/>
                <a:cs typeface="Times New Roman" panose="02020603050405020304" pitchFamily="18" charset="0"/>
              </a:rPr>
              <a:t>Prototype Testing</a:t>
            </a:r>
            <a:r>
              <a:rPr lang="en-US" sz="2000">
                <a:latin typeface="Times New Roman" panose="02020603050405020304" pitchFamily="18" charset="0"/>
                <a:cs typeface="Times New Roman" panose="02020603050405020304" pitchFamily="18" charset="0"/>
              </a:rPr>
              <a:t>: By 22-Nov-2024 (Review-2).</a:t>
            </a:r>
          </a:p>
          <a:p>
            <a:r>
              <a:rPr lang="en-US" sz="2000" b="1">
                <a:latin typeface="Times New Roman" panose="02020603050405020304" pitchFamily="18" charset="0"/>
                <a:cs typeface="Times New Roman" panose="02020603050405020304" pitchFamily="18" charset="0"/>
              </a:rPr>
              <a:t>System Optimization and Final Results</a:t>
            </a:r>
            <a:r>
              <a:rPr lang="en-US" sz="2000">
                <a:latin typeface="Times New Roman" panose="02020603050405020304" pitchFamily="18" charset="0"/>
                <a:cs typeface="Times New Roman" panose="02020603050405020304" pitchFamily="18" charset="0"/>
              </a:rPr>
              <a:t>: By 20-Dec-2024 (Review-3).</a:t>
            </a:r>
          </a:p>
          <a:p>
            <a:r>
              <a:rPr lang="en-US" sz="2000" b="1">
                <a:latin typeface="Times New Roman" panose="02020603050405020304" pitchFamily="18" charset="0"/>
                <a:cs typeface="Times New Roman" panose="02020603050405020304" pitchFamily="18" charset="0"/>
              </a:rPr>
              <a:t>Project Submission and Viva</a:t>
            </a:r>
            <a:r>
              <a:rPr lang="en-US" sz="2000">
                <a:latin typeface="Times New Roman" panose="02020603050405020304" pitchFamily="18" charset="0"/>
                <a:cs typeface="Times New Roman" panose="02020603050405020304" pitchFamily="18" charset="0"/>
              </a:rPr>
              <a:t>: By 17-Jan-2025.</a:t>
            </a:r>
          </a:p>
        </p:txBody>
      </p:sp>
      <p:pic>
        <p:nvPicPr>
          <p:cNvPr id="5" name="Picture 4">
            <a:extLst>
              <a:ext uri="{FF2B5EF4-FFF2-40B4-BE49-F238E27FC236}">
                <a16:creationId xmlns:a16="http://schemas.microsoft.com/office/drawing/2014/main" id="{8F2C0064-9104-07C6-6DB6-F8F826D421EF}"/>
              </a:ext>
            </a:extLst>
          </p:cNvPr>
          <p:cNvPicPr>
            <a:picLocks noChangeAspect="1"/>
          </p:cNvPicPr>
          <p:nvPr/>
        </p:nvPicPr>
        <p:blipFill>
          <a:blip r:embed="rId2"/>
          <a:stretch>
            <a:fillRect/>
          </a:stretch>
        </p:blipFill>
        <p:spPr>
          <a:xfrm>
            <a:off x="5005137" y="1143001"/>
            <a:ext cx="6475663" cy="495299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p:txBody>
          <a:bodyPr>
            <a:normAutofit/>
          </a:bodyPr>
          <a:lstStyle/>
          <a:p>
            <a:r>
              <a:rPr lang="en-US" b="1">
                <a:latin typeface="Times New Roman" panose="02020603050405020304" pitchFamily="18" charset="0"/>
                <a:cs typeface="Times New Roman" panose="02020603050405020304" pitchFamily="18" charset="0"/>
              </a:rPr>
              <a:t>Expected Outcomes</a:t>
            </a:r>
          </a:p>
          <a:p>
            <a:r>
              <a:rPr lang="en-US" b="1">
                <a:latin typeface="Times New Roman" panose="02020603050405020304" pitchFamily="18" charset="0"/>
                <a:cs typeface="Times New Roman" panose="02020603050405020304" pitchFamily="18" charset="0"/>
              </a:rPr>
              <a:t>Reduction in Reject Water</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Achieve a reject-to-purified water ratio of 1:1.3, significantly reducing water wastage compared to traditional purification systems.</a:t>
            </a:r>
          </a:p>
          <a:p>
            <a:r>
              <a:rPr lang="en-US" b="1">
                <a:latin typeface="Times New Roman" panose="02020603050405020304" pitchFamily="18" charset="0"/>
                <a:cs typeface="Times New Roman" panose="02020603050405020304" pitchFamily="18" charset="0"/>
              </a:rPr>
              <a:t>Improved Water Quality</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Consistently produce purified water with a pH of 7 (neutral), ensuring it is safe and suitable for drinking and other applications.</a:t>
            </a:r>
          </a:p>
          <a:p>
            <a:r>
              <a:rPr lang="en-US" b="1">
                <a:latin typeface="Times New Roman" panose="02020603050405020304" pitchFamily="18" charset="0"/>
                <a:cs typeface="Times New Roman" panose="02020603050405020304" pitchFamily="18" charset="0"/>
              </a:rPr>
              <a:t>Enhanced System Efficiency</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Optimize the flow and pressure of water through the integration of a booster pump, leading to improved overall system performance.</a:t>
            </a:r>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C089-8D7F-9BCC-0214-8D75DCB424F3}"/>
              </a:ext>
            </a:extLst>
          </p:cNvPr>
          <p:cNvSpPr>
            <a:spLocks noGrp="1"/>
          </p:cNvSpPr>
          <p:nvPr>
            <p:ph type="title"/>
          </p:nvPr>
        </p:nvSpPr>
        <p:spPr/>
        <p:txBody>
          <a:bodyPr/>
          <a:lstStyle/>
          <a:p>
            <a:r>
              <a:rPr lang="en-US" err="1"/>
              <a:t>Contd</a:t>
            </a:r>
            <a:r>
              <a:rPr lang="en-US"/>
              <a:t>… (Expected Outcomes)</a:t>
            </a:r>
            <a:endParaRPr lang="en-IN"/>
          </a:p>
        </p:txBody>
      </p:sp>
      <p:sp>
        <p:nvSpPr>
          <p:cNvPr id="3" name="Content Placeholder 2">
            <a:extLst>
              <a:ext uri="{FF2B5EF4-FFF2-40B4-BE49-F238E27FC236}">
                <a16:creationId xmlns:a16="http://schemas.microsoft.com/office/drawing/2014/main" id="{EE7D2A3D-EE0D-7098-F7C5-9C814C8E917D}"/>
              </a:ext>
            </a:extLst>
          </p:cNvPr>
          <p:cNvSpPr>
            <a:spLocks noGrp="1"/>
          </p:cNvSpPr>
          <p:nvPr>
            <p:ph idx="1"/>
          </p:nvPr>
        </p:nvSpPr>
        <p:spPr/>
        <p:txBody>
          <a:bodyPr/>
          <a:lstStyle/>
          <a:p>
            <a:r>
              <a:rPr lang="en-US" b="1"/>
              <a:t>Sustainability and Conservation</a:t>
            </a:r>
            <a:endParaRPr lang="en-US"/>
          </a:p>
          <a:p>
            <a:pPr lvl="1">
              <a:buFont typeface="Arial" panose="020B0604020202020204" pitchFamily="34" charset="0"/>
              <a:buChar char="•"/>
            </a:pPr>
            <a:r>
              <a:rPr lang="en-US"/>
              <a:t>Promote sustainable water management by minimizing water waste and supporting the United Nations Sustainable Development Goal (SDG) for clean water and sanitation.</a:t>
            </a:r>
          </a:p>
          <a:p>
            <a:r>
              <a:rPr lang="en-US" b="1"/>
              <a:t>Cost-Effective Solution</a:t>
            </a:r>
            <a:endParaRPr lang="en-US"/>
          </a:p>
          <a:p>
            <a:pPr lvl="1">
              <a:buFont typeface="Arial" panose="020B0604020202020204" pitchFamily="34" charset="0"/>
              <a:buChar char="•"/>
            </a:pPr>
            <a:r>
              <a:rPr lang="en-US"/>
              <a:t>Provide an affordable and scalable water purification system suitable for domestic and industrial use.</a:t>
            </a:r>
          </a:p>
          <a:p>
            <a:r>
              <a:rPr lang="en-US" b="1"/>
              <a:t>Demonstration of Real-Time Monitoring</a:t>
            </a:r>
            <a:endParaRPr lang="en-US"/>
          </a:p>
          <a:p>
            <a:pPr lvl="1">
              <a:buFont typeface="Arial" panose="020B0604020202020204" pitchFamily="34" charset="0"/>
              <a:buChar char="•"/>
            </a:pPr>
            <a:r>
              <a:rPr lang="en-US"/>
              <a:t>Enable effective monitoring of water flow, quality, and reject ratios through flow controllers and potential future integration of IoT sensors.</a:t>
            </a:r>
          </a:p>
          <a:p>
            <a:r>
              <a:rPr lang="en-US" b="1"/>
              <a:t>Potential for Future Research and Innovation</a:t>
            </a:r>
            <a:endParaRPr lang="en-US"/>
          </a:p>
          <a:p>
            <a:pPr lvl="1">
              <a:buFont typeface="Arial" panose="020B0604020202020204" pitchFamily="34" charset="0"/>
              <a:buChar char="•"/>
            </a:pPr>
            <a:r>
              <a:rPr lang="en-US"/>
              <a:t>Lay the groundwork for future advancements in reject water recovery and sustainable filtration technologies.</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4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Introduce the need for improving water purification systems. Discuss the current challenge of high reject water production in Reverse Osmosis (RO) and other water filtration systems. Highlight the role of the Thermax company in developing efficient solutions and the significance of reducing water waste in terms of sustainability and cost-effectiveness.</a:t>
            </a:r>
          </a:p>
          <a:p>
            <a:r>
              <a:rPr lang="en-US" sz="2000">
                <a:latin typeface="Times New Roman" panose="02020603050405020304" pitchFamily="18" charset="0"/>
                <a:cs typeface="Times New Roman" panose="02020603050405020304" pitchFamily="18" charset="0"/>
              </a:rPr>
              <a:t>Brief introduction to the project, highlighting the significance of minimizing reject water in purification systems and the sustainability goals.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0" y="989045"/>
            <a:ext cx="12192000" cy="5106953"/>
          </a:xfrm>
        </p:spPr>
        <p:txBody>
          <a:bodyPr>
            <a:noAutofit/>
          </a:bodyPr>
          <a:lstStyle/>
          <a:p>
            <a:r>
              <a:rPr lang="en-US" sz="2000"/>
              <a:t>This project successfully demonstrates an optimized multi-stage water purification system designed to significantly reduce reject water while maintaining high water quality. By integrating a booster pump between the pre-carbon and nano filter stages, the system achieved a reject-to-purified water ratio of 1:1.3, which is a notable improvement over conventional purification systems. Furthermore, the purified water consistently maintained a neutral pH of 7, ensuring its safety and suitability for consumption.</a:t>
            </a:r>
          </a:p>
          <a:p>
            <a:r>
              <a:rPr lang="en-US" sz="2000"/>
              <a:t>The results highlight the potential for sustainable water management solutions that align with global water conservation goals, particularly </a:t>
            </a:r>
            <a:r>
              <a:rPr lang="en-US" sz="2000" b="1"/>
              <a:t>Sustainable Development Goal (SDG) 6: Clean Water and Sanitation</a:t>
            </a:r>
            <a:r>
              <a:rPr lang="en-US" sz="2000"/>
              <a:t>. The project not only offers a cost-effective and scalable approach for both domestic and industrial applications but also provides a foundation for further innovation, such as real-time monitoring and advanced reject water recovery techniques.</a:t>
            </a:r>
          </a:p>
          <a:p>
            <a:r>
              <a:rPr lang="en-US" sz="2000"/>
              <a:t>In conclusion, the proposed system contributes to reducing water wastage, promoting efficient resource utilization, and fostering sustainable practices in water purification technology. This work holds promise for addressing global water challenges and encourages further exploration of innovative solutions in this critical field.</a:t>
            </a:r>
          </a:p>
        </p:txBody>
      </p:sp>
    </p:spTree>
    <p:extLst>
      <p:ext uri="{BB962C8B-B14F-4D97-AF65-F5344CB8AC3E}">
        <p14:creationId xmlns:p14="http://schemas.microsoft.com/office/powerpoint/2010/main" val="22385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a:latin typeface="Cambria" panose="02040503050406030204" pitchFamily="18" charset="0"/>
                <a:ea typeface="Cambria" panose="02040503050406030204" pitchFamily="18" charset="0"/>
              </a:rPr>
              <a:t>https://github.com/users/issu2009/projects/2/views/1?pane=issue&amp;ite</a:t>
            </a:r>
          </a:p>
          <a:p>
            <a:pPr marL="342900" indent="-190500" algn="just">
              <a:lnSpc>
                <a:spcPct val="200000"/>
              </a:lnSpc>
              <a:spcBef>
                <a:spcPts val="0"/>
              </a:spcBef>
              <a:buSzPct val="100000"/>
              <a:buFont typeface="Arial"/>
              <a:buNone/>
            </a:pPr>
            <a:r>
              <a:rPr lang="en-US" err="1">
                <a:latin typeface="Cambria" panose="02040503050406030204" pitchFamily="18" charset="0"/>
                <a:ea typeface="Cambria" panose="02040503050406030204" pitchFamily="18" charset="0"/>
              </a:rPr>
              <a:t>mId</a:t>
            </a:r>
            <a:r>
              <a:rPr lang="en-US">
                <a:latin typeface="Cambria" panose="02040503050406030204" pitchFamily="18" charset="0"/>
                <a:ea typeface="Cambria" panose="02040503050406030204" pitchFamily="18" charset="0"/>
              </a:rPr>
              <a:t>=80108452</a:t>
            </a: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475861" y="961053"/>
            <a:ext cx="11234058" cy="5134945"/>
          </a:xfrm>
        </p:spPr>
        <p:txBody>
          <a:bodyPr>
            <a:normAutofit/>
          </a:bodyPr>
          <a:lstStyle/>
          <a:p>
            <a:r>
              <a:rPr lang="en-US" sz="2000">
                <a:latin typeface="Times New Roman" panose="02020603050405020304" pitchFamily="18" charset="0"/>
                <a:cs typeface="Times New Roman" panose="02020603050405020304" pitchFamily="18" charset="0"/>
              </a:rPr>
              <a:t>Consultations with local water purification shops for practical insights on system design and optimization.</a:t>
            </a:r>
          </a:p>
          <a:p>
            <a:r>
              <a:rPr lang="en-US" sz="2000">
                <a:latin typeface="Times New Roman" panose="02020603050405020304" pitchFamily="18" charset="0"/>
                <a:cs typeface="Times New Roman" panose="02020603050405020304" pitchFamily="18" charset="0"/>
              </a:rPr>
              <a:t>Discussions with filter experts on advanced filtration methods and reject water recovery techniques.</a:t>
            </a:r>
          </a:p>
          <a:p>
            <a:r>
              <a:rPr lang="en-US" sz="2000">
                <a:latin typeface="Times New Roman" panose="02020603050405020304" pitchFamily="18" charset="0"/>
                <a:cs typeface="Times New Roman" panose="02020603050405020304" pitchFamily="18" charset="0"/>
              </a:rPr>
              <a:t>Recommendations provided by </a:t>
            </a:r>
            <a:r>
              <a:rPr lang="en-US" sz="2000" b="1">
                <a:latin typeface="Times New Roman" panose="02020603050405020304" pitchFamily="18" charset="0"/>
                <a:cs typeface="Times New Roman" panose="02020603050405020304" pitchFamily="18" charset="0"/>
              </a:rPr>
              <a:t>ChatGPT</a:t>
            </a:r>
            <a:r>
              <a:rPr lang="en-US" sz="2000">
                <a:latin typeface="Times New Roman" panose="02020603050405020304" pitchFamily="18" charset="0"/>
                <a:cs typeface="Times New Roman" panose="02020603050405020304" pitchFamily="18" charset="0"/>
              </a:rPr>
              <a:t> for technical design improvements and methodology refinement.</a:t>
            </a:r>
          </a:p>
          <a:p>
            <a:r>
              <a:rPr lang="en-US" sz="2000">
                <a:latin typeface="Times New Roman" panose="02020603050405020304" pitchFamily="18" charset="0"/>
                <a:cs typeface="Times New Roman" panose="02020603050405020304" pitchFamily="18" charset="0"/>
              </a:rPr>
              <a:t>Experimental observations and data collected during project implementation and testing.</a:t>
            </a:r>
          </a:p>
          <a:p>
            <a:r>
              <a:rPr lang="en-US" sz="2000">
                <a:latin typeface="Times New Roman" panose="02020603050405020304" pitchFamily="18" charset="0"/>
                <a:cs typeface="Times New Roman" panose="02020603050405020304" pitchFamily="18" charset="0"/>
              </a:rPr>
              <a:t>Research articles and resources on multi-stage water purification systems and sustainable water management strategies:</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[Insert the specific research papers or books used, if any, with their authors and publication details].</a:t>
            </a:r>
          </a:p>
          <a:p>
            <a:r>
              <a:rPr lang="en-US" sz="2000">
                <a:latin typeface="Times New Roman" panose="02020603050405020304" pitchFamily="18" charset="0"/>
                <a:cs typeface="Times New Roman" panose="02020603050405020304" pitchFamily="18" charset="0"/>
              </a:rPr>
              <a:t>United Nations Sustainable Development Goals (SDG) documentation for reference to SDG 6 (Clean Water and Sanitation).</a:t>
            </a: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a:t>Project work mapping with SDG</a:t>
            </a:r>
            <a:endParaRPr lang="en-IN"/>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504337" y="999787"/>
            <a:ext cx="10976463" cy="5096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a:latin typeface="Times New Roman" panose="02020603050405020304" pitchFamily="18" charset="0"/>
                <a:cs typeface="Times New Roman" panose="02020603050405020304" pitchFamily="18" charset="0"/>
              </a:rPr>
              <a:t>The project </a:t>
            </a:r>
            <a:r>
              <a:rPr lang="en-US" sz="2000" b="1">
                <a:latin typeface="Times New Roman" panose="02020603050405020304" pitchFamily="18" charset="0"/>
                <a:cs typeface="Times New Roman" panose="02020603050405020304" pitchFamily="18" charset="0"/>
              </a:rPr>
              <a:t>"Thermax Minimizing Reject during Water Purification"</a:t>
            </a:r>
            <a:r>
              <a:rPr lang="en-US" sz="2000">
                <a:latin typeface="Times New Roman" panose="02020603050405020304" pitchFamily="18" charset="0"/>
                <a:cs typeface="Times New Roman" panose="02020603050405020304" pitchFamily="18" charset="0"/>
              </a:rPr>
              <a:t> aligns with multiple SDGs by addressing global challenges in water conservation, sustainability, and technological innovation.</a:t>
            </a:r>
          </a:p>
          <a:p>
            <a:r>
              <a:rPr lang="en-US" sz="2000" b="1">
                <a:latin typeface="Times New Roman" panose="02020603050405020304" pitchFamily="18" charset="0"/>
                <a:cs typeface="Times New Roman" panose="02020603050405020304" pitchFamily="18" charset="0"/>
              </a:rPr>
              <a:t>SDG 6: Clean Water and Sanitation</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project directly contributes to SDG 6 by reducing water wastage and improving water recovery rates. This ensures the availability and sustainable management of clean water, promoting efficient water usage and increased access to purified water for domestic and industrial applications.</a:t>
            </a:r>
          </a:p>
          <a:p>
            <a:r>
              <a:rPr lang="en-US" sz="2000" b="1">
                <a:latin typeface="Times New Roman" panose="02020603050405020304" pitchFamily="18" charset="0"/>
                <a:cs typeface="Times New Roman" panose="02020603050405020304" pitchFamily="18" charset="0"/>
              </a:rPr>
              <a:t>SDG 12: Responsible Consumption and Production</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By minimizing reject water and enhancing energy efficiency, the project supports sustainable production and consumption practices. It reduces the environmental impact of water purification processes, encouraging resource efficiency and waste reduction.</a:t>
            </a: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544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A85-63F1-924A-FAFD-69A77933C953}"/>
              </a:ext>
            </a:extLst>
          </p:cNvPr>
          <p:cNvSpPr>
            <a:spLocks noGrp="1"/>
          </p:cNvSpPr>
          <p:nvPr>
            <p:ph type="title"/>
          </p:nvPr>
        </p:nvSpPr>
        <p:spPr/>
        <p:txBody>
          <a:bodyPr/>
          <a:lstStyle/>
          <a:p>
            <a:r>
              <a:rPr lang="en-US" err="1"/>
              <a:t>Contd</a:t>
            </a:r>
            <a:r>
              <a:rPr lang="en-US"/>
              <a:t>… (Project work mapping with SDG)</a:t>
            </a:r>
            <a:endParaRPr lang="en-IN"/>
          </a:p>
        </p:txBody>
      </p:sp>
      <p:sp>
        <p:nvSpPr>
          <p:cNvPr id="3" name="Content Placeholder 2">
            <a:extLst>
              <a:ext uri="{FF2B5EF4-FFF2-40B4-BE49-F238E27FC236}">
                <a16:creationId xmlns:a16="http://schemas.microsoft.com/office/drawing/2014/main" id="{AE56BF84-3598-BC6F-BD8D-A0EE6458218B}"/>
              </a:ext>
            </a:extLst>
          </p:cNvPr>
          <p:cNvSpPr>
            <a:spLocks noGrp="1"/>
          </p:cNvSpPr>
          <p:nvPr>
            <p:ph idx="1"/>
          </p:nvPr>
        </p:nvSpPr>
        <p:spPr/>
        <p:txBody>
          <a:bodyPr/>
          <a:lstStyle/>
          <a:p>
            <a:r>
              <a:rPr lang="en-US" sz="2000" b="1">
                <a:latin typeface="Times New Roman" panose="02020603050405020304" pitchFamily="18" charset="0"/>
                <a:cs typeface="Times New Roman" panose="02020603050405020304" pitchFamily="18" charset="0"/>
              </a:rPr>
              <a:t>SDG 9: Industry, Innovation, and Infrastructure</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use of innovative technology, such as the integration of a booster pump and potential real-time monitoring systems, fosters sustainable industrialization. It aligns with SDG 9 by promoting resilient infrastructure and advancing innovative practices in water purification systems.</a:t>
            </a:r>
          </a:p>
          <a:p>
            <a:r>
              <a:rPr lang="en-US" sz="2000">
                <a:latin typeface="Times New Roman" panose="02020603050405020304" pitchFamily="18" charset="0"/>
                <a:cs typeface="Times New Roman" panose="02020603050405020304" pitchFamily="18" charset="0"/>
              </a:rPr>
              <a:t>This project highlights the critical role of technology in achieving sustainability goals and contributes to addressing global water and environmental challenges</a:t>
            </a:r>
            <a:endParaRPr lang="en-IN"/>
          </a:p>
        </p:txBody>
      </p:sp>
    </p:spTree>
    <p:extLst>
      <p:ext uri="{BB962C8B-B14F-4D97-AF65-F5344CB8AC3E}">
        <p14:creationId xmlns:p14="http://schemas.microsoft.com/office/powerpoint/2010/main" val="199855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7176166" y="2394602"/>
            <a:ext cx="508001" cy="597250"/>
          </a:xfrm>
        </p:spPr>
        <p:txBody>
          <a:bodyPr/>
          <a:lstStyle/>
          <a:p>
            <a:r>
              <a:rPr lang="en-GB"/>
              <a:t>.</a:t>
            </a:r>
          </a:p>
        </p:txBody>
      </p:sp>
      <p:sp>
        <p:nvSpPr>
          <p:cNvPr id="3" name="Content Placeholder 2"/>
          <p:cNvSpPr>
            <a:spLocks noGrp="1"/>
          </p:cNvSpPr>
          <p:nvPr>
            <p:ph idx="1"/>
          </p:nvPr>
        </p:nvSpPr>
        <p:spPr>
          <a:xfrm>
            <a:off x="812800" y="1110917"/>
            <a:ext cx="10668000" cy="4952997"/>
          </a:xfrm>
        </p:spPr>
        <p:txBody>
          <a:bodyPr>
            <a:normAutofit/>
          </a:bodyPr>
          <a:lstStyle/>
          <a:p>
            <a:pPr marL="0" indent="0" algn="ctr">
              <a:buNone/>
            </a:pPr>
            <a:endParaRPr lang="en-GB" sz="4400"/>
          </a:p>
          <a:p>
            <a:pPr marL="0" indent="0" algn="ctr">
              <a:buNone/>
            </a:pPr>
            <a:endParaRPr lang="en-GB" sz="4400"/>
          </a:p>
          <a:p>
            <a:pPr marL="0" indent="0" algn="ctr">
              <a:buNone/>
            </a:pPr>
            <a:r>
              <a:rPr lang="en-GB" sz="6000"/>
              <a:t>              Thank You</a:t>
            </a:r>
          </a:p>
        </p:txBody>
      </p:sp>
      <p:pic>
        <p:nvPicPr>
          <p:cNvPr id="5" name="Picture 4">
            <a:extLst>
              <a:ext uri="{FF2B5EF4-FFF2-40B4-BE49-F238E27FC236}">
                <a16:creationId xmlns:a16="http://schemas.microsoft.com/office/drawing/2014/main" id="{566745CF-5E3B-BD06-67C4-6B678F2C4A4F}"/>
              </a:ext>
            </a:extLst>
          </p:cNvPr>
          <p:cNvPicPr>
            <a:picLocks noChangeAspect="1"/>
          </p:cNvPicPr>
          <p:nvPr/>
        </p:nvPicPr>
        <p:blipFill>
          <a:blip r:embed="rId2"/>
          <a:stretch>
            <a:fillRect/>
          </a:stretch>
        </p:blipFill>
        <p:spPr>
          <a:xfrm>
            <a:off x="2242897" y="1876208"/>
            <a:ext cx="3439005" cy="3105583"/>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a:noAutofit/>
          </a:bodyPr>
          <a:lstStyle/>
          <a:p>
            <a:r>
              <a:rPr lang="en-US" sz="2000">
                <a:latin typeface="Times New Roman" panose="02020603050405020304" pitchFamily="18" charset="0"/>
                <a:cs typeface="Times New Roman" panose="02020603050405020304" pitchFamily="18" charset="0"/>
              </a:rPr>
              <a:t>The efficient use of water resources is critical for addressing the global water scarcity crisis. Research in water purification technologies has consistently focused on improving filtration techniques, minimizing reject water, and optimizing overall process efficiency. This literature review highlights key studies in membrane technology, reject water reduction, and fouling control.</a:t>
            </a:r>
          </a:p>
          <a:p>
            <a:pPr>
              <a:buFont typeface="+mj-lt"/>
              <a:buAutoNum type="arabicPeriod"/>
            </a:pPr>
            <a:r>
              <a:rPr lang="en-US" sz="2000" b="1">
                <a:latin typeface="Times New Roman" panose="02020603050405020304" pitchFamily="18" charset="0"/>
                <a:cs typeface="Times New Roman" panose="02020603050405020304" pitchFamily="18" charset="0"/>
              </a:rPr>
              <a:t>Advances in Membrane Technology for Water Purification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J. Smith, L. Johnson, and R. Kim (2021) explored recent advancements in membrane technology, focusing on improving water recovery and efficiency. Their work highlights the development of high-rejection and low-fouling membranes, which have significantly enhanced the efficiency of Reverse Osmosis (RO) and Nano-Filtration systems. These innovations aim to improve water quality while reducing operational costs and reject water.</a:t>
            </a:r>
          </a:p>
          <a:p>
            <a:pPr>
              <a:buFont typeface="+mj-lt"/>
              <a:buAutoNum type="arabicPeriod"/>
            </a:pPr>
            <a:r>
              <a:rPr lang="en-US" sz="2000" b="1">
                <a:latin typeface="Times New Roman" panose="02020603050405020304" pitchFamily="18" charset="0"/>
                <a:cs typeface="Times New Roman" panose="02020603050405020304" pitchFamily="18" charset="0"/>
              </a:rPr>
              <a:t>Challenges and Opportunities in Reverse Osmosis Desalination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 Green, M. Brown, and C. Davis (2020) examined the challenges faced in RO desalination systems, particularly high energy consumption and significant brine reject. They proposed integrating energy recovery devices and optimizing system parameters as effective solutions to reduce water wastage and improve overall system sustainability.</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486F-B0C3-56ED-8F26-BF98A396CCEA}"/>
              </a:ext>
            </a:extLst>
          </p:cNvPr>
          <p:cNvSpPr>
            <a:spLocks noGrp="1"/>
          </p:cNvSpPr>
          <p:nvPr>
            <p:ph type="title"/>
          </p:nvPr>
        </p:nvSpPr>
        <p:spPr/>
        <p:txBody>
          <a:bodyPr/>
          <a:lstStyle/>
          <a:p>
            <a:r>
              <a:rPr lang="en-US" err="1"/>
              <a:t>Contd</a:t>
            </a:r>
            <a:r>
              <a:rPr lang="en-US"/>
              <a:t>… (</a:t>
            </a:r>
            <a:r>
              <a:rPr lang="en-US" err="1"/>
              <a:t>Litreature</a:t>
            </a:r>
            <a:r>
              <a:rPr lang="en-US"/>
              <a:t> Review)</a:t>
            </a:r>
            <a:endParaRPr lang="en-IN"/>
          </a:p>
        </p:txBody>
      </p:sp>
      <p:sp>
        <p:nvSpPr>
          <p:cNvPr id="3" name="Content Placeholder 2">
            <a:extLst>
              <a:ext uri="{FF2B5EF4-FFF2-40B4-BE49-F238E27FC236}">
                <a16:creationId xmlns:a16="http://schemas.microsoft.com/office/drawing/2014/main" id="{B7896D23-CE7A-61F1-8539-B2C6BC798DFE}"/>
              </a:ext>
            </a:extLst>
          </p:cNvPr>
          <p:cNvSpPr>
            <a:spLocks noGrp="1"/>
          </p:cNvSpPr>
          <p:nvPr>
            <p:ph idx="1"/>
          </p:nvPr>
        </p:nvSpPr>
        <p:spPr>
          <a:xfrm>
            <a:off x="812800" y="681135"/>
            <a:ext cx="10668000" cy="5414864"/>
          </a:xfrm>
        </p:spPr>
        <p:txBody>
          <a:bodyPr>
            <a:normAutofit lnSpcReduction="10000"/>
          </a:bodyPr>
          <a:lstStyle/>
          <a:p>
            <a:pPr marL="0" indent="0">
              <a:buNone/>
            </a:pPr>
            <a:endParaRPr lang="en-US" sz="2000">
              <a:latin typeface="Times New Roman" panose="02020603050405020304" pitchFamily="18" charset="0"/>
              <a:cs typeface="Times New Roman" panose="02020603050405020304" pitchFamily="18" charset="0"/>
            </a:endParaRPr>
          </a:p>
          <a:p>
            <a:pPr>
              <a:buFont typeface="+mj-lt"/>
              <a:buAutoNum type="arabicPeriod"/>
            </a:pPr>
            <a:r>
              <a:rPr lang="en-US" sz="2000" b="1">
                <a:latin typeface="Times New Roman" panose="02020603050405020304" pitchFamily="18" charset="0"/>
                <a:cs typeface="Times New Roman" panose="02020603050405020304" pitchFamily="18" charset="0"/>
              </a:rPr>
              <a:t>Minimization of Brine Reject in RO Systems</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P. Roberts and K. Watson (2019) conducted a study on process optimization techniques for reducing brine reject in RO systems. Their research focused on enhancing system recovery rates by adjusting flow rates, optimizing chemical dosing, and employing multi-stage treatment systems. Their findings demonstrated the potential to reduce reject water while maintaining water quality standards.</a:t>
            </a:r>
          </a:p>
          <a:p>
            <a:pPr>
              <a:buFont typeface="+mj-lt"/>
              <a:buAutoNum type="arabicPeriod"/>
            </a:pPr>
            <a:r>
              <a:rPr lang="en-US" sz="2000" b="1">
                <a:latin typeface="Times New Roman" panose="02020603050405020304" pitchFamily="18" charset="0"/>
                <a:cs typeface="Times New Roman" panose="02020603050405020304" pitchFamily="18" charset="0"/>
              </a:rPr>
              <a:t>Fouling Control in Membrane-Based Water Purification Systems</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S. Patel, M. Zang, and H. Lee (2020) investigated fouling control mechanisms in membrane-based systems. They discussed how biofouling and scaling are major challenges in RO systems, leading to increased reject water and reduced efficiency. The study highlighted the importance of pre-treatment methods, anti-</a:t>
            </a:r>
            <a:r>
              <a:rPr lang="en-US" sz="2000" err="1">
                <a:latin typeface="Times New Roman" panose="02020603050405020304" pitchFamily="18" charset="0"/>
                <a:cs typeface="Times New Roman" panose="02020603050405020304" pitchFamily="18" charset="0"/>
              </a:rPr>
              <a:t>scalant</a:t>
            </a:r>
            <a:r>
              <a:rPr lang="en-US" sz="2000">
                <a:latin typeface="Times New Roman" panose="02020603050405020304" pitchFamily="18" charset="0"/>
                <a:cs typeface="Times New Roman" panose="02020603050405020304" pitchFamily="18" charset="0"/>
              </a:rPr>
              <a:t> dosing, and periodic cleaning to maintain system performance and minimize water loss.</a:t>
            </a:r>
          </a:p>
          <a:p>
            <a:r>
              <a:rPr lang="en-US" sz="2000" b="1">
                <a:latin typeface="Times New Roman" panose="02020603050405020304" pitchFamily="18" charset="0"/>
                <a:cs typeface="Times New Roman" panose="02020603050405020304" pitchFamily="18" charset="0"/>
              </a:rPr>
              <a:t>Summary and Research Gap</a:t>
            </a:r>
          </a:p>
          <a:p>
            <a:r>
              <a:rPr lang="en-US" sz="2000">
                <a:latin typeface="Times New Roman" panose="02020603050405020304" pitchFamily="18" charset="0"/>
                <a:cs typeface="Times New Roman" panose="02020603050405020304" pitchFamily="18" charset="0"/>
              </a:rPr>
              <a:t>While significant progress has been made in improving membrane technology and optimizing system performance, existing methods still face challenges in reducing reject water without compromising water quality. This project seeks to address these gaps by integrating a booster pump within a multi-stage filtration system, enhancing both efficiency and water recovery.</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82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391886" y="1143001"/>
            <a:ext cx="11318032" cy="4952997"/>
          </a:xfrm>
        </p:spPr>
        <p:txBody>
          <a:bodyPr>
            <a:noAutofit/>
          </a:bodyPr>
          <a:lstStyle/>
          <a:p>
            <a:r>
              <a:rPr lang="en-US" sz="2000" b="1">
                <a:latin typeface="Times New Roman" panose="02020603050405020304" pitchFamily="18" charset="0"/>
                <a:cs typeface="Times New Roman" panose="02020603050405020304" pitchFamily="18" charset="0"/>
              </a:rPr>
              <a:t>Existing Method: Reverse Osmosis (RO) System</a:t>
            </a:r>
          </a:p>
          <a:p>
            <a:r>
              <a:rPr lang="en-US" sz="2000">
                <a:latin typeface="Times New Roman" panose="02020603050405020304" pitchFamily="18" charset="0"/>
                <a:cs typeface="Times New Roman" panose="02020603050405020304" pitchFamily="18" charset="0"/>
              </a:rPr>
              <a:t>Reverse Osmosis (RO) is one of the most widely used methods for water purification. It employs a semi-permeable membrane to remove contaminants, providing clean water. While effective, this method has several drawbacks, especially concerning reject water and system efficiency.</a:t>
            </a:r>
          </a:p>
          <a:p>
            <a:r>
              <a:rPr lang="en-US" sz="2000" b="1">
                <a:latin typeface="Times New Roman" panose="02020603050405020304" pitchFamily="18" charset="0"/>
                <a:cs typeface="Times New Roman" panose="02020603050405020304" pitchFamily="18" charset="0"/>
              </a:rPr>
              <a:t>Drawbacks of the Existing Method</a:t>
            </a:r>
          </a:p>
          <a:p>
            <a:r>
              <a:rPr lang="en-US" sz="2000" b="1">
                <a:latin typeface="Times New Roman" panose="02020603050405020304" pitchFamily="18" charset="0"/>
                <a:cs typeface="Times New Roman" panose="02020603050405020304" pitchFamily="18" charset="0"/>
              </a:rPr>
              <a:t>High Reject Water Ratio</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RO systems typically reject 40-50% of the input water as waste, leading to significant water wastage. This is particularly problematic in areas with limited water availability.</a:t>
            </a:r>
          </a:p>
          <a:p>
            <a:r>
              <a:rPr lang="en-US" sz="2000" b="1">
                <a:latin typeface="Times New Roman" panose="02020603050405020304" pitchFamily="18" charset="0"/>
                <a:cs typeface="Times New Roman" panose="02020603050405020304" pitchFamily="18" charset="0"/>
              </a:rPr>
              <a:t>Energy Intensive</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process requires high pressure to push water through the membrane, resulting in significant energy consumption, making the system expensive to operate.</a:t>
            </a:r>
          </a:p>
          <a:p>
            <a:r>
              <a:rPr lang="en-US" sz="2000" b="1">
                <a:latin typeface="Times New Roman" panose="02020603050405020304" pitchFamily="18" charset="0"/>
                <a:cs typeface="Times New Roman" panose="02020603050405020304" pitchFamily="18" charset="0"/>
              </a:rPr>
              <a:t>Fouling and Scaling of Membranes</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Over time, membranes in RO systems are prone to fouling and scaling due to contaminants, reducing their efficiency and increasing maintenance costs.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931C-9778-A60A-DA16-404F83F96AB2}"/>
              </a:ext>
            </a:extLst>
          </p:cNvPr>
          <p:cNvSpPr>
            <a:spLocks noGrp="1"/>
          </p:cNvSpPr>
          <p:nvPr>
            <p:ph type="title"/>
          </p:nvPr>
        </p:nvSpPr>
        <p:spPr/>
        <p:txBody>
          <a:bodyPr/>
          <a:lstStyle/>
          <a:p>
            <a:r>
              <a:rPr lang="en-US" err="1"/>
              <a:t>Contd</a:t>
            </a:r>
            <a:r>
              <a:rPr lang="en-US"/>
              <a:t>… (Existing method Drawback)</a:t>
            </a:r>
            <a:endParaRPr lang="en-IN"/>
          </a:p>
        </p:txBody>
      </p:sp>
      <p:sp>
        <p:nvSpPr>
          <p:cNvPr id="3" name="Content Placeholder 2">
            <a:extLst>
              <a:ext uri="{FF2B5EF4-FFF2-40B4-BE49-F238E27FC236}">
                <a16:creationId xmlns:a16="http://schemas.microsoft.com/office/drawing/2014/main" id="{CB8B86F7-CFAB-6361-EF40-97FEA054DDB2}"/>
              </a:ext>
            </a:extLst>
          </p:cNvPr>
          <p:cNvSpPr>
            <a:spLocks noGrp="1"/>
          </p:cNvSpPr>
          <p:nvPr>
            <p:ph idx="1"/>
          </p:nvPr>
        </p:nvSpPr>
        <p:spPr/>
        <p:txBody>
          <a:bodyPr>
            <a:normAutofit/>
          </a:bodyPr>
          <a:lstStyle/>
          <a:p>
            <a:r>
              <a:rPr lang="en-US" sz="2000" b="1">
                <a:latin typeface="Times New Roman" panose="02020603050405020304" pitchFamily="18" charset="0"/>
                <a:cs typeface="Times New Roman" panose="02020603050405020304" pitchFamily="18" charset="0"/>
              </a:rPr>
              <a:t>Limited Efficiency in Reject Recovery</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Conventional RO systems have minimal mechanisms for recovering and reusing reject water, which adds to the overall inefficiency of the system.</a:t>
            </a:r>
          </a:p>
          <a:p>
            <a:r>
              <a:rPr lang="en-US" sz="2000" b="1">
                <a:latin typeface="Times New Roman" panose="02020603050405020304" pitchFamily="18" charset="0"/>
                <a:cs typeface="Times New Roman" panose="02020603050405020304" pitchFamily="18" charset="0"/>
              </a:rPr>
              <a:t>Imbalanced Mineral Content in Purified Water</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RO systems often remove essential minerals from the water, leading to demineralized water, which can affect taste and may not be ideal for long-term consumption.</a:t>
            </a:r>
          </a:p>
          <a:p>
            <a:r>
              <a:rPr lang="en-US" sz="2000" b="1">
                <a:latin typeface="Times New Roman" panose="02020603050405020304" pitchFamily="18" charset="0"/>
                <a:cs typeface="Times New Roman" panose="02020603050405020304" pitchFamily="18" charset="0"/>
              </a:rPr>
              <a:t>High Maintenance and Operating Costs</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Frequent membrane replacement, energy requirements, and system downtime increase the overall operational cost.</a:t>
            </a:r>
          </a:p>
          <a:p>
            <a:r>
              <a:rPr lang="en-US" sz="2000" b="1">
                <a:latin typeface="Times New Roman" panose="02020603050405020304" pitchFamily="18" charset="0"/>
                <a:cs typeface="Times New Roman" panose="02020603050405020304" pitchFamily="18" charset="0"/>
              </a:rPr>
              <a:t>Need for Improvement</a:t>
            </a:r>
          </a:p>
          <a:p>
            <a:r>
              <a:rPr lang="en-US" sz="2000">
                <a:latin typeface="Times New Roman" panose="02020603050405020304" pitchFamily="18" charset="0"/>
                <a:cs typeface="Times New Roman" panose="02020603050405020304" pitchFamily="18" charset="0"/>
              </a:rPr>
              <a:t>These drawbacks highlight the need for innovative solutions to optimize water purification systems by reducing reject water, improving energy efficiency, and maintaining water quality. This project addresses these limitations by integrating a booster pump and optimizing the filtration process for better water recovery and cost-effectiveness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58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a:xfrm>
            <a:off x="167951" y="1143001"/>
            <a:ext cx="11312849" cy="4952997"/>
          </a:xfrm>
        </p:spPr>
        <p:txBody>
          <a:bodyPr>
            <a:noAutofit/>
          </a:bodyPr>
          <a:lstStyle/>
          <a:p>
            <a:r>
              <a:rPr lang="en-US" sz="2000">
                <a:latin typeface="Times New Roman" panose="02020603050405020304" pitchFamily="18" charset="0"/>
                <a:cs typeface="Times New Roman" panose="02020603050405020304" pitchFamily="18" charset="0"/>
              </a:rPr>
              <a:t>The proposed method aims to optimize a multi-stage water purification system to minimize reject water while maintaining high purification efficiency. The approach integrates innovative modifications into conventional filtration systems with the following key elements:</a:t>
            </a:r>
          </a:p>
          <a:p>
            <a:r>
              <a:rPr lang="en-US" sz="2000" b="1">
                <a:latin typeface="Times New Roman" panose="02020603050405020304" pitchFamily="18" charset="0"/>
                <a:cs typeface="Times New Roman" panose="02020603050405020304" pitchFamily="18" charset="0"/>
              </a:rPr>
              <a:t>Multi-Stage Filtration System</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system consists of six filtration stages:</a:t>
            </a:r>
          </a:p>
          <a:p>
            <a:pPr lvl="2"/>
            <a:r>
              <a:rPr lang="en-US" sz="2000" b="1">
                <a:latin typeface="Times New Roman" panose="02020603050405020304" pitchFamily="18" charset="0"/>
                <a:cs typeface="Times New Roman" panose="02020603050405020304" pitchFamily="18" charset="0"/>
              </a:rPr>
              <a:t>Pre-Filter</a:t>
            </a:r>
            <a:r>
              <a:rPr lang="en-US" sz="2000">
                <a:latin typeface="Times New Roman" panose="02020603050405020304" pitchFamily="18" charset="0"/>
                <a:cs typeface="Times New Roman" panose="02020603050405020304" pitchFamily="18" charset="0"/>
              </a:rPr>
              <a:t>: Removes large sediments and particles.</a:t>
            </a:r>
          </a:p>
          <a:p>
            <a:pPr lvl="2"/>
            <a:r>
              <a:rPr lang="en-US" sz="2000" b="1">
                <a:latin typeface="Times New Roman" panose="02020603050405020304" pitchFamily="18" charset="0"/>
                <a:cs typeface="Times New Roman" panose="02020603050405020304" pitchFamily="18" charset="0"/>
              </a:rPr>
              <a:t>Polypropylene Filter</a:t>
            </a:r>
            <a:r>
              <a:rPr lang="en-US" sz="2000">
                <a:latin typeface="Times New Roman" panose="02020603050405020304" pitchFamily="18" charset="0"/>
                <a:cs typeface="Times New Roman" panose="02020603050405020304" pitchFamily="18" charset="0"/>
              </a:rPr>
              <a:t>: Filters out finer suspended particles.</a:t>
            </a:r>
          </a:p>
          <a:p>
            <a:pPr lvl="2"/>
            <a:r>
              <a:rPr lang="en-US" sz="2000" b="1">
                <a:latin typeface="Times New Roman" panose="02020603050405020304" pitchFamily="18" charset="0"/>
                <a:cs typeface="Times New Roman" panose="02020603050405020304" pitchFamily="18" charset="0"/>
              </a:rPr>
              <a:t>Pre-Carbon Filter</a:t>
            </a:r>
            <a:r>
              <a:rPr lang="en-US" sz="2000">
                <a:latin typeface="Times New Roman" panose="02020603050405020304" pitchFamily="18" charset="0"/>
                <a:cs typeface="Times New Roman" panose="02020603050405020304" pitchFamily="18" charset="0"/>
              </a:rPr>
              <a:t>: Adsorbs chlorine and volatile organic compounds (VOCs).</a:t>
            </a:r>
          </a:p>
          <a:p>
            <a:pPr lvl="2"/>
            <a:r>
              <a:rPr lang="en-US" sz="2000" b="1">
                <a:latin typeface="Times New Roman" panose="02020603050405020304" pitchFamily="18" charset="0"/>
                <a:cs typeface="Times New Roman" panose="02020603050405020304" pitchFamily="18" charset="0"/>
              </a:rPr>
              <a:t>Nano Filter</a:t>
            </a:r>
            <a:r>
              <a:rPr lang="en-US" sz="2000">
                <a:latin typeface="Times New Roman" panose="02020603050405020304" pitchFamily="18" charset="0"/>
                <a:cs typeface="Times New Roman" panose="02020603050405020304" pitchFamily="18" charset="0"/>
              </a:rPr>
              <a:t>: Ensures ultrafiltration for enhanced water quality.</a:t>
            </a:r>
          </a:p>
          <a:p>
            <a:pPr lvl="2"/>
            <a:r>
              <a:rPr lang="en-US" sz="2000" b="1">
                <a:latin typeface="Times New Roman" panose="02020603050405020304" pitchFamily="18" charset="0"/>
                <a:cs typeface="Times New Roman" panose="02020603050405020304" pitchFamily="18" charset="0"/>
              </a:rPr>
              <a:t>Alkaline Filter</a:t>
            </a:r>
            <a:r>
              <a:rPr lang="en-US" sz="2000">
                <a:latin typeface="Times New Roman" panose="02020603050405020304" pitchFamily="18" charset="0"/>
                <a:cs typeface="Times New Roman" panose="02020603050405020304" pitchFamily="18" charset="0"/>
              </a:rPr>
              <a:t>: Balances pH levels and adds essential minerals.</a:t>
            </a:r>
          </a:p>
          <a:p>
            <a:pPr lvl="2"/>
            <a:r>
              <a:rPr lang="en-US" sz="2000" b="1">
                <a:latin typeface="Times New Roman" panose="02020603050405020304" pitchFamily="18" charset="0"/>
                <a:cs typeface="Times New Roman" panose="02020603050405020304" pitchFamily="18" charset="0"/>
              </a:rPr>
              <a:t>Post-Carbon Filter</a:t>
            </a:r>
            <a:r>
              <a:rPr lang="en-US" sz="2000">
                <a:latin typeface="Times New Roman" panose="02020603050405020304" pitchFamily="18" charset="0"/>
                <a:cs typeface="Times New Roman" panose="02020603050405020304" pitchFamily="18" charset="0"/>
              </a:rPr>
              <a:t>: Provides final polishing for taste and odor improvement.</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E2FA-E23F-C30F-40C8-CBDA4CE7BECD}"/>
              </a:ext>
            </a:extLst>
          </p:cNvPr>
          <p:cNvSpPr>
            <a:spLocks noGrp="1"/>
          </p:cNvSpPr>
          <p:nvPr>
            <p:ph type="title"/>
          </p:nvPr>
        </p:nvSpPr>
        <p:spPr/>
        <p:txBody>
          <a:bodyPr/>
          <a:lstStyle/>
          <a:p>
            <a:r>
              <a:rPr lang="en-US"/>
              <a:t>Contd.. (Proposed Method)</a:t>
            </a:r>
            <a:endParaRPr lang="en-IN"/>
          </a:p>
        </p:txBody>
      </p:sp>
      <p:sp>
        <p:nvSpPr>
          <p:cNvPr id="3" name="Content Placeholder 2">
            <a:extLst>
              <a:ext uri="{FF2B5EF4-FFF2-40B4-BE49-F238E27FC236}">
                <a16:creationId xmlns:a16="http://schemas.microsoft.com/office/drawing/2014/main" id="{9938D714-D08D-67A6-E285-BFB7DAEFD2AD}"/>
              </a:ext>
            </a:extLst>
          </p:cNvPr>
          <p:cNvSpPr>
            <a:spLocks noGrp="1"/>
          </p:cNvSpPr>
          <p:nvPr>
            <p:ph idx="1"/>
          </p:nvPr>
        </p:nvSpPr>
        <p:spPr>
          <a:xfrm>
            <a:off x="812800" y="762001"/>
            <a:ext cx="10668000" cy="5333998"/>
          </a:xfrm>
        </p:spPr>
        <p:txBody>
          <a:bodyPr>
            <a:normAutofit/>
          </a:bodyPr>
          <a:lstStyle/>
          <a:p>
            <a:pPr lvl="2"/>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Integration of a Booster Pump</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A booster pump is integrated between Stage 3 (Pre-Carbon Filter) and Stage 4 (Nano Filter).</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This pump optimizes water pressure and flow rate, reducing reject water without compromising purification efficiency.</a:t>
            </a:r>
          </a:p>
          <a:p>
            <a:r>
              <a:rPr lang="en-US" sz="2000" b="1">
                <a:latin typeface="Times New Roman" panose="02020603050405020304" pitchFamily="18" charset="0"/>
                <a:cs typeface="Times New Roman" panose="02020603050405020304" pitchFamily="18" charset="0"/>
              </a:rPr>
              <a:t>Optimization of Flow Control</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Flow controllers and flow valves are used to ensure precise water flow and system stability.</a:t>
            </a:r>
          </a:p>
          <a:p>
            <a:r>
              <a:rPr lang="en-US" sz="2000" b="1">
                <a:latin typeface="Times New Roman" panose="02020603050405020304" pitchFamily="18" charset="0"/>
                <a:cs typeface="Times New Roman" panose="02020603050405020304" pitchFamily="18" charset="0"/>
              </a:rPr>
              <a:t>Reject Water Recovery</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system is designed to minimize reject water, achieving a reject-to-purified water ratio of 1:1.3 compared to conventional systems.</a:t>
            </a:r>
          </a:p>
          <a:p>
            <a:r>
              <a:rPr lang="en-US" sz="2000" b="1">
                <a:latin typeface="Times New Roman" panose="02020603050405020304" pitchFamily="18" charset="0"/>
                <a:cs typeface="Times New Roman" panose="02020603050405020304" pitchFamily="18" charset="0"/>
              </a:rPr>
              <a:t>Maintaining Water Quality</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The pH of the purified water is consistently maintained at 7 (neutral) across all tests, ensuring high-quality and safe drinking water.</a:t>
            </a:r>
          </a:p>
          <a:p>
            <a:endParaRPr lang="en-IN" sz="2000"/>
          </a:p>
        </p:txBody>
      </p:sp>
    </p:spTree>
    <p:extLst>
      <p:ext uri="{BB962C8B-B14F-4D97-AF65-F5344CB8AC3E}">
        <p14:creationId xmlns:p14="http://schemas.microsoft.com/office/powerpoint/2010/main" val="159920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The primary objectives of this project are:</a:t>
            </a:r>
          </a:p>
          <a:p>
            <a:r>
              <a:rPr lang="en-US" sz="2000" b="1">
                <a:latin typeface="Times New Roman" panose="02020603050405020304" pitchFamily="18" charset="0"/>
                <a:cs typeface="Times New Roman" panose="02020603050405020304" pitchFamily="18" charset="0"/>
              </a:rPr>
              <a:t>Reduce Reject Water in Purification Systems</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Minimize the amount of reject water generated in multi-stage filtration systems, achieving a reject-to-purified water ratio of 1:1.3.</a:t>
            </a:r>
          </a:p>
          <a:p>
            <a:r>
              <a:rPr lang="en-US" sz="2000" b="1">
                <a:latin typeface="Times New Roman" panose="02020603050405020304" pitchFamily="18" charset="0"/>
                <a:cs typeface="Times New Roman" panose="02020603050405020304" pitchFamily="18" charset="0"/>
              </a:rPr>
              <a:t>Improve System Efficiency</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Enhance the performance of the purification system by optimizing water flow and pressure through the integration of a booster pump.</a:t>
            </a:r>
          </a:p>
          <a:p>
            <a:r>
              <a:rPr lang="en-US" sz="2000" b="1">
                <a:latin typeface="Times New Roman" panose="02020603050405020304" pitchFamily="18" charset="0"/>
                <a:cs typeface="Times New Roman" panose="02020603050405020304" pitchFamily="18" charset="0"/>
              </a:rPr>
              <a:t>Ensure Consistent Water Quality</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Maintain the pH of purified water at 7 (neutral) to ensure high-quality, safe, and potable water.</a:t>
            </a:r>
          </a:p>
          <a:p>
            <a:r>
              <a:rPr lang="en-US" sz="2000" b="1">
                <a:latin typeface="Times New Roman" panose="02020603050405020304" pitchFamily="18" charset="0"/>
                <a:cs typeface="Times New Roman" panose="02020603050405020304" pitchFamily="18" charset="0"/>
              </a:rPr>
              <a:t>Develop a Cost-Effective Solution</a:t>
            </a:r>
            <a:endParaRPr lang="en-US" sz="20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Provide an affordable and scalable purification system suitable for both domestic and industrial applications.</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5" ma:contentTypeDescription="Create a new document." ma:contentTypeScope="" ma:versionID="91ac46f287bd44405289b4a35d1f36c7">
  <xsd:schema xmlns:xsd="http://www.w3.org/2001/XMLSchema" xmlns:xs="http://www.w3.org/2001/XMLSchema" xmlns:p="http://schemas.microsoft.com/office/2006/metadata/properties" xmlns:ns3="5c7b1ef3-87d6-4fc2-bfdd-1f6cfa67cf6f" targetNamespace="http://schemas.microsoft.com/office/2006/metadata/properties" ma:root="true" ma:fieldsID="0ba7175b7f3356f4bb0d8c84cda39a9b"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c7b1ef3-87d6-4fc2-bfdd-1f6cfa67cf6f" xsi:nil="true"/>
  </documentManagement>
</p:properties>
</file>

<file path=customXml/itemProps1.xml><?xml version="1.0" encoding="utf-8"?>
<ds:datastoreItem xmlns:ds="http://schemas.openxmlformats.org/officeDocument/2006/customXml" ds:itemID="{5E00FC53-B5B9-4FC8-AB9D-E0D51DB5A95F}">
  <ds:schemaRefs>
    <ds:schemaRef ds:uri="http://schemas.microsoft.com/sharepoint/v3/contenttype/forms"/>
  </ds:schemaRefs>
</ds:datastoreItem>
</file>

<file path=customXml/itemProps2.xml><?xml version="1.0" encoding="utf-8"?>
<ds:datastoreItem xmlns:ds="http://schemas.openxmlformats.org/officeDocument/2006/customXml" ds:itemID="{53CA88BD-EDDD-4BE5-B756-03970EB09D40}">
  <ds:schemaRefs>
    <ds:schemaRef ds:uri="http://schemas.microsoft.com/office/2006/metadata/contentType"/>
    <ds:schemaRef ds:uri="http://schemas.microsoft.com/office/2006/metadata/properties/metaAttributes"/>
    <ds:schemaRef ds:uri="http://www.w3.org/2000/xmlns/"/>
    <ds:schemaRef ds:uri="http://www.w3.org/2001/XMLSchema"/>
    <ds:schemaRef ds:uri="5c7b1ef3-87d6-4fc2-bfdd-1f6cfa67cf6f"/>
  </ds:schemaRefs>
</ds:datastoreItem>
</file>

<file path=customXml/itemProps3.xml><?xml version="1.0" encoding="utf-8"?>
<ds:datastoreItem xmlns:ds="http://schemas.openxmlformats.org/officeDocument/2006/customXml" ds:itemID="{3950FB27-A9B3-4ED4-9F06-DAC17EB2C347}">
  <ds:schemaRefs>
    <ds:schemaRef ds:uri="http://schemas.microsoft.com/office/2006/metadata/properties"/>
    <ds:schemaRef ds:uri="http://www.w3.org/2000/xmlns/"/>
    <ds:schemaRef ds:uri="5c7b1ef3-87d6-4fc2-bfdd-1f6cfa67cf6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25</Slides>
  <Notes>2</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Bioinformatics</vt:lpstr>
      <vt:lpstr>Thermax Minimizing Reject during Water Purification</vt:lpstr>
      <vt:lpstr>Introduction</vt:lpstr>
      <vt:lpstr>Literature Review</vt:lpstr>
      <vt:lpstr>Contd… (Litreature Review)</vt:lpstr>
      <vt:lpstr>Existing method Drawback</vt:lpstr>
      <vt:lpstr>Contd… (Existing method Drawback)</vt:lpstr>
      <vt:lpstr>Proposed Method</vt:lpstr>
      <vt:lpstr>Contd.. (Proposed Method)</vt:lpstr>
      <vt:lpstr>Objectives</vt:lpstr>
      <vt:lpstr>Methodology/Modules</vt:lpstr>
      <vt:lpstr>Contd… (Methodology/Modules)</vt:lpstr>
      <vt:lpstr>Architecture</vt:lpstr>
      <vt:lpstr>Our Demo Model</vt:lpstr>
      <vt:lpstr>Hardware components</vt:lpstr>
      <vt:lpstr>Contd… (Hardware components) </vt:lpstr>
      <vt:lpstr>Contd… (Hardware Components)</vt:lpstr>
      <vt:lpstr>Timeline of Project</vt:lpstr>
      <vt:lpstr>Expected Outcomes</vt:lpstr>
      <vt:lpstr>Contd… (Expected Outcomes)</vt:lpstr>
      <vt:lpstr>Conclusion</vt:lpstr>
      <vt:lpstr>Github Link</vt:lpstr>
      <vt:lpstr>References</vt:lpstr>
      <vt:lpstr>Project work mapping with SDG</vt:lpstr>
      <vt:lpstr>Contd… (Project work mapping with SDG)</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ismail khan</cp:lastModifiedBy>
  <cp:revision>1</cp:revision>
  <dcterms:created xsi:type="dcterms:W3CDTF">2023-03-16T03:26:27Z</dcterms:created>
  <dcterms:modified xsi:type="dcterms:W3CDTF">2025-01-15T07:26:00Z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