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64" r:id="rId3"/>
    <p:sldId id="265" r:id="rId4"/>
    <p:sldId id="266" r:id="rId5"/>
    <p:sldId id="267" r:id="rId6"/>
    <p:sldId id="268" r:id="rId7"/>
    <p:sldId id="269" r:id="rId8"/>
    <p:sldId id="270" r:id="rId9"/>
    <p:sldId id="271" r:id="rId10"/>
    <p:sldId id="260" r:id="rId11"/>
    <p:sldId id="262" r:id="rId12"/>
  </p:sldIdLst>
  <p:sldSz cx="9144000" cy="5143500" type="screen16x9"/>
  <p:notesSz cx="6858000" cy="9144000"/>
  <p:embeddedFontLst>
    <p:embeddedFont>
      <p:font typeface="Wingdings 2" panose="05020102010507070707" pitchFamily="18" charset="2"/>
      <p:regular r:id="rId14"/>
    </p:embeddedFont>
    <p:embeddedFont>
      <p:font typeface="Lucida Sans" panose="020B0602030504020204" pitchFamily="34" charset="0"/>
      <p:regular r:id="rId15"/>
      <p:bold r:id="rId16"/>
      <p:italic r:id="rId17"/>
      <p:boldItalic r:id="rId18"/>
    </p:embeddedFont>
    <p:embeddedFont>
      <p:font typeface="Book Antiqua" panose="02040602050305030304" pitchFamily="18" charset="0"/>
      <p:regular r:id="rId19"/>
      <p:bold r:id="rId20"/>
      <p:italic r:id="rId21"/>
      <p:boldItalic r:id="rId22"/>
    </p:embeddedFont>
    <p:embeddedFont>
      <p:font typeface="Lato" panose="020B0604020202020204" charset="0"/>
      <p:regular r:id="rId23"/>
      <p:bold r:id="rId24"/>
      <p:italic r:id="rId25"/>
      <p:boldItalic r:id="rId26"/>
    </p:embeddedFont>
    <p:embeddedFont>
      <p:font typeface="Algerian" panose="04020705040A02060702" pitchFamily="82" charset="0"/>
      <p:regular r:id="rId27"/>
    </p:embeddedFont>
    <p:embeddedFont>
      <p:font typeface="Wingdings 3" panose="050401020108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141E00D-FEE6-4E68-B8FE-F33D828C35D4}">
  <a:tblStyle styleId="{F141E00D-FEE6-4E68-B8FE-F33D828C35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63984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52b73c03d0a36c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52b73c03d0a36c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e258d3fd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e258d3fd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4812507"/>
            <a:ext cx="7620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9/18/2022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9/18/2022</a:t>
            </a:fld>
            <a:endParaRPr lang="en-US">
              <a:solidFill>
                <a:schemeClr val="tx1">
                  <a:shade val="50000"/>
                </a:schemeClr>
              </a:solidFill>
            </a:endParaRPr>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90945" y="630224"/>
            <a:ext cx="8412280" cy="24039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Algerian" panose="04020705040A02060702" pitchFamily="82" charset="0"/>
              </a:rPr>
              <a:t>Web3athon-A crypto hackathon  </a:t>
            </a:r>
            <a:r>
              <a:rPr lang="en" dirty="0" smtClean="0"/>
              <a:t/>
            </a:r>
            <a:br>
              <a:rPr lang="en" dirty="0" smtClean="0"/>
            </a:br>
            <a:r>
              <a:rPr lang="en" sz="2400" dirty="0" smtClean="0">
                <a:latin typeface="Algerian" panose="04020705040A02060702" pitchFamily="82" charset="0"/>
              </a:rPr>
              <a:t>IOT </a:t>
            </a:r>
            <a:r>
              <a:rPr lang="en" sz="2400" dirty="0">
                <a:latin typeface="Algerian" panose="04020705040A02060702" pitchFamily="82" charset="0"/>
              </a:rPr>
              <a:t>Project - Air Quality Monitoring System</a:t>
            </a:r>
            <a:endParaRPr sz="2400" dirty="0">
              <a:latin typeface="Algerian" panose="04020705040A02060702" pitchFamily="82" charset="0"/>
            </a:endParaRPr>
          </a:p>
        </p:txBody>
      </p:sp>
      <p:sp>
        <p:nvSpPr>
          <p:cNvPr id="73" name="Google Shape;73;p13"/>
          <p:cNvSpPr txBox="1">
            <a:spLocks noGrp="1"/>
          </p:cNvSpPr>
          <p:nvPr>
            <p:ph type="subTitle" idx="1"/>
          </p:nvPr>
        </p:nvSpPr>
        <p:spPr>
          <a:xfrm>
            <a:off x="734291" y="2708564"/>
            <a:ext cx="8229600" cy="17715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Team name:-Cr</a:t>
            </a:r>
            <a:r>
              <a:rPr lang="en" sz="2400" dirty="0" smtClean="0"/>
              <a:t>yptohackers </a:t>
            </a:r>
          </a:p>
          <a:p>
            <a:pPr marL="0" lvl="0" indent="0" algn="l" rtl="0">
              <a:spcBef>
                <a:spcPts val="0"/>
              </a:spcBef>
              <a:spcAft>
                <a:spcPts val="0"/>
              </a:spcAft>
              <a:buNone/>
            </a:pPr>
            <a:r>
              <a:rPr lang="en" sz="2400" dirty="0" smtClean="0"/>
              <a:t>Team members:-Mohamed Farhun M(Leader)</a:t>
            </a:r>
            <a:endParaRPr sz="2400" dirty="0"/>
          </a:p>
          <a:p>
            <a:pPr marL="0" lvl="0" indent="0" algn="l" rtl="0">
              <a:spcBef>
                <a:spcPts val="0"/>
              </a:spcBef>
              <a:spcAft>
                <a:spcPts val="0"/>
              </a:spcAft>
              <a:buNone/>
            </a:pPr>
            <a:r>
              <a:rPr lang="en" sz="2400" dirty="0" smtClean="0"/>
              <a:t>                              Premkumar S (Member)</a:t>
            </a:r>
            <a:endParaRPr sz="2400" dirty="0"/>
          </a:p>
          <a:p>
            <a:pPr marL="0" lvl="0" indent="0" algn="l" rtl="0">
              <a:spcBef>
                <a:spcPts val="0"/>
              </a:spcBef>
              <a:spcAft>
                <a:spcPts val="0"/>
              </a:spcAft>
              <a:buNone/>
            </a:pPr>
            <a:r>
              <a:rPr lang="en" sz="2400" dirty="0" smtClean="0"/>
              <a:t>                              Navin P(Member)</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p:nvPr/>
        </p:nvSpPr>
        <p:spPr>
          <a:xfrm>
            <a:off x="321575" y="1112550"/>
            <a:ext cx="2264700" cy="1048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txBox="1"/>
          <p:nvPr/>
        </p:nvSpPr>
        <p:spPr>
          <a:xfrm>
            <a:off x="214475" y="1022575"/>
            <a:ext cx="2614500" cy="485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dirty="0">
                <a:latin typeface="Lato"/>
                <a:ea typeface="Lato"/>
                <a:cs typeface="Lato"/>
                <a:sym typeface="Lato"/>
              </a:rPr>
              <a:t>Temperature sensor</a:t>
            </a: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n" dirty="0">
                <a:latin typeface="Lato"/>
                <a:ea typeface="Lato"/>
                <a:cs typeface="Lato"/>
                <a:sym typeface="Lato"/>
              </a:rPr>
              <a:t>Humidity sensor</a:t>
            </a: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n" dirty="0">
                <a:latin typeface="Lato"/>
                <a:ea typeface="Lato"/>
                <a:cs typeface="Lato"/>
                <a:sym typeface="Lato"/>
              </a:rPr>
              <a:t>Air Quality Gas  Sensor</a:t>
            </a: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n" dirty="0">
                <a:latin typeface="Lato"/>
                <a:ea typeface="Lato"/>
                <a:cs typeface="Lato"/>
                <a:sym typeface="Lato"/>
              </a:rPr>
              <a:t>GPS </a:t>
            </a:r>
            <a:endParaRPr dirty="0">
              <a:latin typeface="Lato"/>
              <a:ea typeface="Lato"/>
              <a:cs typeface="Lato"/>
              <a:sym typeface="Lato"/>
            </a:endParaRPr>
          </a:p>
        </p:txBody>
      </p:sp>
      <p:pic>
        <p:nvPicPr>
          <p:cNvPr id="133" name="Google Shape;133;p17"/>
          <p:cNvPicPr preferRelativeResize="0"/>
          <p:nvPr/>
        </p:nvPicPr>
        <p:blipFill rotWithShape="1">
          <a:blip r:embed="rId3">
            <a:alphaModFix/>
          </a:blip>
          <a:srcRect l="21097" t="16840" r="15623" b="16493"/>
          <a:stretch/>
        </p:blipFill>
        <p:spPr>
          <a:xfrm>
            <a:off x="657500" y="2571750"/>
            <a:ext cx="1157300" cy="914400"/>
          </a:xfrm>
          <a:prstGeom prst="rect">
            <a:avLst/>
          </a:prstGeom>
          <a:noFill/>
          <a:ln>
            <a:noFill/>
          </a:ln>
        </p:spPr>
      </p:pic>
      <p:pic>
        <p:nvPicPr>
          <p:cNvPr id="134" name="Google Shape;134;p17"/>
          <p:cNvPicPr preferRelativeResize="0"/>
          <p:nvPr/>
        </p:nvPicPr>
        <p:blipFill>
          <a:blip r:embed="rId4">
            <a:alphaModFix/>
          </a:blip>
          <a:stretch>
            <a:fillRect/>
          </a:stretch>
        </p:blipFill>
        <p:spPr>
          <a:xfrm>
            <a:off x="3647663" y="2637575"/>
            <a:ext cx="1157300" cy="852740"/>
          </a:xfrm>
          <a:prstGeom prst="rect">
            <a:avLst/>
          </a:prstGeom>
          <a:noFill/>
          <a:ln>
            <a:noFill/>
          </a:ln>
        </p:spPr>
      </p:pic>
      <p:pic>
        <p:nvPicPr>
          <p:cNvPr id="135" name="Google Shape;135;p17"/>
          <p:cNvPicPr preferRelativeResize="0"/>
          <p:nvPr/>
        </p:nvPicPr>
        <p:blipFill rotWithShape="1">
          <a:blip r:embed="rId5">
            <a:alphaModFix/>
          </a:blip>
          <a:srcRect l="40857" t="26718" r="34885" b="6032"/>
          <a:stretch/>
        </p:blipFill>
        <p:spPr>
          <a:xfrm>
            <a:off x="5117675" y="2161200"/>
            <a:ext cx="1444788" cy="2114828"/>
          </a:xfrm>
          <a:prstGeom prst="rect">
            <a:avLst/>
          </a:prstGeom>
          <a:noFill/>
          <a:ln>
            <a:noFill/>
          </a:ln>
        </p:spPr>
      </p:pic>
      <p:sp>
        <p:nvSpPr>
          <p:cNvPr id="136" name="Google Shape;136;p17"/>
          <p:cNvSpPr/>
          <p:nvPr/>
        </p:nvSpPr>
        <p:spPr>
          <a:xfrm>
            <a:off x="4214975" y="358175"/>
            <a:ext cx="3857700" cy="15003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p:nvPr/>
        </p:nvSpPr>
        <p:spPr>
          <a:xfrm>
            <a:off x="5117675" y="1022575"/>
            <a:ext cx="14289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AQI calculation and Decision Making</a:t>
            </a:r>
            <a:endParaRPr>
              <a:latin typeface="Lato"/>
              <a:ea typeface="Lato"/>
              <a:cs typeface="Lato"/>
              <a:sym typeface="Lato"/>
            </a:endParaRPr>
          </a:p>
        </p:txBody>
      </p:sp>
      <p:pic>
        <p:nvPicPr>
          <p:cNvPr id="138" name="Google Shape;138;p17"/>
          <p:cNvPicPr preferRelativeResize="0"/>
          <p:nvPr/>
        </p:nvPicPr>
        <p:blipFill>
          <a:blip r:embed="rId6">
            <a:alphaModFix/>
          </a:blip>
          <a:stretch>
            <a:fillRect/>
          </a:stretch>
        </p:blipFill>
        <p:spPr>
          <a:xfrm>
            <a:off x="6976550" y="2831250"/>
            <a:ext cx="1254600" cy="1254600"/>
          </a:xfrm>
          <a:prstGeom prst="rect">
            <a:avLst/>
          </a:prstGeom>
          <a:noFill/>
          <a:ln>
            <a:noFill/>
          </a:ln>
        </p:spPr>
      </p:pic>
      <p:pic>
        <p:nvPicPr>
          <p:cNvPr id="139" name="Google Shape;139;p17"/>
          <p:cNvPicPr preferRelativeResize="0"/>
          <p:nvPr/>
        </p:nvPicPr>
        <p:blipFill>
          <a:blip r:embed="rId7">
            <a:alphaModFix/>
          </a:blip>
          <a:stretch>
            <a:fillRect/>
          </a:stretch>
        </p:blipFill>
        <p:spPr>
          <a:xfrm>
            <a:off x="2286275" y="2504613"/>
            <a:ext cx="1048675" cy="1048675"/>
          </a:xfrm>
          <a:prstGeom prst="rect">
            <a:avLst/>
          </a:prstGeom>
          <a:noFill/>
          <a:ln>
            <a:noFill/>
          </a:ln>
        </p:spPr>
      </p:pic>
      <p:pic>
        <p:nvPicPr>
          <p:cNvPr id="140" name="Google Shape;140;p17"/>
          <p:cNvPicPr preferRelativeResize="0"/>
          <p:nvPr/>
        </p:nvPicPr>
        <p:blipFill>
          <a:blip r:embed="rId8">
            <a:alphaModFix/>
          </a:blip>
          <a:stretch>
            <a:fillRect/>
          </a:stretch>
        </p:blipFill>
        <p:spPr>
          <a:xfrm>
            <a:off x="4338675" y="427275"/>
            <a:ext cx="3619651" cy="595300"/>
          </a:xfrm>
          <a:prstGeom prst="rect">
            <a:avLst/>
          </a:prstGeom>
          <a:noFill/>
          <a:ln>
            <a:noFill/>
          </a:ln>
        </p:spPr>
      </p:pic>
      <p:sp>
        <p:nvSpPr>
          <p:cNvPr id="141" name="Google Shape;141;p17"/>
          <p:cNvSpPr/>
          <p:nvPr/>
        </p:nvSpPr>
        <p:spPr>
          <a:xfrm>
            <a:off x="321575" y="123075"/>
            <a:ext cx="3606189" cy="485700"/>
          </a:xfrm>
          <a:prstGeom prst="rect">
            <a:avLst/>
          </a:prstGeom>
        </p:spPr>
        <p:txBody>
          <a:bodyPr>
            <a:prstTxWarp prst="textPlain">
              <a:avLst/>
            </a:prstTxWarp>
          </a:bodyPr>
          <a:lstStyle/>
          <a:p>
            <a:pPr lvl="0" algn="ctr"/>
            <a:r>
              <a:rPr sz="4100" b="1"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Architecture</a:t>
            </a:r>
          </a:p>
        </p:txBody>
      </p:sp>
      <p:sp>
        <p:nvSpPr>
          <p:cNvPr id="142" name="Google Shape;142;p17"/>
          <p:cNvSpPr/>
          <p:nvPr/>
        </p:nvSpPr>
        <p:spPr>
          <a:xfrm>
            <a:off x="1600375" y="3215675"/>
            <a:ext cx="685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3057700" y="3215675"/>
            <a:ext cx="532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6603300" y="3337125"/>
            <a:ext cx="6858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4429300" y="1894763"/>
            <a:ext cx="85800" cy="70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057450" y="2201275"/>
            <a:ext cx="85800" cy="595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6460775" y="1858475"/>
            <a:ext cx="85800" cy="485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7958325" y="3337125"/>
            <a:ext cx="371400" cy="11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7"/>
          <p:cNvPicPr preferRelativeResize="0"/>
          <p:nvPr/>
        </p:nvPicPr>
        <p:blipFill>
          <a:blip r:embed="rId9">
            <a:alphaModFix/>
          </a:blip>
          <a:stretch>
            <a:fillRect/>
          </a:stretch>
        </p:blipFill>
        <p:spPr>
          <a:xfrm>
            <a:off x="8335564" y="2952375"/>
            <a:ext cx="972411" cy="914400"/>
          </a:xfrm>
          <a:prstGeom prst="rect">
            <a:avLst/>
          </a:prstGeom>
          <a:noFill/>
          <a:ln>
            <a:noFill/>
          </a:ln>
        </p:spPr>
      </p:pic>
      <p:pic>
        <p:nvPicPr>
          <p:cNvPr id="150" name="Google Shape;150;p17"/>
          <p:cNvPicPr preferRelativeResize="0"/>
          <p:nvPr/>
        </p:nvPicPr>
        <p:blipFill>
          <a:blip r:embed="rId10">
            <a:alphaModFix/>
          </a:blip>
          <a:stretch>
            <a:fillRect/>
          </a:stretch>
        </p:blipFill>
        <p:spPr>
          <a:xfrm>
            <a:off x="1268225" y="1775737"/>
            <a:ext cx="371400" cy="302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0"/>
        <p:cNvGrpSpPr/>
        <p:nvPr/>
      </p:nvGrpSpPr>
      <p:grpSpPr>
        <a:xfrm>
          <a:off x="0" y="0"/>
          <a:ext cx="0" cy="0"/>
          <a:chOff x="0" y="0"/>
          <a:chExt cx="0" cy="0"/>
        </a:xfrm>
      </p:grpSpPr>
      <p:sp>
        <p:nvSpPr>
          <p:cNvPr id="161" name="Google Shape;161;p19"/>
          <p:cNvSpPr/>
          <p:nvPr/>
        </p:nvSpPr>
        <p:spPr>
          <a:xfrm>
            <a:off x="1871491" y="1248641"/>
            <a:ext cx="4875898" cy="833625"/>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chemeClr val="lt2"/>
                </a:solidFill>
                <a:latin typeface="Arial"/>
              </a:rPr>
              <a:t>THANKS</a:t>
            </a:r>
          </a:p>
        </p:txBody>
      </p:sp>
      <p:sp>
        <p:nvSpPr>
          <p:cNvPr id="3" name="TextBox 2"/>
          <p:cNvSpPr txBox="1"/>
          <p:nvPr/>
        </p:nvSpPr>
        <p:spPr>
          <a:xfrm>
            <a:off x="1524000" y="2556164"/>
            <a:ext cx="6705600" cy="2154436"/>
          </a:xfrm>
          <a:prstGeom prst="rect">
            <a:avLst/>
          </a:prstGeom>
          <a:noFill/>
        </p:spPr>
        <p:txBody>
          <a:bodyPr wrap="square" rtlCol="0">
            <a:spAutoFit/>
          </a:bodyPr>
          <a:lstStyle/>
          <a:p>
            <a:pPr lvl="0"/>
            <a:r>
              <a:rPr lang="en-US" sz="2400" dirty="0">
                <a:solidFill>
                  <a:schemeClr val="tx1"/>
                </a:solidFill>
              </a:rPr>
              <a:t>Team name:-</a:t>
            </a:r>
            <a:r>
              <a:rPr lang="en-US" sz="2400" dirty="0" err="1">
                <a:solidFill>
                  <a:schemeClr val="tx1"/>
                </a:solidFill>
              </a:rPr>
              <a:t>Cryptohackers</a:t>
            </a:r>
            <a:r>
              <a:rPr lang="en-US" sz="2400" dirty="0">
                <a:solidFill>
                  <a:schemeClr val="tx1"/>
                </a:solidFill>
              </a:rPr>
              <a:t> </a:t>
            </a:r>
          </a:p>
          <a:p>
            <a:pPr lvl="0"/>
            <a:r>
              <a:rPr lang="en-US" sz="2400" dirty="0">
                <a:solidFill>
                  <a:schemeClr val="tx1"/>
                </a:solidFill>
              </a:rPr>
              <a:t>Team members</a:t>
            </a:r>
            <a:r>
              <a:rPr lang="en-US" sz="2400" dirty="0" smtClean="0">
                <a:solidFill>
                  <a:schemeClr val="tx1"/>
                </a:solidFill>
              </a:rPr>
              <a:t>:-</a:t>
            </a:r>
          </a:p>
          <a:p>
            <a:pPr lvl="0"/>
            <a:r>
              <a:rPr lang="en-US" sz="2400" dirty="0">
                <a:solidFill>
                  <a:schemeClr val="tx1"/>
                </a:solidFill>
              </a:rPr>
              <a:t> </a:t>
            </a:r>
            <a:r>
              <a:rPr lang="en-US" sz="2400" dirty="0" smtClean="0">
                <a:solidFill>
                  <a:schemeClr val="tx1"/>
                </a:solidFill>
              </a:rPr>
              <a:t>                     Mohamed </a:t>
            </a:r>
            <a:r>
              <a:rPr lang="en-US" sz="2400" dirty="0" err="1">
                <a:solidFill>
                  <a:schemeClr val="tx1"/>
                </a:solidFill>
              </a:rPr>
              <a:t>Farhun</a:t>
            </a:r>
            <a:r>
              <a:rPr lang="en-US" sz="2400" dirty="0">
                <a:solidFill>
                  <a:schemeClr val="tx1"/>
                </a:solidFill>
              </a:rPr>
              <a:t> M(Leader)</a:t>
            </a:r>
          </a:p>
          <a:p>
            <a:pPr lvl="0"/>
            <a:r>
              <a:rPr lang="en-US" sz="2400" dirty="0">
                <a:solidFill>
                  <a:schemeClr val="tx1"/>
                </a:solidFill>
              </a:rPr>
              <a:t>                      </a:t>
            </a:r>
            <a:r>
              <a:rPr lang="en-US" sz="2400" dirty="0" err="1" smtClean="0">
                <a:solidFill>
                  <a:schemeClr val="tx1"/>
                </a:solidFill>
              </a:rPr>
              <a:t>Premkumar</a:t>
            </a:r>
            <a:r>
              <a:rPr lang="en-US" sz="2400" dirty="0" smtClean="0">
                <a:solidFill>
                  <a:schemeClr val="tx1"/>
                </a:solidFill>
              </a:rPr>
              <a:t> </a:t>
            </a:r>
            <a:r>
              <a:rPr lang="en-US" sz="2400" dirty="0">
                <a:solidFill>
                  <a:schemeClr val="tx1"/>
                </a:solidFill>
              </a:rPr>
              <a:t>S (Member)</a:t>
            </a:r>
          </a:p>
          <a:p>
            <a:pPr lvl="0"/>
            <a:r>
              <a:rPr lang="en-US" sz="2400" dirty="0">
                <a:solidFill>
                  <a:schemeClr val="tx1"/>
                </a:solidFill>
              </a:rPr>
              <a:t>                      </a:t>
            </a:r>
            <a:r>
              <a:rPr lang="en-US" sz="2400" dirty="0" err="1" smtClean="0">
                <a:solidFill>
                  <a:schemeClr val="tx1"/>
                </a:solidFill>
              </a:rPr>
              <a:t>Navin</a:t>
            </a:r>
            <a:r>
              <a:rPr lang="en-US" sz="2400" dirty="0" smtClean="0">
                <a:solidFill>
                  <a:schemeClr val="tx1"/>
                </a:solidFill>
              </a:rPr>
              <a:t> </a:t>
            </a:r>
            <a:r>
              <a:rPr lang="en-US" sz="2400" dirty="0">
                <a:solidFill>
                  <a:schemeClr val="tx1"/>
                </a:solidFill>
              </a:rPr>
              <a:t>P(Member)</a:t>
            </a:r>
            <a:endParaRPr lang="en-US" sz="2400" b="1" dirty="0">
              <a:solidFill>
                <a:schemeClr val="tx1"/>
              </a:solidFill>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60506"/>
            <a:ext cx="8229600" cy="857250"/>
          </a:xfrm>
          <a:noFill/>
        </p:spPr>
        <p:txBody>
          <a:bodyPr/>
          <a:lstStyle/>
          <a:p>
            <a:r>
              <a:rPr lang="en-US" dirty="0" smtClean="0"/>
              <a:t>Introduction</a:t>
            </a:r>
            <a:endParaRPr lang="en-IN" dirty="0"/>
          </a:p>
        </p:txBody>
      </p:sp>
      <p:sp>
        <p:nvSpPr>
          <p:cNvPr id="3" name="Content Placeholder 2"/>
          <p:cNvSpPr>
            <a:spLocks noGrp="1"/>
          </p:cNvSpPr>
          <p:nvPr>
            <p:ph idx="1"/>
          </p:nvPr>
        </p:nvSpPr>
        <p:spPr>
          <a:xfrm>
            <a:off x="297873" y="923059"/>
            <a:ext cx="8229600" cy="3531870"/>
          </a:xfrm>
        </p:spPr>
        <p:txBody>
          <a:bodyPr>
            <a:normAutofit fontScale="92500" lnSpcReduction="20000"/>
          </a:bodyPr>
          <a:lstStyle/>
          <a:p>
            <a:pPr>
              <a:buFont typeface="Wingdings" panose="05000000000000000000" pitchFamily="2" charset="2"/>
              <a:buChar char="Ø"/>
            </a:pPr>
            <a:r>
              <a:rPr lang="en-US" sz="3000" dirty="0"/>
              <a:t>Harmful substances are mixed into the air to cause air pollution. </a:t>
            </a:r>
            <a:endParaRPr lang="en-US" sz="3000" dirty="0" smtClean="0"/>
          </a:p>
          <a:p>
            <a:pPr>
              <a:buFont typeface="Wingdings" panose="05000000000000000000" pitchFamily="2" charset="2"/>
              <a:buChar char="Ø"/>
            </a:pPr>
            <a:r>
              <a:rPr lang="en-US" sz="3000" dirty="0" smtClean="0"/>
              <a:t>The </a:t>
            </a:r>
            <a:r>
              <a:rPr lang="en-US" sz="3000" dirty="0"/>
              <a:t>main issue facing every country, developed or developing, is air pollution. </a:t>
            </a:r>
            <a:endParaRPr lang="en-US" sz="3000" dirty="0" smtClean="0"/>
          </a:p>
          <a:p>
            <a:pPr>
              <a:buFont typeface="Wingdings" panose="05000000000000000000" pitchFamily="2" charset="2"/>
              <a:buChar char="Ø"/>
            </a:pPr>
            <a:r>
              <a:rPr lang="en-US" sz="3000" dirty="0" smtClean="0"/>
              <a:t>Particularly </a:t>
            </a:r>
            <a:r>
              <a:rPr lang="en-US" sz="3000" dirty="0"/>
              <a:t>in urban regions of emerging countries, where industrialization and an increase in the number of cars lead to the discharge of several gaseous pollutants, health issues have been escalating more quickly</a:t>
            </a:r>
            <a:r>
              <a:rPr lang="en-US" sz="3000" dirty="0" smtClean="0"/>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5023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0"/>
            <a:ext cx="8229600" cy="857250"/>
          </a:xfrm>
        </p:spPr>
        <p:txBody>
          <a:bodyPr/>
          <a:lstStyle/>
          <a:p>
            <a:r>
              <a:rPr lang="en-US" dirty="0" smtClean="0"/>
              <a:t>Problem statement</a:t>
            </a:r>
            <a:endParaRPr lang="en-IN" dirty="0"/>
          </a:p>
        </p:txBody>
      </p:sp>
      <p:sp>
        <p:nvSpPr>
          <p:cNvPr id="3" name="Content Placeholder 2"/>
          <p:cNvSpPr>
            <a:spLocks noGrp="1"/>
          </p:cNvSpPr>
          <p:nvPr>
            <p:ph idx="1"/>
          </p:nvPr>
        </p:nvSpPr>
        <p:spPr>
          <a:xfrm>
            <a:off x="422563" y="729096"/>
            <a:ext cx="8229600" cy="3531870"/>
          </a:xfrm>
        </p:spPr>
        <p:txBody>
          <a:bodyPr/>
          <a:lstStyle/>
          <a:p>
            <a:pPr lvl="0">
              <a:buFont typeface="Wingdings" panose="05000000000000000000" pitchFamily="2" charset="2"/>
              <a:buChar char="Ø"/>
            </a:pPr>
            <a:r>
              <a:rPr lang="en-US" dirty="0">
                <a:ea typeface="Lato"/>
                <a:cs typeface="Lato"/>
                <a:sym typeface="Lato"/>
              </a:rPr>
              <a:t>To design an IOT based Air Pollution Monitoring System which used to monitor and </a:t>
            </a:r>
            <a:r>
              <a:rPr lang="en-US" dirty="0" err="1">
                <a:ea typeface="Lato"/>
                <a:cs typeface="Lato"/>
                <a:sym typeface="Lato"/>
              </a:rPr>
              <a:t>analyse</a:t>
            </a:r>
            <a:r>
              <a:rPr lang="en-US" dirty="0">
                <a:ea typeface="Lato"/>
                <a:cs typeface="Lato"/>
                <a:sym typeface="Lato"/>
              </a:rPr>
              <a:t> air quality real-time and log data to the </a:t>
            </a:r>
            <a:r>
              <a:rPr lang="en-US" dirty="0" err="1">
                <a:ea typeface="Lato"/>
                <a:cs typeface="Lato"/>
                <a:sym typeface="Lato"/>
              </a:rPr>
              <a:t>cloud,keeping</a:t>
            </a:r>
            <a:r>
              <a:rPr lang="en-US" dirty="0">
                <a:ea typeface="Lato"/>
                <a:cs typeface="Lato"/>
                <a:sym typeface="Lato"/>
              </a:rPr>
              <a:t> the data updated over the </a:t>
            </a:r>
            <a:r>
              <a:rPr lang="en-US" dirty="0" smtClean="0">
                <a:ea typeface="Lato"/>
                <a:cs typeface="Lato"/>
                <a:sym typeface="Lato"/>
              </a:rPr>
              <a:t>internet.</a:t>
            </a:r>
          </a:p>
          <a:p>
            <a:pPr lvl="0">
              <a:buFont typeface="Wingdings" panose="05000000000000000000" pitchFamily="2" charset="2"/>
              <a:buChar char="Ø"/>
            </a:pPr>
            <a:r>
              <a:rPr lang="en-US" dirty="0" smtClean="0">
                <a:ea typeface="Lato"/>
                <a:cs typeface="Lato"/>
                <a:sym typeface="Lato"/>
              </a:rPr>
              <a:t>Air </a:t>
            </a:r>
            <a:r>
              <a:rPr lang="en-US" dirty="0">
                <a:ea typeface="Lato"/>
                <a:cs typeface="Lato"/>
                <a:sym typeface="Lato"/>
              </a:rPr>
              <a:t>quality measurements are taken based on the Parts per million metrics.</a:t>
            </a:r>
          </a:p>
          <a:p>
            <a:pPr marL="137160" indent="0">
              <a:buNone/>
            </a:pPr>
            <a:endParaRPr lang="en-IN" dirty="0"/>
          </a:p>
        </p:txBody>
      </p:sp>
      <p:pic>
        <p:nvPicPr>
          <p:cNvPr id="4" name="Google Shape;80;p14"/>
          <p:cNvPicPr preferRelativeResize="0"/>
          <p:nvPr/>
        </p:nvPicPr>
        <p:blipFill>
          <a:blip r:embed="rId2">
            <a:alphaModFix/>
          </a:blip>
          <a:stretch>
            <a:fillRect/>
          </a:stretch>
        </p:blipFill>
        <p:spPr>
          <a:xfrm>
            <a:off x="5881255" y="3560618"/>
            <a:ext cx="3262745" cy="1582882"/>
          </a:xfrm>
          <a:prstGeom prst="rect">
            <a:avLst/>
          </a:prstGeom>
          <a:noFill/>
          <a:ln>
            <a:noFill/>
          </a:ln>
        </p:spPr>
      </p:pic>
    </p:spTree>
    <p:extLst>
      <p:ext uri="{BB962C8B-B14F-4D97-AF65-F5344CB8AC3E}">
        <p14:creationId xmlns:p14="http://schemas.microsoft.com/office/powerpoint/2010/main" val="213764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required</a:t>
            </a:r>
            <a:endParaRPr lang="en-IN" dirty="0"/>
          </a:p>
        </p:txBody>
      </p:sp>
      <p:sp>
        <p:nvSpPr>
          <p:cNvPr id="3" name="Content Placeholder 2"/>
          <p:cNvSpPr>
            <a:spLocks noGrp="1"/>
          </p:cNvSpPr>
          <p:nvPr>
            <p:ph idx="1"/>
          </p:nvPr>
        </p:nvSpPr>
        <p:spPr/>
        <p:txBody>
          <a:bodyPr>
            <a:normAutofit/>
          </a:bodyPr>
          <a:lstStyle/>
          <a:p>
            <a:r>
              <a:rPr lang="en-IN" sz="1800" dirty="0"/>
              <a:t>HARDWARE </a:t>
            </a:r>
            <a:r>
              <a:rPr lang="en-IN" sz="1800" dirty="0" smtClean="0"/>
              <a:t>REQUIREMENTS:-</a:t>
            </a:r>
          </a:p>
          <a:p>
            <a:pPr marL="137160" indent="0">
              <a:buNone/>
            </a:pPr>
            <a:r>
              <a:rPr lang="en-IN" sz="1800" dirty="0" smtClean="0"/>
              <a:t>             </a:t>
            </a:r>
            <a:r>
              <a:rPr lang="en-IN" sz="1800" dirty="0"/>
              <a:t>Node MCU                                                              </a:t>
            </a:r>
            <a:r>
              <a:rPr lang="en-IN" sz="1800" dirty="0" smtClean="0"/>
              <a:t>MQ135 </a:t>
            </a:r>
            <a:r>
              <a:rPr lang="en-IN" sz="1800" dirty="0"/>
              <a:t>Gas sensor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79" y="2011219"/>
            <a:ext cx="2789237"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874" y="2011218"/>
            <a:ext cx="294409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29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sp>
        <p:nvSpPr>
          <p:cNvPr id="3" name="Content Placeholder 2"/>
          <p:cNvSpPr>
            <a:spLocks noGrp="1"/>
          </p:cNvSpPr>
          <p:nvPr>
            <p:ph idx="1"/>
          </p:nvPr>
        </p:nvSpPr>
        <p:spPr/>
        <p:txBody>
          <a:bodyPr>
            <a:normAutofit/>
          </a:bodyPr>
          <a:lstStyle/>
          <a:p>
            <a:pPr marL="137160" indent="0">
              <a:buNone/>
            </a:pPr>
            <a:r>
              <a:rPr lang="en-IN" sz="1800" dirty="0" smtClean="0"/>
              <a:t>          </a:t>
            </a:r>
            <a:r>
              <a:rPr lang="en-IN" sz="1800" dirty="0"/>
              <a:t>Wi-Fi Module                                                              </a:t>
            </a:r>
            <a:r>
              <a:rPr lang="en-IN" sz="1800" dirty="0" smtClean="0"/>
              <a:t>Arduino </a:t>
            </a:r>
            <a:r>
              <a:rPr lang="en-IN" sz="1800" dirty="0"/>
              <a:t>Uno</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43" y="1638589"/>
            <a:ext cx="2871983" cy="199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686" y="1637146"/>
            <a:ext cx="2753236" cy="199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26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sp>
        <p:nvSpPr>
          <p:cNvPr id="3" name="Content Placeholder 2"/>
          <p:cNvSpPr>
            <a:spLocks noGrp="1"/>
          </p:cNvSpPr>
          <p:nvPr>
            <p:ph idx="1"/>
          </p:nvPr>
        </p:nvSpPr>
        <p:spPr/>
        <p:txBody>
          <a:bodyPr>
            <a:normAutofit/>
          </a:bodyPr>
          <a:lstStyle/>
          <a:p>
            <a:pPr marL="137160" indent="0">
              <a:buNone/>
            </a:pPr>
            <a:r>
              <a:rPr lang="en-IN" sz="1800" dirty="0" smtClean="0"/>
              <a:t>      LCD </a:t>
            </a:r>
            <a:r>
              <a:rPr lang="en-IN" sz="1800" dirty="0"/>
              <a:t>Display                                                                         Buzzer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993179"/>
            <a:ext cx="32162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713" y="1725468"/>
            <a:ext cx="32385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49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sz="2000" dirty="0" smtClean="0"/>
              <a:t>Our model </a:t>
            </a:r>
            <a:r>
              <a:rPr lang="en-US" sz="2000" dirty="0"/>
              <a:t>is to be installed into every vehicle to get real time pollution data of individual vehicle</a:t>
            </a:r>
            <a:r>
              <a:rPr lang="en-US" sz="2000" dirty="0" smtClean="0"/>
              <a:t>.</a:t>
            </a:r>
          </a:p>
          <a:p>
            <a:pPr>
              <a:buFont typeface="Wingdings" panose="05000000000000000000" pitchFamily="2" charset="2"/>
              <a:buChar char="Ø"/>
            </a:pPr>
            <a:r>
              <a:rPr lang="en-US" sz="2000" dirty="0"/>
              <a:t> The MQ135 gas sensor </a:t>
            </a:r>
            <a:r>
              <a:rPr lang="en-US" sz="2000" dirty="0" err="1"/>
              <a:t>recognises</a:t>
            </a:r>
            <a:r>
              <a:rPr lang="en-US" sz="2000" dirty="0"/>
              <a:t> the data of emission level</a:t>
            </a:r>
            <a:r>
              <a:rPr lang="en-US" sz="2000" dirty="0" smtClean="0"/>
              <a:t>.</a:t>
            </a:r>
          </a:p>
          <a:p>
            <a:pPr>
              <a:buFont typeface="Wingdings" panose="05000000000000000000" pitchFamily="2" charset="2"/>
              <a:buChar char="Ø"/>
            </a:pPr>
            <a:r>
              <a:rPr lang="en-US" sz="2000" dirty="0" smtClean="0"/>
              <a:t> </a:t>
            </a:r>
            <a:r>
              <a:rPr lang="en-US" sz="2000" dirty="0"/>
              <a:t>The MQ135 sensor can detect substances like CO2, SO2, NH3, NOx, alcohol, Benzene, and smoke</a:t>
            </a:r>
            <a:r>
              <a:rPr lang="en-US" sz="2000" dirty="0" smtClean="0"/>
              <a:t>.</a:t>
            </a:r>
          </a:p>
          <a:p>
            <a:pPr>
              <a:buFont typeface="Wingdings" panose="05000000000000000000" pitchFamily="2" charset="2"/>
              <a:buChar char="Ø"/>
            </a:pPr>
            <a:r>
              <a:rPr lang="en-US" sz="2000" dirty="0" smtClean="0"/>
              <a:t>For </a:t>
            </a:r>
            <a:r>
              <a:rPr lang="en-US" sz="2000" dirty="0"/>
              <a:t>our air pollution, it is therefore a dynamic gas </a:t>
            </a:r>
            <a:r>
              <a:rPr lang="en-US" sz="2000" dirty="0" smtClean="0"/>
              <a:t>sensor monitoring </a:t>
            </a:r>
            <a:r>
              <a:rPr lang="en-US" sz="2000" dirty="0"/>
              <a:t>apparatus. </a:t>
            </a:r>
            <a:endParaRPr lang="en-US" sz="2000" dirty="0" smtClean="0"/>
          </a:p>
          <a:p>
            <a:pPr>
              <a:buFont typeface="Wingdings" panose="05000000000000000000" pitchFamily="2" charset="2"/>
              <a:buChar char="Ø"/>
            </a:pPr>
            <a:r>
              <a:rPr lang="en-US" sz="2000" dirty="0" smtClean="0"/>
              <a:t>When </a:t>
            </a:r>
            <a:r>
              <a:rPr lang="en-US" sz="2000" dirty="0"/>
              <a:t>will it be coupled with Node</a:t>
            </a:r>
            <a:r>
              <a:rPr lang="en-US" sz="2000" dirty="0" smtClean="0"/>
              <a:t>? MCU </a:t>
            </a:r>
            <a:r>
              <a:rPr lang="en-US" sz="2000" dirty="0"/>
              <a:t>will then detect all gases and provide </a:t>
            </a:r>
            <a:r>
              <a:rPr lang="en-US" sz="2000" dirty="0" smtClean="0"/>
              <a:t>the pollutant </a:t>
            </a:r>
            <a:r>
              <a:rPr lang="en-US" sz="2000" dirty="0"/>
              <a:t>load. The output from the MQ135 gas sensor will be </a:t>
            </a:r>
            <a:r>
              <a:rPr lang="en-US" sz="2000" dirty="0" smtClean="0"/>
              <a:t>in voltage </a:t>
            </a:r>
            <a:r>
              <a:rPr lang="en-US" sz="2000" dirty="0"/>
              <a:t>levels, which must be transformed </a:t>
            </a:r>
            <a:r>
              <a:rPr lang="en-US" sz="2000" dirty="0" smtClean="0"/>
              <a:t>into PPM </a:t>
            </a:r>
            <a:r>
              <a:rPr lang="en-US" sz="2000" dirty="0"/>
              <a:t>(parts per million). </a:t>
            </a:r>
            <a:endParaRPr lang="en-US" sz="2000" dirty="0" smtClean="0"/>
          </a:p>
          <a:p>
            <a:pPr>
              <a:buFont typeface="Wingdings" panose="05000000000000000000" pitchFamily="2" charset="2"/>
              <a:buChar char="Ø"/>
            </a:pPr>
            <a:r>
              <a:rPr lang="en-US" sz="2000" dirty="0" smtClean="0"/>
              <a:t>The </a:t>
            </a:r>
            <a:r>
              <a:rPr lang="en-US" sz="2000" dirty="0"/>
              <a:t>value is read using a gas </a:t>
            </a:r>
            <a:r>
              <a:rPr lang="en-US" sz="2000" dirty="0" smtClean="0"/>
              <a:t>sensor voltage </a:t>
            </a:r>
            <a:r>
              <a:rPr lang="en-US" sz="2000" dirty="0"/>
              <a:t>which needs to be converted into ppm. If the amount </a:t>
            </a:r>
            <a:r>
              <a:rPr lang="en-US" sz="2000" dirty="0" smtClean="0"/>
              <a:t>of Vehicle </a:t>
            </a:r>
            <a:r>
              <a:rPr lang="en-US" sz="2000" dirty="0"/>
              <a:t>emissions exceed the specified limit, </a:t>
            </a:r>
            <a:r>
              <a:rPr lang="en-US" sz="2000" dirty="0" smtClean="0"/>
              <a:t>and the </a:t>
            </a:r>
            <a:r>
              <a:rPr lang="en-US" sz="2000" dirty="0"/>
              <a:t>buzzer will begin to beep.</a:t>
            </a:r>
            <a:endParaRPr lang="en-IN" sz="2000" dirty="0"/>
          </a:p>
        </p:txBody>
      </p:sp>
    </p:spTree>
    <p:extLst>
      <p:ext uri="{BB962C8B-B14F-4D97-AF65-F5344CB8AC3E}">
        <p14:creationId xmlns:p14="http://schemas.microsoft.com/office/powerpoint/2010/main" val="138870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sz="2000" dirty="0"/>
              <a:t>Node MCU is a very cheap device and do serve the need of </a:t>
            </a:r>
            <a:r>
              <a:rPr lang="en-US" sz="2000" dirty="0" smtClean="0"/>
              <a:t>ESP8266</a:t>
            </a:r>
          </a:p>
          <a:p>
            <a:pPr>
              <a:buFont typeface="Wingdings" panose="05000000000000000000" pitchFamily="2" charset="2"/>
              <a:buChar char="Ø"/>
            </a:pPr>
            <a:r>
              <a:rPr lang="en-US" sz="2000" dirty="0"/>
              <a:t>When there is no gas nearby and the emission level is safe up to 350 PPM but should not exceed 1000 PPM, the sensor returns a result of 90. </a:t>
            </a:r>
            <a:endParaRPr lang="en-US" sz="2000" dirty="0" smtClean="0"/>
          </a:p>
          <a:p>
            <a:pPr>
              <a:buFont typeface="Wingdings" panose="05000000000000000000" pitchFamily="2" charset="2"/>
              <a:buChar char="Ø"/>
            </a:pPr>
            <a:r>
              <a:rPr lang="en-US" sz="2000" dirty="0" smtClean="0"/>
              <a:t>When </a:t>
            </a:r>
            <a:r>
              <a:rPr lang="en-US" sz="2000" dirty="0"/>
              <a:t>it goes over the 1000 PPM limit, it will result in headaches, drowsiness, and stuffy, stagnant air. </a:t>
            </a:r>
            <a:endParaRPr lang="en-US" sz="2000" dirty="0" smtClean="0"/>
          </a:p>
          <a:p>
            <a:pPr>
              <a:buFont typeface="Wingdings" panose="05000000000000000000" pitchFamily="2" charset="2"/>
              <a:buChar char="Ø"/>
            </a:pPr>
            <a:r>
              <a:rPr lang="en-US" sz="2000" dirty="0" smtClean="0"/>
              <a:t>It </a:t>
            </a:r>
            <a:r>
              <a:rPr lang="en-US" sz="2000" dirty="0"/>
              <a:t>will increase heart rate and lead to a number of ailments if it exceeds 2000 PPM</a:t>
            </a:r>
            <a:r>
              <a:rPr lang="en-US" sz="2000" dirty="0" smtClean="0"/>
              <a:t>.</a:t>
            </a:r>
          </a:p>
          <a:p>
            <a:pPr>
              <a:buFont typeface="Wingdings" panose="05000000000000000000" pitchFamily="2" charset="2"/>
              <a:buChar char="Ø"/>
            </a:pPr>
            <a:r>
              <a:rPr lang="en-US" sz="2000" dirty="0" smtClean="0"/>
              <a:t>The </a:t>
            </a:r>
            <a:r>
              <a:rPr lang="en-US" sz="2000" dirty="0"/>
              <a:t>LCD and website will indicate "Good Air" when the figure is less than 1000 PPM. </a:t>
            </a:r>
            <a:endParaRPr lang="en-US" sz="2000" dirty="0" smtClean="0"/>
          </a:p>
          <a:p>
            <a:pPr>
              <a:buFont typeface="Wingdings" panose="05000000000000000000" pitchFamily="2" charset="2"/>
              <a:buChar char="Ø"/>
            </a:pPr>
            <a:r>
              <a:rPr lang="en-US" sz="2000" dirty="0" smtClean="0"/>
              <a:t>When </a:t>
            </a:r>
            <a:r>
              <a:rPr lang="en-US" sz="2000" dirty="0"/>
              <a:t>the PPM levels exceed 1000, the buzzer will begin to sound, and "Poor Air, Alert" will be displayed on the LCD and website. And after it reaches 2000, the buzzer will continue to beep and send an alert message over GSM to a smartphone.</a:t>
            </a:r>
            <a:endParaRPr lang="en-IN" sz="2000" dirty="0"/>
          </a:p>
        </p:txBody>
      </p:sp>
    </p:spTree>
    <p:extLst>
      <p:ext uri="{BB962C8B-B14F-4D97-AF65-F5344CB8AC3E}">
        <p14:creationId xmlns:p14="http://schemas.microsoft.com/office/powerpoint/2010/main" val="132022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25790638"/>
              </p:ext>
            </p:extLst>
          </p:nvPr>
        </p:nvGraphicFramePr>
        <p:xfrm>
          <a:off x="0" y="55374"/>
          <a:ext cx="9074727" cy="5969796"/>
        </p:xfrm>
        <a:graphic>
          <a:graphicData uri="http://schemas.openxmlformats.org/drawingml/2006/table">
            <a:tbl>
              <a:tblPr firstRow="1" lastRow="1" bandRow="1">
                <a:tableStyleId>{18603FDC-E32A-4AB5-989C-0864C3EAD2B8}</a:tableStyleId>
              </a:tblPr>
              <a:tblGrid>
                <a:gridCol w="3753636"/>
                <a:gridCol w="2526488"/>
                <a:gridCol w="2794603"/>
              </a:tblGrid>
              <a:tr h="0">
                <a:tc>
                  <a:txBody>
                    <a:bodyPr/>
                    <a:lstStyle/>
                    <a:p>
                      <a:r>
                        <a:rPr lang="en-US" dirty="0" smtClean="0"/>
                        <a:t>Features</a:t>
                      </a:r>
                      <a:endParaRPr lang="en-IN" dirty="0"/>
                    </a:p>
                  </a:txBody>
                  <a:tcPr/>
                </a:tc>
                <a:tc>
                  <a:txBody>
                    <a:bodyPr/>
                    <a:lstStyle/>
                    <a:p>
                      <a:r>
                        <a:rPr lang="en-US" dirty="0" smtClean="0"/>
                        <a:t>Previous related works</a:t>
                      </a:r>
                      <a:endParaRPr lang="en-IN" dirty="0"/>
                    </a:p>
                  </a:txBody>
                  <a:tcPr/>
                </a:tc>
                <a:tc>
                  <a:txBody>
                    <a:bodyPr/>
                    <a:lstStyle/>
                    <a:p>
                      <a:r>
                        <a:rPr lang="en-US" dirty="0" smtClean="0"/>
                        <a:t>Proposed Model</a:t>
                      </a:r>
                      <a:endParaRPr lang="en-IN" dirty="0"/>
                    </a:p>
                  </a:txBody>
                  <a:tcPr/>
                </a:tc>
              </a:tr>
              <a:tr h="901975">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t>Checking environmental parameters to be measured</a:t>
                      </a:r>
                    </a:p>
                    <a:p>
                      <a:endParaRPr lang="en-IN" dirty="0"/>
                    </a:p>
                  </a:txBody>
                  <a:tcPr/>
                </a:tc>
                <a:tc>
                  <a:txBody>
                    <a:bodyPr/>
                    <a:lstStyle/>
                    <a:p>
                      <a:endParaRPr lang="en-IN" dirty="0"/>
                    </a:p>
                  </a:txBody>
                  <a:tcPr/>
                </a:tc>
                <a:tc>
                  <a:txBody>
                    <a:bodyPr/>
                    <a:lstStyle/>
                    <a:p>
                      <a:r>
                        <a:rPr lang="en-US" dirty="0" smtClean="0"/>
                        <a:t>                  </a:t>
                      </a:r>
                    </a:p>
                    <a:p>
                      <a:r>
                        <a:rPr lang="en-US" dirty="0" smtClean="0"/>
                        <a:t>                 </a:t>
                      </a:r>
                      <a:r>
                        <a:rPr lang="en-US" sz="1800" dirty="0" smtClean="0"/>
                        <a:t> </a:t>
                      </a:r>
                      <a:r>
                        <a:rPr kumimoji="0" lang="en-IN" sz="1800" b="1" i="0" kern="1200" dirty="0" smtClean="0">
                          <a:solidFill>
                            <a:srgbClr val="000000"/>
                          </a:solidFill>
                          <a:effectLst/>
                          <a:latin typeface="Arial"/>
                          <a:ea typeface="Arial"/>
                          <a:cs typeface="Arial"/>
                        </a:rPr>
                        <a:t>✓</a:t>
                      </a:r>
                      <a:endParaRPr lang="en-IN" dirty="0"/>
                    </a:p>
                  </a:txBody>
                  <a:tcPr/>
                </a:tc>
              </a:tr>
              <a:tr h="68723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t>Study the characteristic features on the sensor device</a:t>
                      </a:r>
                    </a:p>
                    <a:p>
                      <a:endParaRPr lang="en-IN" dirty="0"/>
                    </a:p>
                  </a:txBody>
                  <a:tcPr/>
                </a:tc>
                <a:tc>
                  <a:txBody>
                    <a:bodyPr/>
                    <a:lstStyle/>
                    <a:p>
                      <a:endParaRPr lang="en-IN"/>
                    </a:p>
                  </a:txBody>
                  <a:tcPr/>
                </a:tc>
                <a:tc>
                  <a:txBody>
                    <a:bodyPr/>
                    <a:lstStyle/>
                    <a:p>
                      <a:r>
                        <a:rPr lang="en-US" dirty="0" smtClean="0"/>
                        <a:t> </a:t>
                      </a:r>
                    </a:p>
                    <a:p>
                      <a:r>
                        <a:rPr lang="en-US" dirty="0" smtClean="0"/>
                        <a:t>                  </a:t>
                      </a:r>
                      <a:r>
                        <a:rPr lang="en-US" sz="1800" dirty="0" smtClean="0"/>
                        <a:t> </a:t>
                      </a:r>
                      <a:r>
                        <a:rPr kumimoji="0" lang="en-IN" sz="1800" b="1" i="0" kern="1200" dirty="0" smtClean="0">
                          <a:solidFill>
                            <a:srgbClr val="000000"/>
                          </a:solidFill>
                          <a:effectLst/>
                          <a:latin typeface="Arial"/>
                          <a:ea typeface="Arial"/>
                          <a:cs typeface="Arial"/>
                        </a:rPr>
                        <a:t>✓</a:t>
                      </a:r>
                      <a:endParaRPr lang="en-IN" dirty="0"/>
                    </a:p>
                  </a:txBody>
                  <a:tcPr/>
                </a:tc>
              </a:tr>
              <a:tr h="91583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t>Decision making on sensing, measuring and fixing the threshold value for the parameters</a:t>
                      </a:r>
                    </a:p>
                    <a:p>
                      <a:endParaRPr lang="en-IN" dirty="0"/>
                    </a:p>
                  </a:txBody>
                  <a:tcPr/>
                </a:tc>
                <a:tc>
                  <a:txBody>
                    <a:bodyPr/>
                    <a:lstStyle/>
                    <a:p>
                      <a:endParaRPr lang="en-IN"/>
                    </a:p>
                  </a:txBody>
                  <a:tcPr/>
                </a:tc>
                <a:tc>
                  <a:txBody>
                    <a:bodyPr/>
                    <a:lstStyle/>
                    <a:p>
                      <a:endParaRPr lang="en-US" dirty="0" smtClean="0"/>
                    </a:p>
                    <a:p>
                      <a:endParaRPr lang="en-US" dirty="0" smtClean="0"/>
                    </a:p>
                    <a:p>
                      <a:r>
                        <a:rPr lang="en-US" dirty="0" smtClean="0"/>
                        <a:t>                   </a:t>
                      </a:r>
                      <a:r>
                        <a:rPr lang="en-US" sz="1800" dirty="0" smtClean="0"/>
                        <a:t> </a:t>
                      </a:r>
                      <a:r>
                        <a:rPr kumimoji="0" lang="en-IN" sz="1800" b="1" i="0" kern="1200" dirty="0" smtClean="0">
                          <a:solidFill>
                            <a:srgbClr val="000000"/>
                          </a:solidFill>
                          <a:effectLst/>
                          <a:latin typeface="Arial"/>
                          <a:ea typeface="Arial"/>
                          <a:cs typeface="Arial"/>
                        </a:rPr>
                        <a:t>✓</a:t>
                      </a:r>
                      <a:endParaRPr lang="en-IN" dirty="0"/>
                    </a:p>
                  </a:txBody>
                  <a:tcPr/>
                </a:tc>
              </a:tr>
              <a:tr h="37885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t>Storing the data in cloud</a:t>
                      </a:r>
                    </a:p>
                  </a:txBody>
                  <a:tcPr/>
                </a:tc>
                <a:tc>
                  <a:txBody>
                    <a:bodyPr/>
                    <a:lstStyle/>
                    <a:p>
                      <a:endParaRPr lang="en-IN"/>
                    </a:p>
                  </a:txBody>
                  <a:tcPr/>
                </a:tc>
                <a:tc>
                  <a:txBody>
                    <a:bodyPr/>
                    <a:lstStyle/>
                    <a:p>
                      <a:r>
                        <a:rPr lang="en-US" dirty="0" smtClean="0"/>
                        <a:t>                    </a:t>
                      </a:r>
                      <a:r>
                        <a:rPr lang="en-US" sz="1800" dirty="0" smtClean="0"/>
                        <a:t> </a:t>
                      </a:r>
                      <a:r>
                        <a:rPr kumimoji="0" lang="en-IN" sz="1800" b="1" i="0" kern="1200" dirty="0" smtClean="0">
                          <a:solidFill>
                            <a:srgbClr val="000000"/>
                          </a:solidFill>
                          <a:effectLst/>
                          <a:latin typeface="Arial"/>
                          <a:ea typeface="Arial"/>
                          <a:cs typeface="Arial"/>
                        </a:rPr>
                        <a:t>✓</a:t>
                      </a:r>
                      <a:endParaRPr lang="en-IN" dirty="0"/>
                    </a:p>
                  </a:txBody>
                  <a:tcPr/>
                </a:tc>
              </a:tr>
              <a:tr h="37885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t>Calculating the Air quality index</a:t>
                      </a:r>
                    </a:p>
                  </a:txBody>
                  <a:tcPr/>
                </a:tc>
                <a:tc>
                  <a:txBody>
                    <a:bodyPr/>
                    <a:lstStyle/>
                    <a:p>
                      <a:endParaRPr lang="en-IN"/>
                    </a:p>
                  </a:txBody>
                  <a:tcPr/>
                </a:tc>
                <a:tc>
                  <a:txBody>
                    <a:bodyPr/>
                    <a:lstStyle/>
                    <a:p>
                      <a:r>
                        <a:rPr lang="en-US" dirty="0" smtClean="0"/>
                        <a:t>                     </a:t>
                      </a:r>
                    </a:p>
                    <a:p>
                      <a:r>
                        <a:rPr lang="en-US" dirty="0" smtClean="0"/>
                        <a:t>                     </a:t>
                      </a:r>
                      <a:r>
                        <a:rPr kumimoji="0" lang="en-IN" sz="1800" b="1" i="0" kern="1200" dirty="0" smtClean="0">
                          <a:solidFill>
                            <a:srgbClr val="000000"/>
                          </a:solidFill>
                          <a:effectLst/>
                          <a:latin typeface="Arial"/>
                          <a:ea typeface="Arial"/>
                          <a:cs typeface="Arial"/>
                        </a:rPr>
                        <a:t>✓</a:t>
                      </a:r>
                      <a:endParaRPr lang="en-IN" dirty="0"/>
                    </a:p>
                  </a:txBody>
                  <a:tcPr/>
                </a:tc>
              </a:tr>
              <a:tr h="37885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smtClean="0"/>
                        <a:t>Providing information via SMS</a:t>
                      </a:r>
                    </a:p>
                  </a:txBody>
                  <a:tcPr/>
                </a:tc>
                <a:tc>
                  <a:txBody>
                    <a:bodyPr/>
                    <a:lstStyle/>
                    <a:p>
                      <a:endParaRPr lang="en-IN" dirty="0"/>
                    </a:p>
                  </a:txBody>
                  <a:tcPr/>
                </a:tc>
                <a:tc>
                  <a:txBody>
                    <a:bodyPr/>
                    <a:lstStyle/>
                    <a:p>
                      <a:r>
                        <a:rPr lang="en-US" dirty="0" smtClean="0"/>
                        <a:t>                     </a:t>
                      </a:r>
                      <a:r>
                        <a:rPr kumimoji="0" lang="en-IN" sz="1800" b="1" i="0" kern="1200" dirty="0" smtClean="0">
                          <a:solidFill>
                            <a:srgbClr val="000000"/>
                          </a:solidFill>
                          <a:effectLst/>
                          <a:latin typeface="Arial"/>
                          <a:ea typeface="Arial"/>
                          <a:cs typeface="Arial"/>
                        </a:rPr>
                        <a:t>✓</a:t>
                      </a:r>
                      <a:endParaRPr lang="en-IN" dirty="0"/>
                    </a:p>
                  </a:txBody>
                  <a:tcPr/>
                </a:tc>
              </a:tr>
              <a:tr h="0">
                <a:tc>
                  <a:txBody>
                    <a:bodyPr/>
                    <a:lstStyle/>
                    <a:p>
                      <a:pPr marL="285750" indent="-285750">
                        <a:buFont typeface="Wingdings" panose="05000000000000000000" pitchFamily="2" charset="2"/>
                        <a:buChar char="Ø"/>
                      </a:pPr>
                      <a:r>
                        <a:rPr lang="en" b="0" dirty="0" smtClean="0"/>
                        <a:t>Predicting the AQI using Machine learning </a:t>
                      </a:r>
                      <a:endParaRPr lang="en-IN" b="0" dirty="0"/>
                    </a:p>
                  </a:txBody>
                  <a:tcPr/>
                </a:tc>
                <a:tc>
                  <a:txBody>
                    <a:bodyPr/>
                    <a:lstStyle/>
                    <a:p>
                      <a:endParaRPr lang="en-IN" dirty="0"/>
                    </a:p>
                  </a:txBody>
                  <a:tcPr/>
                </a:tc>
                <a:tc>
                  <a:txBody>
                    <a:bodyPr/>
                    <a:lstStyle/>
                    <a:p>
                      <a:endParaRPr lang="en-US" dirty="0" smtClean="0"/>
                    </a:p>
                    <a:p>
                      <a:r>
                        <a:rPr lang="en-US" dirty="0" smtClean="0"/>
                        <a:t>                      </a:t>
                      </a:r>
                      <a:r>
                        <a:rPr kumimoji="0" lang="en-IN" sz="1800" b="1" i="0" kern="1200" dirty="0" smtClean="0">
                          <a:solidFill>
                            <a:srgbClr val="000000"/>
                          </a:solidFill>
                          <a:effectLst/>
                          <a:latin typeface="Arial"/>
                          <a:ea typeface="Arial"/>
                          <a:cs typeface="Arial"/>
                        </a:rPr>
                        <a:t>✓</a:t>
                      </a:r>
                      <a:endParaRPr lang="en-IN"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21620918"/>
              </p:ext>
            </p:extLst>
          </p:nvPr>
        </p:nvGraphicFramePr>
        <p:xfrm>
          <a:off x="3692235" y="670686"/>
          <a:ext cx="2424546" cy="5660841"/>
        </p:xfrm>
        <a:graphic>
          <a:graphicData uri="http://schemas.openxmlformats.org/drawingml/2006/table">
            <a:tbl>
              <a:tblPr firstRow="1" bandRow="1">
                <a:tableStyleId>{F141E00D-FEE6-4E68-B8FE-F33D828C35D4}</a:tableStyleId>
              </a:tblPr>
              <a:tblGrid>
                <a:gridCol w="775856"/>
                <a:gridCol w="840508"/>
                <a:gridCol w="808182"/>
              </a:tblGrid>
              <a:tr h="709609">
                <a:tc>
                  <a:txBody>
                    <a:bodyPr/>
                    <a:lstStyle/>
                    <a:p>
                      <a:r>
                        <a:rPr lang="en-US" sz="1400" dirty="0" smtClean="0"/>
                        <a:t>Paper1</a:t>
                      </a:r>
                    </a:p>
                    <a:p>
                      <a:endParaRPr lang="en-US" sz="1400" dirty="0" smtClean="0"/>
                    </a:p>
                    <a:p>
                      <a:r>
                        <a:rPr lang="en-US" sz="1400" dirty="0" smtClean="0"/>
                        <a:t>     </a:t>
                      </a:r>
                      <a:r>
                        <a:rPr kumimoji="0" lang="en-IN" sz="1400" b="1" i="0" kern="1200" dirty="0" smtClean="0">
                          <a:solidFill>
                            <a:srgbClr val="000000"/>
                          </a:solidFill>
                          <a:effectLst/>
                          <a:latin typeface="Arial"/>
                          <a:ea typeface="Arial"/>
                          <a:cs typeface="Arial"/>
                        </a:rPr>
                        <a:t>✓</a:t>
                      </a:r>
                      <a:endParaRPr lang="en-IN" sz="1400" dirty="0"/>
                    </a:p>
                  </a:txBody>
                  <a:tcPr/>
                </a:tc>
                <a:tc>
                  <a:txBody>
                    <a:bodyPr/>
                    <a:lstStyle/>
                    <a:p>
                      <a:r>
                        <a:rPr lang="en-US" sz="1400" dirty="0" smtClean="0"/>
                        <a:t>Paper2</a:t>
                      </a:r>
                    </a:p>
                    <a:p>
                      <a:r>
                        <a:rPr lang="en-US" sz="1400" dirty="0" smtClean="0"/>
                        <a:t> </a:t>
                      </a:r>
                    </a:p>
                    <a:p>
                      <a:r>
                        <a:rPr lang="en-US" sz="1400" dirty="0" smtClean="0"/>
                        <a:t>     </a:t>
                      </a:r>
                      <a:r>
                        <a:rPr kumimoji="0" lang="en-IN" sz="1400" b="1" i="0" kern="1200" dirty="0" smtClean="0">
                          <a:solidFill>
                            <a:srgbClr val="000000"/>
                          </a:solidFill>
                          <a:effectLst/>
                          <a:latin typeface="Arial"/>
                          <a:ea typeface="Arial"/>
                          <a:cs typeface="Arial"/>
                        </a:rPr>
                        <a:t>✓</a:t>
                      </a:r>
                      <a:endParaRPr lang="en-IN" sz="1400" dirty="0"/>
                    </a:p>
                  </a:txBody>
                  <a:tcPr/>
                </a:tc>
                <a:tc>
                  <a:txBody>
                    <a:bodyPr/>
                    <a:lstStyle/>
                    <a:p>
                      <a:r>
                        <a:rPr lang="en-US" sz="1400" dirty="0" smtClean="0"/>
                        <a:t>Paper3</a:t>
                      </a:r>
                    </a:p>
                    <a:p>
                      <a:endParaRPr lang="en-US" sz="1400" dirty="0" smtClean="0"/>
                    </a:p>
                    <a:p>
                      <a:r>
                        <a:rPr lang="en-US" sz="1400" dirty="0" smtClean="0"/>
                        <a:t>    </a:t>
                      </a:r>
                      <a:r>
                        <a:rPr kumimoji="0" lang="en-IN" sz="1400" b="1" i="0" kern="1200" dirty="0" smtClean="0">
                          <a:solidFill>
                            <a:srgbClr val="000000"/>
                          </a:solidFill>
                          <a:effectLst/>
                          <a:latin typeface="Arial"/>
                          <a:ea typeface="Arial"/>
                          <a:cs typeface="Arial"/>
                        </a:rPr>
                        <a:t>✓</a:t>
                      </a:r>
                      <a:endParaRPr lang="en-IN" sz="1400" dirty="0"/>
                    </a:p>
                  </a:txBody>
                  <a:tcPr/>
                </a:tc>
              </a:tr>
              <a:tr h="875406">
                <a:tc>
                  <a:txBody>
                    <a:bodyPr/>
                    <a:lstStyle/>
                    <a:p>
                      <a:endParaRPr lang="en-US" dirty="0" smtClean="0"/>
                    </a:p>
                    <a:p>
                      <a:endParaRPr lang="en-US" dirty="0" smtClean="0"/>
                    </a:p>
                    <a:p>
                      <a:r>
                        <a:rPr lang="en-US" dirty="0" smtClean="0"/>
                        <a:t>    </a:t>
                      </a:r>
                      <a:r>
                        <a:rPr kumimoji="0" lang="en-IN" b="1" i="0" kern="1200" dirty="0" smtClean="0">
                          <a:solidFill>
                            <a:srgbClr val="000000"/>
                          </a:solidFill>
                          <a:effectLst/>
                          <a:latin typeface="Arial"/>
                          <a:ea typeface="Arial"/>
                          <a:cs typeface="Arial"/>
                        </a:rPr>
                        <a:t>✓</a:t>
                      </a:r>
                      <a:endParaRPr lang="en-IN" dirty="0"/>
                    </a:p>
                  </a:txBody>
                  <a:tcPr/>
                </a:tc>
                <a:tc>
                  <a:txBody>
                    <a:bodyPr/>
                    <a:lstStyle/>
                    <a:p>
                      <a:endParaRPr lang="en-US" dirty="0" smtClean="0"/>
                    </a:p>
                    <a:p>
                      <a:endParaRPr lang="en-US" dirty="0" smtClean="0"/>
                    </a:p>
                    <a:p>
                      <a:r>
                        <a:rPr lang="en-US" dirty="0" smtClean="0"/>
                        <a:t>    </a:t>
                      </a:r>
                      <a:r>
                        <a:rPr kumimoji="0" lang="en-IN" b="1" i="0" kern="1200" dirty="0" smtClean="0">
                          <a:solidFill>
                            <a:srgbClr val="000000"/>
                          </a:solidFill>
                          <a:effectLst/>
                          <a:latin typeface="Arial"/>
                          <a:ea typeface="Arial"/>
                          <a:cs typeface="Arial"/>
                        </a:rPr>
                        <a:t>✓</a:t>
                      </a:r>
                      <a:endParaRPr lang="en-IN" dirty="0"/>
                    </a:p>
                  </a:txBody>
                  <a:tcPr/>
                </a:tc>
                <a:tc>
                  <a:txBody>
                    <a:bodyPr/>
                    <a:lstStyle/>
                    <a:p>
                      <a:endParaRPr lang="en-US" dirty="0" smtClean="0"/>
                    </a:p>
                    <a:p>
                      <a:endParaRPr lang="en-US" dirty="0" smtClean="0"/>
                    </a:p>
                    <a:p>
                      <a:r>
                        <a:rPr lang="en-US" dirty="0" smtClean="0"/>
                        <a:t>   </a:t>
                      </a:r>
                      <a:r>
                        <a:rPr kumimoji="0" lang="en-IN" b="1" i="0" kern="1200" dirty="0" smtClean="0">
                          <a:solidFill>
                            <a:srgbClr val="000000"/>
                          </a:solidFill>
                          <a:effectLst/>
                          <a:latin typeface="Arial"/>
                          <a:ea typeface="Arial"/>
                          <a:cs typeface="Arial"/>
                        </a:rPr>
                        <a:t>✓</a:t>
                      </a:r>
                      <a:endParaRPr lang="en-IN" dirty="0"/>
                    </a:p>
                  </a:txBody>
                  <a:tcPr/>
                </a:tc>
              </a:tr>
              <a:tr h="1728921">
                <a:tc>
                  <a:txBody>
                    <a:bodyPr/>
                    <a:lstStyle/>
                    <a:p>
                      <a:endParaRPr lang="en-US" dirty="0" smtClean="0"/>
                    </a:p>
                    <a:p>
                      <a:endParaRPr lang="en-US" dirty="0" smtClean="0"/>
                    </a:p>
                    <a:p>
                      <a:r>
                        <a:rPr lang="en-US" dirty="0" smtClean="0"/>
                        <a:t>    </a:t>
                      </a:r>
                      <a:r>
                        <a:rPr kumimoji="0" lang="en-IN" b="1" i="0" kern="1200" dirty="0" smtClean="0">
                          <a:solidFill>
                            <a:srgbClr val="000000"/>
                          </a:solidFill>
                          <a:effectLst/>
                          <a:latin typeface="Arial"/>
                          <a:ea typeface="Arial"/>
                          <a:cs typeface="Arial"/>
                        </a:rPr>
                        <a:t>✓</a:t>
                      </a:r>
                      <a:endParaRPr lang="en-IN" dirty="0"/>
                    </a:p>
                  </a:txBody>
                  <a:tcPr/>
                </a:tc>
                <a:tc>
                  <a:txBody>
                    <a:bodyPr/>
                    <a:lstStyle/>
                    <a:p>
                      <a:endParaRPr lang="en-US" dirty="0" smtClean="0"/>
                    </a:p>
                    <a:p>
                      <a:endParaRPr lang="en-US" dirty="0" smtClean="0"/>
                    </a:p>
                    <a:p>
                      <a:r>
                        <a:rPr lang="en-US" dirty="0" smtClean="0"/>
                        <a:t>     </a:t>
                      </a:r>
                      <a:r>
                        <a:rPr kumimoji="0" lang="en-IN" b="1" i="0" kern="1200" dirty="0" smtClean="0">
                          <a:solidFill>
                            <a:srgbClr val="000000"/>
                          </a:solidFill>
                          <a:effectLst/>
                          <a:latin typeface="Arial"/>
                          <a:ea typeface="Arial"/>
                          <a:cs typeface="Arial"/>
                        </a:rPr>
                        <a:t>✓</a:t>
                      </a:r>
                      <a:endParaRPr lang="en-IN" dirty="0"/>
                    </a:p>
                  </a:txBody>
                  <a:tcPr/>
                </a:tc>
                <a:tc>
                  <a:txBody>
                    <a:bodyPr/>
                    <a:lstStyle/>
                    <a:p>
                      <a:endParaRPr lang="en-US" dirty="0" smtClean="0"/>
                    </a:p>
                    <a:p>
                      <a:endParaRPr lang="en-US" dirty="0" smtClean="0"/>
                    </a:p>
                    <a:p>
                      <a:r>
                        <a:rPr lang="en-US" dirty="0" smtClean="0"/>
                        <a:t>    </a:t>
                      </a:r>
                      <a:r>
                        <a:rPr kumimoji="0" lang="en-IN" b="1" i="0" kern="1200" dirty="0" smtClean="0">
                          <a:solidFill>
                            <a:srgbClr val="000000"/>
                          </a:solidFill>
                          <a:effectLst/>
                          <a:latin typeface="Arial"/>
                          <a:ea typeface="Arial"/>
                          <a:cs typeface="Arial"/>
                        </a:rPr>
                        <a:t>✓</a:t>
                      </a:r>
                      <a:endParaRPr lang="en-IN" dirty="0"/>
                    </a:p>
                  </a:txBody>
                  <a:tcPr/>
                </a:tc>
              </a:tr>
              <a:tr h="755073">
                <a:tc>
                  <a:txBody>
                    <a:bodyPr/>
                    <a:lstStyle/>
                    <a:p>
                      <a:r>
                        <a:rPr lang="en-US" dirty="0" smtClean="0"/>
                        <a:t>    </a:t>
                      </a:r>
                      <a:r>
                        <a:rPr kumimoji="0" lang="en-IN" b="1" i="0" kern="1200" dirty="0" smtClean="0">
                          <a:solidFill>
                            <a:srgbClr val="000000"/>
                          </a:solidFill>
                          <a:effectLst/>
                          <a:latin typeface="Arial"/>
                          <a:ea typeface="Arial"/>
                          <a:cs typeface="Arial"/>
                        </a:rPr>
                        <a:t>✘</a:t>
                      </a:r>
                      <a:endParaRPr lang="en-US" dirty="0" smtClean="0"/>
                    </a:p>
                    <a:p>
                      <a:endParaRPr lang="en-US" dirty="0" smtClean="0"/>
                    </a:p>
                    <a:p>
                      <a:r>
                        <a:rPr lang="en-US" dirty="0" smtClean="0"/>
                        <a:t>     </a:t>
                      </a:r>
                      <a:r>
                        <a:rPr kumimoji="0" lang="en-IN" b="1" i="0" kern="1200" dirty="0" smtClean="0">
                          <a:solidFill>
                            <a:srgbClr val="000000"/>
                          </a:solidFill>
                          <a:effectLst/>
                          <a:latin typeface="Arial"/>
                          <a:ea typeface="Arial"/>
                          <a:cs typeface="Arial"/>
                        </a:rPr>
                        <a:t>✘</a:t>
                      </a:r>
                      <a:endParaRPr lang="en-US" dirty="0" smtClean="0"/>
                    </a:p>
                    <a:p>
                      <a:endParaRPr kumimoji="0" lang="en-US" b="0" i="0" kern="1200" dirty="0" smtClean="0">
                        <a:solidFill>
                          <a:srgbClr val="000000"/>
                        </a:solidFill>
                        <a:effectLst/>
                        <a:latin typeface="Arial"/>
                        <a:ea typeface="Arial"/>
                        <a:cs typeface="Arial"/>
                      </a:endParaRPr>
                    </a:p>
                    <a:p>
                      <a:r>
                        <a:rPr kumimoji="0" lang="en-US" b="0" i="0" kern="1200" baseline="0" dirty="0" smtClean="0">
                          <a:solidFill>
                            <a:srgbClr val="000000"/>
                          </a:solidFill>
                          <a:effectLst/>
                          <a:latin typeface="Arial"/>
                          <a:ea typeface="Arial"/>
                          <a:cs typeface="Arial"/>
                        </a:rPr>
                        <a:t>    </a:t>
                      </a:r>
                      <a:r>
                        <a:rPr kumimoji="0" lang="en-IN" b="1" i="0" kern="1200" dirty="0" smtClean="0">
                          <a:solidFill>
                            <a:srgbClr val="000000"/>
                          </a:solidFill>
                          <a:effectLst/>
                          <a:latin typeface="Arial"/>
                          <a:ea typeface="Arial"/>
                          <a:cs typeface="Arial"/>
                        </a:rPr>
                        <a:t>✘</a:t>
                      </a:r>
                      <a:endParaRPr lang="en-US" dirty="0" smtClean="0"/>
                    </a:p>
                    <a:p>
                      <a:endParaRPr kumimoji="0" lang="en-US" b="0" i="0" kern="1200" dirty="0" smtClean="0">
                        <a:solidFill>
                          <a:srgbClr val="000000"/>
                        </a:solidFill>
                        <a:effectLst/>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rgbClr val="000000"/>
                          </a:solidFill>
                          <a:effectLst/>
                          <a:latin typeface="Arial"/>
                          <a:cs typeface="Arial"/>
                        </a:rPr>
                        <a:t>    </a:t>
                      </a:r>
                      <a:r>
                        <a:rPr kumimoji="0" lang="en-IN" b="1" i="0" kern="1200" dirty="0" smtClean="0">
                          <a:solidFill>
                            <a:srgbClr val="000000"/>
                          </a:solidFill>
                          <a:effectLst/>
                          <a:latin typeface="Arial"/>
                          <a:ea typeface="Arial"/>
                          <a:cs typeface="Arial"/>
                        </a:rPr>
                        <a:t>✘</a:t>
                      </a:r>
                      <a:endParaRPr lang="en-US" dirty="0" smtClean="0"/>
                    </a:p>
                    <a:p>
                      <a:endParaRPr kumimoji="0" lang="en-US" b="1" i="0" kern="1200" dirty="0" smtClean="0">
                        <a:solidFill>
                          <a:srgbClr val="000000"/>
                        </a:solidFill>
                        <a:effectLst/>
                        <a:latin typeface="Arial"/>
                        <a:cs typeface="Arial"/>
                      </a:endParaRPr>
                    </a:p>
                  </a:txBody>
                  <a:tcPr/>
                </a:tc>
                <a:tc>
                  <a:txBody>
                    <a:bodyPr/>
                    <a:lstStyle/>
                    <a:p>
                      <a:r>
                        <a:rPr lang="en-US" dirty="0" smtClean="0"/>
                        <a:t>    </a:t>
                      </a:r>
                      <a:r>
                        <a:rPr kumimoji="0" lang="en-IN" b="1" i="0" kern="1200" dirty="0" smtClean="0">
                          <a:solidFill>
                            <a:srgbClr val="000000"/>
                          </a:solidFill>
                          <a:effectLst/>
                          <a:latin typeface="Arial"/>
                          <a:ea typeface="Arial"/>
                          <a:cs typeface="Arial"/>
                        </a:rPr>
                        <a:t>✓</a:t>
                      </a:r>
                    </a:p>
                    <a:p>
                      <a:endParaRPr kumimoji="0" lang="en-US" b="1" i="0" kern="1200" dirty="0" smtClean="0">
                        <a:solidFill>
                          <a:srgbClr val="000000"/>
                        </a:solidFill>
                        <a:effectLst/>
                        <a:latin typeface="Arial"/>
                        <a:cs typeface="Arial"/>
                      </a:endParaRPr>
                    </a:p>
                    <a:p>
                      <a:r>
                        <a:rPr kumimoji="0" lang="en-US" b="1" i="0" kern="1200" dirty="0" smtClean="0">
                          <a:solidFill>
                            <a:srgbClr val="000000"/>
                          </a:solidFill>
                          <a:effectLst/>
                          <a:latin typeface="Arial"/>
                          <a:cs typeface="Arial"/>
                        </a:rPr>
                        <a:t>    </a:t>
                      </a:r>
                      <a:r>
                        <a:rPr kumimoji="0" lang="en-IN" b="1" i="0" kern="1200" dirty="0" smtClean="0">
                          <a:solidFill>
                            <a:srgbClr val="000000"/>
                          </a:solidFill>
                          <a:effectLst/>
                          <a:latin typeface="Arial"/>
                          <a:ea typeface="Arial"/>
                          <a:cs typeface="Arial"/>
                        </a:rPr>
                        <a:t>✘</a:t>
                      </a:r>
                    </a:p>
                    <a:p>
                      <a:endParaRPr kumimoji="0" lang="en-US" b="1" i="0" kern="1200" dirty="0" smtClean="0">
                        <a:solidFill>
                          <a:srgbClr val="000000"/>
                        </a:solidFill>
                        <a:effectLst/>
                        <a:latin typeface="Arial"/>
                        <a:cs typeface="Arial"/>
                      </a:endParaRPr>
                    </a:p>
                    <a:p>
                      <a:r>
                        <a:rPr kumimoji="0" lang="en-US" b="1" i="0" kern="1200" dirty="0" smtClean="0">
                          <a:solidFill>
                            <a:srgbClr val="000000"/>
                          </a:solidFill>
                          <a:effectLst/>
                          <a:latin typeface="Arial"/>
                          <a:cs typeface="Arial"/>
                        </a:rPr>
                        <a:t>   </a:t>
                      </a:r>
                      <a:r>
                        <a:rPr kumimoji="0" lang="en-IN" b="1" i="0" kern="1200" dirty="0" smtClean="0">
                          <a:solidFill>
                            <a:srgbClr val="000000"/>
                          </a:solidFill>
                          <a:effectLst/>
                          <a:latin typeface="Arial"/>
                          <a:ea typeface="Arial"/>
                          <a:cs typeface="Arial"/>
                        </a:rPr>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rgbClr val="000000"/>
                          </a:solidFill>
                          <a:effectLst/>
                          <a:latin typeface="Arial"/>
                          <a:ea typeface="Arial"/>
                          <a:cs typeface="Arial"/>
                        </a:rPr>
                        <a:t>    ✘</a:t>
                      </a:r>
                      <a:endParaRPr lang="en-US" dirty="0" smtClean="0"/>
                    </a:p>
                    <a:p>
                      <a:endParaRPr lang="en-IN" dirty="0"/>
                    </a:p>
                  </a:txBody>
                  <a:tcPr/>
                </a:tc>
                <a:tc>
                  <a:txBody>
                    <a:bodyPr/>
                    <a:lstStyle/>
                    <a:p>
                      <a:r>
                        <a:rPr lang="en-US" dirty="0" smtClean="0"/>
                        <a:t>  </a:t>
                      </a:r>
                      <a:r>
                        <a:rPr kumimoji="0" lang="en-IN" b="1" i="0" kern="1200" dirty="0" smtClean="0">
                          <a:solidFill>
                            <a:srgbClr val="000000"/>
                          </a:solidFill>
                          <a:effectLst/>
                          <a:latin typeface="Arial"/>
                          <a:ea typeface="Arial"/>
                          <a:cs typeface="Arial"/>
                        </a:rPr>
                        <a:t>✓</a:t>
                      </a:r>
                    </a:p>
                    <a:p>
                      <a:endParaRPr kumimoji="0" lang="en-US" b="1" i="0" kern="1200" dirty="0" smtClean="0">
                        <a:solidFill>
                          <a:srgbClr val="000000"/>
                        </a:solidFill>
                        <a:effectLst/>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rgbClr val="000000"/>
                          </a:solidFill>
                          <a:effectLst/>
                          <a:latin typeface="Arial"/>
                          <a:cs typeface="Arial"/>
                        </a:rPr>
                        <a:t>  </a:t>
                      </a:r>
                      <a:r>
                        <a:rPr kumimoji="0" lang="en-IN" b="1" i="0" kern="1200" dirty="0" smtClean="0">
                          <a:solidFill>
                            <a:srgbClr val="000000"/>
                          </a:solidFill>
                          <a:effectLst/>
                          <a:latin typeface="Arial"/>
                          <a:ea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1" i="0" kern="1200" dirty="0" smtClean="0">
                        <a:solidFill>
                          <a:srgbClr val="000000"/>
                        </a:solidFill>
                        <a:effectLst/>
                        <a:latin typeface="Arial"/>
                        <a:ea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dirty="0" smtClean="0">
                          <a:solidFill>
                            <a:srgbClr val="000000"/>
                          </a:solidFill>
                          <a:effectLst/>
                          <a:latin typeface="Arial"/>
                          <a:ea typeface="Arial"/>
                          <a:cs typeface="Arial"/>
                        </a:rPr>
                        <a:t> </a:t>
                      </a:r>
                      <a:r>
                        <a:rPr kumimoji="0" lang="en-IN" b="1" i="0" kern="1200" dirty="0" smtClean="0">
                          <a:solidFill>
                            <a:srgbClr val="000000"/>
                          </a:solidFill>
                          <a:effectLst/>
                          <a:latin typeface="Arial"/>
                          <a:ea typeface="Arial"/>
                          <a:cs typeface="Arial"/>
                        </a:rPr>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rgbClr val="000000"/>
                          </a:solidFill>
                          <a:effectLst/>
                          <a:latin typeface="Arial"/>
                          <a:ea typeface="Arial"/>
                          <a:cs typeface="Arial"/>
                        </a:rPr>
                        <a:t>✓</a:t>
                      </a:r>
                    </a:p>
                    <a:p>
                      <a:endParaRPr lang="en-IN" dirty="0"/>
                    </a:p>
                  </a:txBody>
                  <a:tcPr/>
                </a:tc>
              </a:tr>
            </a:tbl>
          </a:graphicData>
        </a:graphic>
      </p:graphicFrame>
    </p:spTree>
    <p:extLst>
      <p:ext uri="{BB962C8B-B14F-4D97-AF65-F5344CB8AC3E}">
        <p14:creationId xmlns:p14="http://schemas.microsoft.com/office/powerpoint/2010/main" val="176531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56</TotalTime>
  <Words>620</Words>
  <Application>Microsoft Office PowerPoint</Application>
  <PresentationFormat>On-screen Show (16:9)</PresentationFormat>
  <Paragraphs>116</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Wingdings 2</vt:lpstr>
      <vt:lpstr>Lucida Sans</vt:lpstr>
      <vt:lpstr>Book Antiqua</vt:lpstr>
      <vt:lpstr>Lato</vt:lpstr>
      <vt:lpstr>Algerian</vt:lpstr>
      <vt:lpstr>Wingdings 3</vt:lpstr>
      <vt:lpstr>Wingdings</vt:lpstr>
      <vt:lpstr>Apex</vt:lpstr>
      <vt:lpstr>Web3athon-A crypto hackathon   IOT Project - Air Quality Monitoring System</vt:lpstr>
      <vt:lpstr>Introduction</vt:lpstr>
      <vt:lpstr>Problem statement</vt:lpstr>
      <vt:lpstr>Materials required</vt:lpstr>
      <vt:lpstr>Hardware requirements</vt:lpstr>
      <vt:lpstr>HARDWARE REQUIREMENTS</vt:lpstr>
      <vt:lpstr>Working</vt:lpstr>
      <vt:lpstr>Working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Web3athon-A crypto hackathon   IOT Project - Air Quality Monitoring System</dc:title>
  <dc:creator>Mohamed Farhun</dc:creator>
  <cp:lastModifiedBy>md.farhun@outlook.com</cp:lastModifiedBy>
  <cp:revision>7</cp:revision>
  <dcterms:modified xsi:type="dcterms:W3CDTF">2022-09-18T13:47:30Z</dcterms:modified>
</cp:coreProperties>
</file>