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0" r:id="rId6"/>
    <p:sldId id="260" r:id="rId7"/>
    <p:sldId id="261" r:id="rId8"/>
    <p:sldId id="262" r:id="rId9"/>
    <p:sldId id="263" r:id="rId10"/>
    <p:sldId id="267" r:id="rId11"/>
    <p:sldId id="268" r:id="rId12"/>
    <p:sldId id="269" r:id="rId13"/>
    <p:sldId id="264"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40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2525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25252"/>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2525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68B5"/>
          </a:solidFill>
        </p:spPr>
        <p:txBody>
          <a:bodyPr wrap="square" lIns="0" tIns="0" rIns="0" bIns="0" rtlCol="0"/>
          <a:lstStyle/>
          <a:p>
            <a:endParaRPr/>
          </a:p>
        </p:txBody>
      </p:sp>
      <p:sp>
        <p:nvSpPr>
          <p:cNvPr id="17" name="bg object 17"/>
          <p:cNvSpPr/>
          <p:nvPr/>
        </p:nvSpPr>
        <p:spPr>
          <a:xfrm>
            <a:off x="4099940" y="2409825"/>
            <a:ext cx="4080128" cy="152133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6469" y="0"/>
            <a:ext cx="3430904" cy="5393690"/>
          </a:xfrm>
          <a:custGeom>
            <a:avLst/>
            <a:gdLst/>
            <a:ahLst/>
            <a:cxnLst/>
            <a:rect l="l" t="t" r="r" b="b"/>
            <a:pathLst>
              <a:path w="3430904" h="5393690">
                <a:moveTo>
                  <a:pt x="3430778" y="0"/>
                </a:moveTo>
                <a:lnTo>
                  <a:pt x="0" y="0"/>
                </a:lnTo>
                <a:lnTo>
                  <a:pt x="0" y="5393182"/>
                </a:lnTo>
                <a:lnTo>
                  <a:pt x="3430778" y="5393182"/>
                </a:lnTo>
                <a:lnTo>
                  <a:pt x="3430778" y="0"/>
                </a:lnTo>
                <a:close/>
              </a:path>
            </a:pathLst>
          </a:custGeom>
          <a:solidFill>
            <a:srgbClr val="E7E7E7">
              <a:alpha val="38822"/>
            </a:srgbClr>
          </a:solidFill>
        </p:spPr>
        <p:txBody>
          <a:bodyPr wrap="square" lIns="0" tIns="0" rIns="0" bIns="0" rtlCol="0"/>
          <a:lstStyle/>
          <a:p>
            <a:endParaRPr/>
          </a:p>
        </p:txBody>
      </p:sp>
      <p:sp>
        <p:nvSpPr>
          <p:cNvPr id="17" name="bg object 17"/>
          <p:cNvSpPr/>
          <p:nvPr/>
        </p:nvSpPr>
        <p:spPr>
          <a:xfrm>
            <a:off x="861110" y="5390896"/>
            <a:ext cx="607695" cy="607695"/>
          </a:xfrm>
          <a:custGeom>
            <a:avLst/>
            <a:gdLst/>
            <a:ahLst/>
            <a:cxnLst/>
            <a:rect l="l" t="t" r="r" b="b"/>
            <a:pathLst>
              <a:path w="607694" h="607695">
                <a:moveTo>
                  <a:pt x="607301" y="0"/>
                </a:moveTo>
                <a:lnTo>
                  <a:pt x="0" y="0"/>
                </a:lnTo>
                <a:lnTo>
                  <a:pt x="0" y="607301"/>
                </a:lnTo>
                <a:lnTo>
                  <a:pt x="607301" y="607301"/>
                </a:lnTo>
                <a:lnTo>
                  <a:pt x="607301" y="0"/>
                </a:lnTo>
                <a:close/>
              </a:path>
            </a:pathLst>
          </a:custGeom>
          <a:solidFill>
            <a:srgbClr val="2870C5"/>
          </a:solidFill>
        </p:spPr>
        <p:txBody>
          <a:bodyPr wrap="square" lIns="0" tIns="0" rIns="0" bIns="0" rtlCol="0"/>
          <a:lstStyle/>
          <a:p>
            <a:endParaRPr/>
          </a:p>
        </p:txBody>
      </p:sp>
      <p:sp>
        <p:nvSpPr>
          <p:cNvPr id="18" name="bg object 18"/>
          <p:cNvSpPr/>
          <p:nvPr/>
        </p:nvSpPr>
        <p:spPr>
          <a:xfrm>
            <a:off x="576072" y="5108828"/>
            <a:ext cx="287020" cy="282575"/>
          </a:xfrm>
          <a:custGeom>
            <a:avLst/>
            <a:gdLst/>
            <a:ahLst/>
            <a:cxnLst/>
            <a:rect l="l" t="t" r="r" b="b"/>
            <a:pathLst>
              <a:path w="287019" h="282575">
                <a:moveTo>
                  <a:pt x="286651" y="0"/>
                </a:moveTo>
                <a:lnTo>
                  <a:pt x="0" y="0"/>
                </a:lnTo>
                <a:lnTo>
                  <a:pt x="0" y="282067"/>
                </a:lnTo>
                <a:lnTo>
                  <a:pt x="286651" y="282067"/>
                </a:lnTo>
                <a:lnTo>
                  <a:pt x="286651" y="0"/>
                </a:lnTo>
                <a:close/>
              </a:path>
            </a:pathLst>
          </a:custGeom>
          <a:solidFill>
            <a:srgbClr val="00C5FB"/>
          </a:solidFill>
        </p:spPr>
        <p:txBody>
          <a:bodyPr wrap="square" lIns="0" tIns="0" rIns="0" bIns="0" rtlCol="0"/>
          <a:lstStyle/>
          <a:p>
            <a:endParaRPr/>
          </a:p>
        </p:txBody>
      </p:sp>
      <p:sp>
        <p:nvSpPr>
          <p:cNvPr id="19" name="bg object 19"/>
          <p:cNvSpPr/>
          <p:nvPr/>
        </p:nvSpPr>
        <p:spPr>
          <a:xfrm>
            <a:off x="861110" y="4952517"/>
            <a:ext cx="157480" cy="157480"/>
          </a:xfrm>
          <a:custGeom>
            <a:avLst/>
            <a:gdLst/>
            <a:ahLst/>
            <a:cxnLst/>
            <a:rect l="l" t="t" r="r" b="b"/>
            <a:pathLst>
              <a:path w="157480" h="157479">
                <a:moveTo>
                  <a:pt x="157467" y="0"/>
                </a:moveTo>
                <a:lnTo>
                  <a:pt x="0" y="0"/>
                </a:lnTo>
                <a:lnTo>
                  <a:pt x="0" y="157454"/>
                </a:lnTo>
                <a:lnTo>
                  <a:pt x="157467" y="157454"/>
                </a:lnTo>
                <a:lnTo>
                  <a:pt x="157467" y="0"/>
                </a:lnTo>
                <a:close/>
              </a:path>
            </a:pathLst>
          </a:custGeom>
          <a:solidFill>
            <a:srgbClr val="2870C5"/>
          </a:solidFill>
        </p:spPr>
        <p:txBody>
          <a:bodyPr wrap="square" lIns="0" tIns="0" rIns="0" bIns="0" rtlCol="0"/>
          <a:lstStyle/>
          <a:p>
            <a:endParaRPr/>
          </a:p>
        </p:txBody>
      </p:sp>
      <p:sp>
        <p:nvSpPr>
          <p:cNvPr id="20" name="bg object 20"/>
          <p:cNvSpPr/>
          <p:nvPr/>
        </p:nvSpPr>
        <p:spPr>
          <a:xfrm>
            <a:off x="1466469" y="5992748"/>
            <a:ext cx="1031760" cy="384721"/>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52348" y="24206"/>
            <a:ext cx="9425940" cy="757555"/>
          </a:xfrm>
          <a:prstGeom prst="rect">
            <a:avLst/>
          </a:prstGeom>
        </p:spPr>
        <p:txBody>
          <a:bodyPr wrap="square" lIns="0" tIns="0" rIns="0" bIns="0">
            <a:spAutoFit/>
          </a:bodyPr>
          <a:lstStyle>
            <a:lvl1pPr>
              <a:defRPr sz="4800" b="0" i="0">
                <a:solidFill>
                  <a:srgbClr val="525252"/>
                </a:solidFill>
                <a:latin typeface="Arial"/>
                <a:cs typeface="Arial"/>
              </a:defRPr>
            </a:lvl1pPr>
          </a:lstStyle>
          <a:p>
            <a:endParaRPr/>
          </a:p>
        </p:txBody>
      </p:sp>
      <p:sp>
        <p:nvSpPr>
          <p:cNvPr id="3" name="Holder 3"/>
          <p:cNvSpPr>
            <a:spLocks noGrp="1"/>
          </p:cNvSpPr>
          <p:nvPr>
            <p:ph type="body" idx="1"/>
          </p:nvPr>
        </p:nvSpPr>
        <p:spPr>
          <a:xfrm>
            <a:off x="691896" y="1046734"/>
            <a:ext cx="10808207" cy="185483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DQ3W9pAem-shT8-fxhZTgfM8Tdl4L4Tk?usp=sharing" TargetMode="External"/><Relationship Id="rId2" Type="http://schemas.openxmlformats.org/officeDocument/2006/relationships/hyperlink" Target="https://www.youtube.com/watch?v=V6ssjkzE-Z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174885"/>
          </a:solidFill>
        </p:spPr>
        <p:txBody>
          <a:bodyPr wrap="square" lIns="0" tIns="0" rIns="0" bIns="0" rtlCol="0"/>
          <a:lstStyle/>
          <a:p>
            <a:endParaRPr/>
          </a:p>
        </p:txBody>
      </p:sp>
      <p:grpSp>
        <p:nvGrpSpPr>
          <p:cNvPr id="3" name="object 3"/>
          <p:cNvGrpSpPr/>
          <p:nvPr/>
        </p:nvGrpSpPr>
        <p:grpSpPr>
          <a:xfrm>
            <a:off x="576072" y="0"/>
            <a:ext cx="4324350" cy="6075680"/>
            <a:chOff x="576072" y="0"/>
            <a:chExt cx="4324350" cy="6075680"/>
          </a:xfrm>
        </p:grpSpPr>
        <p:sp>
          <p:nvSpPr>
            <p:cNvPr id="4" name="object 4"/>
            <p:cNvSpPr/>
            <p:nvPr/>
          </p:nvSpPr>
          <p:spPr>
            <a:xfrm>
              <a:off x="1469389" y="0"/>
              <a:ext cx="3430904" cy="5393690"/>
            </a:xfrm>
            <a:custGeom>
              <a:avLst/>
              <a:gdLst/>
              <a:ahLst/>
              <a:cxnLst/>
              <a:rect l="l" t="t" r="r" b="b"/>
              <a:pathLst>
                <a:path w="3430904" h="5393690">
                  <a:moveTo>
                    <a:pt x="3430778" y="0"/>
                  </a:moveTo>
                  <a:lnTo>
                    <a:pt x="0" y="0"/>
                  </a:lnTo>
                  <a:lnTo>
                    <a:pt x="0" y="5393182"/>
                  </a:lnTo>
                  <a:lnTo>
                    <a:pt x="3430778" y="5393182"/>
                  </a:lnTo>
                  <a:lnTo>
                    <a:pt x="3430778" y="0"/>
                  </a:lnTo>
                  <a:close/>
                </a:path>
              </a:pathLst>
            </a:custGeom>
            <a:solidFill>
              <a:srgbClr val="0068B5"/>
            </a:solidFill>
          </p:spPr>
          <p:txBody>
            <a:bodyPr wrap="square" lIns="0" tIns="0" rIns="0" bIns="0" rtlCol="0"/>
            <a:lstStyle/>
            <a:p>
              <a:endParaRPr/>
            </a:p>
          </p:txBody>
        </p:sp>
        <p:sp>
          <p:nvSpPr>
            <p:cNvPr id="5" name="object 5"/>
            <p:cNvSpPr/>
            <p:nvPr/>
          </p:nvSpPr>
          <p:spPr>
            <a:xfrm>
              <a:off x="861110" y="5390896"/>
              <a:ext cx="607695" cy="607695"/>
            </a:xfrm>
            <a:custGeom>
              <a:avLst/>
              <a:gdLst/>
              <a:ahLst/>
              <a:cxnLst/>
              <a:rect l="l" t="t" r="r" b="b"/>
              <a:pathLst>
                <a:path w="607694" h="607695">
                  <a:moveTo>
                    <a:pt x="607301" y="0"/>
                  </a:moveTo>
                  <a:lnTo>
                    <a:pt x="0" y="0"/>
                  </a:lnTo>
                  <a:lnTo>
                    <a:pt x="0" y="607301"/>
                  </a:lnTo>
                  <a:lnTo>
                    <a:pt x="607301" y="607301"/>
                  </a:lnTo>
                  <a:lnTo>
                    <a:pt x="607301" y="0"/>
                  </a:lnTo>
                  <a:close/>
                </a:path>
              </a:pathLst>
            </a:custGeom>
            <a:solidFill>
              <a:srgbClr val="D9692E"/>
            </a:solidFill>
          </p:spPr>
          <p:txBody>
            <a:bodyPr wrap="square" lIns="0" tIns="0" rIns="0" bIns="0" rtlCol="0"/>
            <a:lstStyle/>
            <a:p>
              <a:endParaRPr/>
            </a:p>
          </p:txBody>
        </p:sp>
        <p:sp>
          <p:nvSpPr>
            <p:cNvPr id="6" name="object 6"/>
            <p:cNvSpPr/>
            <p:nvPr/>
          </p:nvSpPr>
          <p:spPr>
            <a:xfrm>
              <a:off x="576072" y="5108828"/>
              <a:ext cx="287020" cy="282575"/>
            </a:xfrm>
            <a:custGeom>
              <a:avLst/>
              <a:gdLst/>
              <a:ahLst/>
              <a:cxnLst/>
              <a:rect l="l" t="t" r="r" b="b"/>
              <a:pathLst>
                <a:path w="287019" h="282575">
                  <a:moveTo>
                    <a:pt x="286651" y="0"/>
                  </a:moveTo>
                  <a:lnTo>
                    <a:pt x="0" y="0"/>
                  </a:lnTo>
                  <a:lnTo>
                    <a:pt x="0" y="282067"/>
                  </a:lnTo>
                  <a:lnTo>
                    <a:pt x="286651" y="282067"/>
                  </a:lnTo>
                  <a:lnTo>
                    <a:pt x="286651" y="0"/>
                  </a:lnTo>
                  <a:close/>
                </a:path>
              </a:pathLst>
            </a:custGeom>
            <a:solidFill>
              <a:srgbClr val="F6C949"/>
            </a:solidFill>
          </p:spPr>
          <p:txBody>
            <a:bodyPr wrap="square" lIns="0" tIns="0" rIns="0" bIns="0" rtlCol="0"/>
            <a:lstStyle/>
            <a:p>
              <a:endParaRPr/>
            </a:p>
          </p:txBody>
        </p:sp>
        <p:sp>
          <p:nvSpPr>
            <p:cNvPr id="7" name="object 7"/>
            <p:cNvSpPr/>
            <p:nvPr/>
          </p:nvSpPr>
          <p:spPr>
            <a:xfrm>
              <a:off x="861110" y="4952517"/>
              <a:ext cx="157480" cy="157480"/>
            </a:xfrm>
            <a:custGeom>
              <a:avLst/>
              <a:gdLst/>
              <a:ahLst/>
              <a:cxnLst/>
              <a:rect l="l" t="t" r="r" b="b"/>
              <a:pathLst>
                <a:path w="157480" h="157479">
                  <a:moveTo>
                    <a:pt x="157467" y="0"/>
                  </a:moveTo>
                  <a:lnTo>
                    <a:pt x="0" y="0"/>
                  </a:lnTo>
                  <a:lnTo>
                    <a:pt x="0" y="157454"/>
                  </a:lnTo>
                  <a:lnTo>
                    <a:pt x="157467" y="157454"/>
                  </a:lnTo>
                  <a:lnTo>
                    <a:pt x="157467" y="0"/>
                  </a:lnTo>
                  <a:close/>
                </a:path>
              </a:pathLst>
            </a:custGeom>
            <a:solidFill>
              <a:srgbClr val="D9692E"/>
            </a:solidFill>
          </p:spPr>
          <p:txBody>
            <a:bodyPr wrap="square" lIns="0" tIns="0" rIns="0" bIns="0" rtlCol="0"/>
            <a:lstStyle/>
            <a:p>
              <a:endParaRPr/>
            </a:p>
          </p:txBody>
        </p:sp>
        <p:sp>
          <p:nvSpPr>
            <p:cNvPr id="8" name="object 8"/>
            <p:cNvSpPr/>
            <p:nvPr/>
          </p:nvSpPr>
          <p:spPr>
            <a:xfrm>
              <a:off x="1468374" y="6001104"/>
              <a:ext cx="74295" cy="74295"/>
            </a:xfrm>
            <a:custGeom>
              <a:avLst/>
              <a:gdLst/>
              <a:ahLst/>
              <a:cxnLst/>
              <a:rect l="l" t="t" r="r" b="b"/>
              <a:pathLst>
                <a:path w="74294" h="74295">
                  <a:moveTo>
                    <a:pt x="74131" y="0"/>
                  </a:moveTo>
                  <a:lnTo>
                    <a:pt x="0" y="0"/>
                  </a:lnTo>
                  <a:lnTo>
                    <a:pt x="0" y="74131"/>
                  </a:lnTo>
                  <a:lnTo>
                    <a:pt x="74131" y="74131"/>
                  </a:lnTo>
                  <a:lnTo>
                    <a:pt x="74131" y="0"/>
                  </a:lnTo>
                  <a:close/>
                </a:path>
              </a:pathLst>
            </a:custGeom>
            <a:solidFill>
              <a:srgbClr val="00B0E1"/>
            </a:solidFill>
          </p:spPr>
          <p:txBody>
            <a:bodyPr wrap="square" lIns="0" tIns="0" rIns="0" bIns="0" rtlCol="0"/>
            <a:lstStyle/>
            <a:p>
              <a:endParaRPr/>
            </a:p>
          </p:txBody>
        </p:sp>
      </p:grpSp>
      <p:sp>
        <p:nvSpPr>
          <p:cNvPr id="9" name="object 9"/>
          <p:cNvSpPr/>
          <p:nvPr/>
        </p:nvSpPr>
        <p:spPr>
          <a:xfrm>
            <a:off x="1470405" y="6120168"/>
            <a:ext cx="70485" cy="267335"/>
          </a:xfrm>
          <a:custGeom>
            <a:avLst/>
            <a:gdLst/>
            <a:ahLst/>
            <a:cxnLst/>
            <a:rect l="l" t="t" r="r" b="b"/>
            <a:pathLst>
              <a:path w="70484" h="267335">
                <a:moveTo>
                  <a:pt x="70231" y="0"/>
                </a:moveTo>
                <a:lnTo>
                  <a:pt x="0" y="0"/>
                </a:lnTo>
                <a:lnTo>
                  <a:pt x="0" y="266776"/>
                </a:lnTo>
                <a:lnTo>
                  <a:pt x="70231" y="266776"/>
                </a:lnTo>
                <a:lnTo>
                  <a:pt x="70231" y="0"/>
                </a:lnTo>
                <a:close/>
              </a:path>
            </a:pathLst>
          </a:custGeom>
          <a:solidFill>
            <a:srgbClr val="FFFFFF"/>
          </a:solidFill>
        </p:spPr>
        <p:txBody>
          <a:bodyPr wrap="square" lIns="0" tIns="0" rIns="0" bIns="0" rtlCol="0"/>
          <a:lstStyle/>
          <a:p>
            <a:endParaRPr/>
          </a:p>
        </p:txBody>
      </p:sp>
      <p:sp>
        <p:nvSpPr>
          <p:cNvPr id="10" name="object 10"/>
          <p:cNvSpPr/>
          <p:nvPr/>
        </p:nvSpPr>
        <p:spPr>
          <a:xfrm>
            <a:off x="1885314" y="6016294"/>
            <a:ext cx="121285" cy="374015"/>
          </a:xfrm>
          <a:custGeom>
            <a:avLst/>
            <a:gdLst/>
            <a:ahLst/>
            <a:cxnLst/>
            <a:rect l="l" t="t" r="r" b="b"/>
            <a:pathLst>
              <a:path w="121285" h="374014">
                <a:moveTo>
                  <a:pt x="70231" y="0"/>
                </a:moveTo>
                <a:lnTo>
                  <a:pt x="0" y="0"/>
                </a:lnTo>
                <a:lnTo>
                  <a:pt x="0" y="257886"/>
                </a:lnTo>
                <a:lnTo>
                  <a:pt x="3175" y="301129"/>
                </a:lnTo>
                <a:lnTo>
                  <a:pt x="18287" y="341045"/>
                </a:lnTo>
                <a:lnTo>
                  <a:pt x="48641" y="364121"/>
                </a:lnTo>
                <a:lnTo>
                  <a:pt x="96901" y="373062"/>
                </a:lnTo>
                <a:lnTo>
                  <a:pt x="112395" y="373443"/>
                </a:lnTo>
                <a:lnTo>
                  <a:pt x="121158" y="373443"/>
                </a:lnTo>
                <a:lnTo>
                  <a:pt x="121158" y="307936"/>
                </a:lnTo>
                <a:lnTo>
                  <a:pt x="107061" y="307467"/>
                </a:lnTo>
                <a:lnTo>
                  <a:pt x="73025" y="289966"/>
                </a:lnTo>
                <a:lnTo>
                  <a:pt x="70231" y="163982"/>
                </a:lnTo>
                <a:lnTo>
                  <a:pt x="121158" y="163982"/>
                </a:lnTo>
                <a:lnTo>
                  <a:pt x="121158" y="103873"/>
                </a:lnTo>
                <a:lnTo>
                  <a:pt x="70231" y="103873"/>
                </a:lnTo>
                <a:lnTo>
                  <a:pt x="70231" y="0"/>
                </a:lnTo>
                <a:close/>
              </a:path>
            </a:pathLst>
          </a:custGeom>
          <a:solidFill>
            <a:srgbClr val="FFFFFF"/>
          </a:solidFill>
        </p:spPr>
        <p:txBody>
          <a:bodyPr wrap="square" lIns="0" tIns="0" rIns="0" bIns="0" rtlCol="0"/>
          <a:lstStyle/>
          <a:p>
            <a:endParaRPr/>
          </a:p>
        </p:txBody>
      </p:sp>
      <p:sp>
        <p:nvSpPr>
          <p:cNvPr id="11" name="object 11"/>
          <p:cNvSpPr/>
          <p:nvPr/>
        </p:nvSpPr>
        <p:spPr>
          <a:xfrm>
            <a:off x="2338958" y="5995720"/>
            <a:ext cx="70485" cy="391795"/>
          </a:xfrm>
          <a:custGeom>
            <a:avLst/>
            <a:gdLst/>
            <a:ahLst/>
            <a:cxnLst/>
            <a:rect l="l" t="t" r="r" b="b"/>
            <a:pathLst>
              <a:path w="70485" h="391795">
                <a:moveTo>
                  <a:pt x="70231" y="0"/>
                </a:moveTo>
                <a:lnTo>
                  <a:pt x="0" y="0"/>
                </a:lnTo>
                <a:lnTo>
                  <a:pt x="0" y="391223"/>
                </a:lnTo>
                <a:lnTo>
                  <a:pt x="70231" y="391223"/>
                </a:lnTo>
                <a:lnTo>
                  <a:pt x="70231" y="0"/>
                </a:lnTo>
                <a:close/>
              </a:path>
            </a:pathLst>
          </a:custGeom>
          <a:solidFill>
            <a:srgbClr val="FFFFFF"/>
          </a:solidFill>
        </p:spPr>
        <p:txBody>
          <a:bodyPr wrap="square" lIns="0" tIns="0" rIns="0" bIns="0" rtlCol="0"/>
          <a:lstStyle/>
          <a:p>
            <a:endParaRPr/>
          </a:p>
        </p:txBody>
      </p:sp>
      <p:sp>
        <p:nvSpPr>
          <p:cNvPr id="12" name="object 12"/>
          <p:cNvSpPr/>
          <p:nvPr/>
        </p:nvSpPr>
        <p:spPr>
          <a:xfrm>
            <a:off x="1581658" y="6114770"/>
            <a:ext cx="265430" cy="272415"/>
          </a:xfrm>
          <a:custGeom>
            <a:avLst/>
            <a:gdLst/>
            <a:ahLst/>
            <a:cxnLst/>
            <a:rect l="l" t="t" r="r" b="b"/>
            <a:pathLst>
              <a:path w="265430" h="272414">
                <a:moveTo>
                  <a:pt x="265176" y="120777"/>
                </a:moveTo>
                <a:lnTo>
                  <a:pt x="263398" y="93776"/>
                </a:lnTo>
                <a:lnTo>
                  <a:pt x="257937" y="69888"/>
                </a:lnTo>
                <a:lnTo>
                  <a:pt x="253873" y="60934"/>
                </a:lnTo>
                <a:lnTo>
                  <a:pt x="248666" y="49161"/>
                </a:lnTo>
                <a:lnTo>
                  <a:pt x="244602" y="43675"/>
                </a:lnTo>
                <a:lnTo>
                  <a:pt x="200660" y="7975"/>
                </a:lnTo>
                <a:lnTo>
                  <a:pt x="154051" y="0"/>
                </a:lnTo>
                <a:lnTo>
                  <a:pt x="107950" y="10248"/>
                </a:lnTo>
                <a:lnTo>
                  <a:pt x="73012" y="38735"/>
                </a:lnTo>
                <a:lnTo>
                  <a:pt x="69215" y="43675"/>
                </a:lnTo>
                <a:lnTo>
                  <a:pt x="69215" y="5486"/>
                </a:lnTo>
                <a:lnTo>
                  <a:pt x="0" y="5486"/>
                </a:lnTo>
                <a:lnTo>
                  <a:pt x="0" y="272275"/>
                </a:lnTo>
                <a:lnTo>
                  <a:pt x="69723" y="272275"/>
                </a:lnTo>
                <a:lnTo>
                  <a:pt x="69723" y="130111"/>
                </a:lnTo>
                <a:lnTo>
                  <a:pt x="69837" y="140004"/>
                </a:lnTo>
                <a:lnTo>
                  <a:pt x="69837" y="136766"/>
                </a:lnTo>
                <a:lnTo>
                  <a:pt x="70485" y="130111"/>
                </a:lnTo>
                <a:lnTo>
                  <a:pt x="80772" y="90030"/>
                </a:lnTo>
                <a:lnTo>
                  <a:pt x="120523" y="62128"/>
                </a:lnTo>
                <a:lnTo>
                  <a:pt x="133096" y="60934"/>
                </a:lnTo>
                <a:lnTo>
                  <a:pt x="147320" y="62090"/>
                </a:lnTo>
                <a:lnTo>
                  <a:pt x="159766" y="65570"/>
                </a:lnTo>
                <a:lnTo>
                  <a:pt x="190373" y="101295"/>
                </a:lnTo>
                <a:lnTo>
                  <a:pt x="194310" y="272275"/>
                </a:lnTo>
                <a:lnTo>
                  <a:pt x="265176" y="272275"/>
                </a:lnTo>
                <a:lnTo>
                  <a:pt x="265176" y="120777"/>
                </a:lnTo>
                <a:close/>
              </a:path>
            </a:pathLst>
          </a:custGeom>
          <a:solidFill>
            <a:srgbClr val="FFFFFF"/>
          </a:solidFill>
        </p:spPr>
        <p:txBody>
          <a:bodyPr wrap="square" lIns="0" tIns="0" rIns="0" bIns="0" rtlCol="0"/>
          <a:lstStyle/>
          <a:p>
            <a:endParaRPr/>
          </a:p>
        </p:txBody>
      </p:sp>
      <p:sp>
        <p:nvSpPr>
          <p:cNvPr id="13" name="object 13"/>
          <p:cNvSpPr/>
          <p:nvPr/>
        </p:nvSpPr>
        <p:spPr>
          <a:xfrm>
            <a:off x="2025650" y="6114872"/>
            <a:ext cx="276860" cy="278130"/>
          </a:xfrm>
          <a:custGeom>
            <a:avLst/>
            <a:gdLst/>
            <a:ahLst/>
            <a:cxnLst/>
            <a:rect l="l" t="t" r="r" b="b"/>
            <a:pathLst>
              <a:path w="276860" h="278129">
                <a:moveTo>
                  <a:pt x="276606" y="138188"/>
                </a:moveTo>
                <a:lnTo>
                  <a:pt x="260858" y="72148"/>
                </a:lnTo>
                <a:lnTo>
                  <a:pt x="218186" y="23380"/>
                </a:lnTo>
                <a:lnTo>
                  <a:pt x="209169" y="19088"/>
                </a:lnTo>
                <a:lnTo>
                  <a:pt x="209169" y="113576"/>
                </a:lnTo>
                <a:lnTo>
                  <a:pt x="67691" y="113665"/>
                </a:lnTo>
                <a:lnTo>
                  <a:pt x="71882" y="97053"/>
                </a:lnTo>
                <a:lnTo>
                  <a:pt x="84963" y="79527"/>
                </a:lnTo>
                <a:lnTo>
                  <a:pt x="106934" y="65659"/>
                </a:lnTo>
                <a:lnTo>
                  <a:pt x="138430" y="60020"/>
                </a:lnTo>
                <a:lnTo>
                  <a:pt x="169926" y="65659"/>
                </a:lnTo>
                <a:lnTo>
                  <a:pt x="191897" y="79476"/>
                </a:lnTo>
                <a:lnTo>
                  <a:pt x="204978" y="96977"/>
                </a:lnTo>
                <a:lnTo>
                  <a:pt x="209169" y="113576"/>
                </a:lnTo>
                <a:lnTo>
                  <a:pt x="209169" y="19088"/>
                </a:lnTo>
                <a:lnTo>
                  <a:pt x="181737" y="6019"/>
                </a:lnTo>
                <a:lnTo>
                  <a:pt x="153797" y="673"/>
                </a:lnTo>
                <a:lnTo>
                  <a:pt x="138811" y="0"/>
                </a:lnTo>
                <a:lnTo>
                  <a:pt x="97536" y="6172"/>
                </a:lnTo>
                <a:lnTo>
                  <a:pt x="60960" y="23863"/>
                </a:lnTo>
                <a:lnTo>
                  <a:pt x="31750" y="50355"/>
                </a:lnTo>
                <a:lnTo>
                  <a:pt x="11049" y="84632"/>
                </a:lnTo>
                <a:lnTo>
                  <a:pt x="635" y="124650"/>
                </a:lnTo>
                <a:lnTo>
                  <a:pt x="0" y="138823"/>
                </a:lnTo>
                <a:lnTo>
                  <a:pt x="635" y="152996"/>
                </a:lnTo>
                <a:lnTo>
                  <a:pt x="10414" y="193001"/>
                </a:lnTo>
                <a:lnTo>
                  <a:pt x="30607" y="227279"/>
                </a:lnTo>
                <a:lnTo>
                  <a:pt x="59690" y="253771"/>
                </a:lnTo>
                <a:lnTo>
                  <a:pt x="97155" y="271462"/>
                </a:lnTo>
                <a:lnTo>
                  <a:pt x="140970" y="277647"/>
                </a:lnTo>
                <a:lnTo>
                  <a:pt x="181483" y="273024"/>
                </a:lnTo>
                <a:lnTo>
                  <a:pt x="214376" y="260959"/>
                </a:lnTo>
                <a:lnTo>
                  <a:pt x="240157" y="244132"/>
                </a:lnTo>
                <a:lnTo>
                  <a:pt x="259715" y="225259"/>
                </a:lnTo>
                <a:lnTo>
                  <a:pt x="248285" y="216547"/>
                </a:lnTo>
                <a:lnTo>
                  <a:pt x="209169" y="186715"/>
                </a:lnTo>
                <a:lnTo>
                  <a:pt x="198501" y="196723"/>
                </a:lnTo>
                <a:lnTo>
                  <a:pt x="183261" y="206387"/>
                </a:lnTo>
                <a:lnTo>
                  <a:pt x="163957" y="213664"/>
                </a:lnTo>
                <a:lnTo>
                  <a:pt x="141605" y="216547"/>
                </a:lnTo>
                <a:lnTo>
                  <a:pt x="127381" y="215684"/>
                </a:lnTo>
                <a:lnTo>
                  <a:pt x="84455" y="195453"/>
                </a:lnTo>
                <a:lnTo>
                  <a:pt x="66929" y="163347"/>
                </a:lnTo>
                <a:lnTo>
                  <a:pt x="276606" y="163347"/>
                </a:lnTo>
                <a:lnTo>
                  <a:pt x="276606" y="138188"/>
                </a:lnTo>
                <a:close/>
              </a:path>
            </a:pathLst>
          </a:custGeom>
          <a:solidFill>
            <a:srgbClr val="FFFFFF"/>
          </a:solidFill>
        </p:spPr>
        <p:txBody>
          <a:bodyPr wrap="square" lIns="0" tIns="0" rIns="0" bIns="0" rtlCol="0"/>
          <a:lstStyle/>
          <a:p>
            <a:endParaRPr/>
          </a:p>
        </p:txBody>
      </p:sp>
      <p:sp>
        <p:nvSpPr>
          <p:cNvPr id="14" name="object 14"/>
          <p:cNvSpPr/>
          <p:nvPr/>
        </p:nvSpPr>
        <p:spPr>
          <a:xfrm>
            <a:off x="2453639" y="6313982"/>
            <a:ext cx="74549" cy="74587"/>
          </a:xfrm>
          <a:prstGeom prst="rect">
            <a:avLst/>
          </a:prstGeom>
          <a:blipFill>
            <a:blip r:embed="rId2" cstate="print"/>
            <a:stretch>
              <a:fillRect/>
            </a:stretch>
          </a:blipFill>
        </p:spPr>
        <p:txBody>
          <a:bodyPr wrap="square" lIns="0" tIns="0" rIns="0" bIns="0" rtlCol="0"/>
          <a:lstStyle/>
          <a:p>
            <a:endParaRPr/>
          </a:p>
        </p:txBody>
      </p:sp>
      <p:sp>
        <p:nvSpPr>
          <p:cNvPr id="15" name="object 15"/>
          <p:cNvSpPr txBox="1">
            <a:spLocks noGrp="1"/>
          </p:cNvSpPr>
          <p:nvPr>
            <p:ph type="title"/>
          </p:nvPr>
        </p:nvSpPr>
        <p:spPr>
          <a:xfrm>
            <a:off x="1025753" y="495122"/>
            <a:ext cx="10308590" cy="940435"/>
          </a:xfrm>
          <a:prstGeom prst="rect">
            <a:avLst/>
          </a:prstGeom>
        </p:spPr>
        <p:txBody>
          <a:bodyPr vert="horz" wrap="square" lIns="0" tIns="12700" rIns="0" bIns="0" rtlCol="0">
            <a:spAutoFit/>
          </a:bodyPr>
          <a:lstStyle/>
          <a:p>
            <a:pPr marL="12700">
              <a:lnSpc>
                <a:spcPct val="100000"/>
              </a:lnSpc>
              <a:spcBef>
                <a:spcPts val="100"/>
              </a:spcBef>
            </a:pPr>
            <a:r>
              <a:rPr sz="6000" b="1" dirty="0">
                <a:solidFill>
                  <a:srgbClr val="FFFFFF"/>
                </a:solidFill>
                <a:latin typeface="Arial"/>
                <a:cs typeface="Arial"/>
              </a:rPr>
              <a:t>Intel® </a:t>
            </a:r>
            <a:r>
              <a:rPr sz="6000" b="1" spc="-5" dirty="0" err="1">
                <a:solidFill>
                  <a:srgbClr val="FFFFFF"/>
                </a:solidFill>
                <a:latin typeface="Arial"/>
                <a:cs typeface="Arial"/>
              </a:rPr>
              <a:t>oneAPI</a:t>
            </a:r>
            <a:r>
              <a:rPr sz="6000" b="1" spc="-5" dirty="0">
                <a:solidFill>
                  <a:srgbClr val="FFFFFF"/>
                </a:solidFill>
                <a:latin typeface="Arial"/>
                <a:cs typeface="Arial"/>
              </a:rPr>
              <a:t> </a:t>
            </a:r>
            <a:r>
              <a:rPr lang="en-IN" sz="6000" b="1" dirty="0" err="1" smtClean="0">
                <a:solidFill>
                  <a:srgbClr val="FFFFFF"/>
                </a:solidFill>
                <a:latin typeface="Arial"/>
                <a:cs typeface="Arial"/>
              </a:rPr>
              <a:t>CodeMaven</a:t>
            </a:r>
            <a:endParaRPr sz="6000" dirty="0">
              <a:latin typeface="Arial"/>
              <a:cs typeface="Arial"/>
            </a:endParaRPr>
          </a:p>
        </p:txBody>
      </p:sp>
      <p:sp>
        <p:nvSpPr>
          <p:cNvPr id="16" name="object 16"/>
          <p:cNvSpPr txBox="1"/>
          <p:nvPr/>
        </p:nvSpPr>
        <p:spPr>
          <a:xfrm>
            <a:off x="3171825" y="1318716"/>
            <a:ext cx="6026785" cy="940435"/>
          </a:xfrm>
          <a:prstGeom prst="rect">
            <a:avLst/>
          </a:prstGeom>
        </p:spPr>
        <p:txBody>
          <a:bodyPr vert="horz" wrap="square" lIns="0" tIns="12700" rIns="0" bIns="0" rtlCol="0">
            <a:spAutoFit/>
          </a:bodyPr>
          <a:lstStyle/>
          <a:p>
            <a:pPr marL="12700">
              <a:lnSpc>
                <a:spcPct val="100000"/>
              </a:lnSpc>
              <a:spcBef>
                <a:spcPts val="100"/>
              </a:spcBef>
            </a:pPr>
            <a:r>
              <a:rPr lang="en-IN" sz="6000" b="1" dirty="0" err="1" smtClean="0">
                <a:solidFill>
                  <a:srgbClr val="FFFFFF"/>
                </a:solidFill>
                <a:latin typeface="Arial"/>
                <a:cs typeface="Arial"/>
              </a:rPr>
              <a:t>Techgig</a:t>
            </a:r>
            <a:r>
              <a:rPr lang="en-IN" sz="6000" b="1" dirty="0" smtClean="0">
                <a:solidFill>
                  <a:srgbClr val="FFFFFF"/>
                </a:solidFill>
                <a:latin typeface="Arial"/>
                <a:cs typeface="Arial"/>
              </a:rPr>
              <a:t> </a:t>
            </a:r>
            <a:endParaRPr sz="6000" dirty="0">
              <a:latin typeface="Arial"/>
              <a:cs typeface="Arial"/>
            </a:endParaRPr>
          </a:p>
        </p:txBody>
      </p:sp>
      <p:sp>
        <p:nvSpPr>
          <p:cNvPr id="17" name="object 17"/>
          <p:cNvSpPr txBox="1"/>
          <p:nvPr/>
        </p:nvSpPr>
        <p:spPr>
          <a:xfrm>
            <a:off x="1666748" y="3669664"/>
            <a:ext cx="7000240" cy="2167260"/>
          </a:xfrm>
          <a:prstGeom prst="rect">
            <a:avLst/>
          </a:prstGeom>
        </p:spPr>
        <p:txBody>
          <a:bodyPr vert="horz" wrap="square" lIns="0" tIns="165100" rIns="0" bIns="0" rtlCol="0">
            <a:spAutoFit/>
          </a:bodyPr>
          <a:lstStyle/>
          <a:p>
            <a:pPr marL="12700">
              <a:lnSpc>
                <a:spcPct val="100000"/>
              </a:lnSpc>
              <a:spcBef>
                <a:spcPts val="1300"/>
              </a:spcBef>
            </a:pPr>
            <a:r>
              <a:rPr sz="1800" dirty="0">
                <a:solidFill>
                  <a:srgbClr val="FFFFFF"/>
                </a:solidFill>
                <a:latin typeface="Arial"/>
                <a:cs typeface="Arial"/>
              </a:rPr>
              <a:t>Theme: </a:t>
            </a:r>
            <a:r>
              <a:rPr lang="en-IN" sz="1800" b="1" dirty="0" smtClean="0">
                <a:solidFill>
                  <a:srgbClr val="FFFFFF"/>
                </a:solidFill>
                <a:latin typeface="Arial"/>
                <a:cs typeface="Arial"/>
              </a:rPr>
              <a:t>Predicting consumer sentiments</a:t>
            </a:r>
            <a:endParaRPr sz="1800" dirty="0">
              <a:latin typeface="Arial"/>
              <a:cs typeface="Arial"/>
            </a:endParaRPr>
          </a:p>
          <a:p>
            <a:pPr marL="12700">
              <a:lnSpc>
                <a:spcPct val="100000"/>
              </a:lnSpc>
              <a:spcBef>
                <a:spcPts val="1200"/>
              </a:spcBef>
            </a:pPr>
            <a:r>
              <a:rPr sz="1800" spc="-55" dirty="0">
                <a:solidFill>
                  <a:srgbClr val="FFFFFF"/>
                </a:solidFill>
                <a:latin typeface="Arial"/>
                <a:cs typeface="Arial"/>
              </a:rPr>
              <a:t>Team </a:t>
            </a:r>
            <a:r>
              <a:rPr sz="1800" spc="-5" dirty="0">
                <a:solidFill>
                  <a:srgbClr val="FFFFFF"/>
                </a:solidFill>
                <a:latin typeface="Arial"/>
                <a:cs typeface="Arial"/>
              </a:rPr>
              <a:t>Name:</a:t>
            </a:r>
            <a:r>
              <a:rPr sz="1800" spc="-35" dirty="0">
                <a:solidFill>
                  <a:srgbClr val="FFFFFF"/>
                </a:solidFill>
                <a:latin typeface="Arial"/>
                <a:cs typeface="Arial"/>
              </a:rPr>
              <a:t> </a:t>
            </a:r>
            <a:r>
              <a:rPr lang="en-IN" sz="1800" spc="-5" dirty="0" smtClean="0">
                <a:solidFill>
                  <a:srgbClr val="FFFFFF"/>
                </a:solidFill>
                <a:latin typeface="Arial"/>
                <a:cs typeface="Arial"/>
              </a:rPr>
              <a:t>The Underdog</a:t>
            </a:r>
            <a:endParaRPr sz="1800" dirty="0">
              <a:latin typeface="Arial"/>
              <a:cs typeface="Arial"/>
            </a:endParaRPr>
          </a:p>
          <a:p>
            <a:pPr marL="12700">
              <a:lnSpc>
                <a:spcPct val="100000"/>
              </a:lnSpc>
              <a:spcBef>
                <a:spcPts val="1200"/>
              </a:spcBef>
            </a:pPr>
            <a:r>
              <a:rPr sz="1800" spc="-55" dirty="0">
                <a:solidFill>
                  <a:srgbClr val="FFFFFF"/>
                </a:solidFill>
                <a:latin typeface="Arial"/>
                <a:cs typeface="Arial"/>
              </a:rPr>
              <a:t>Team </a:t>
            </a:r>
            <a:r>
              <a:rPr sz="1800" spc="-5" dirty="0">
                <a:solidFill>
                  <a:srgbClr val="FFFFFF"/>
                </a:solidFill>
                <a:latin typeface="Arial"/>
                <a:cs typeface="Arial"/>
              </a:rPr>
              <a:t>Members: </a:t>
            </a:r>
            <a:r>
              <a:rPr lang="en-IN" sz="1800" spc="-25" dirty="0" smtClean="0">
                <a:solidFill>
                  <a:srgbClr val="FFFFFF"/>
                </a:solidFill>
                <a:latin typeface="Arial"/>
                <a:cs typeface="Arial"/>
              </a:rPr>
              <a:t>Mohamed </a:t>
            </a:r>
            <a:r>
              <a:rPr lang="en-IN" sz="1800" spc="-25" dirty="0" err="1" smtClean="0">
                <a:solidFill>
                  <a:srgbClr val="FFFFFF"/>
                </a:solidFill>
                <a:latin typeface="Arial"/>
                <a:cs typeface="Arial"/>
              </a:rPr>
              <a:t>Farhun</a:t>
            </a:r>
            <a:r>
              <a:rPr lang="en-IN" sz="1800" spc="-25" dirty="0" smtClean="0">
                <a:solidFill>
                  <a:srgbClr val="FFFFFF"/>
                </a:solidFill>
                <a:latin typeface="Arial"/>
                <a:cs typeface="Arial"/>
              </a:rPr>
              <a:t> M</a:t>
            </a:r>
          </a:p>
          <a:p>
            <a:pPr marL="12700">
              <a:lnSpc>
                <a:spcPct val="100000"/>
              </a:lnSpc>
              <a:spcBef>
                <a:spcPts val="1200"/>
              </a:spcBef>
            </a:pPr>
            <a:r>
              <a:rPr lang="en-IN" spc="-25" dirty="0">
                <a:solidFill>
                  <a:srgbClr val="FFFFFF"/>
                </a:solidFill>
                <a:latin typeface="Arial"/>
                <a:cs typeface="Arial"/>
              </a:rPr>
              <a:t> </a:t>
            </a:r>
            <a:r>
              <a:rPr lang="en-IN" spc="-25" dirty="0" smtClean="0">
                <a:solidFill>
                  <a:srgbClr val="FFFFFF"/>
                </a:solidFill>
                <a:latin typeface="Arial"/>
                <a:cs typeface="Arial"/>
              </a:rPr>
              <a:t>                           Manish R</a:t>
            </a:r>
          </a:p>
          <a:p>
            <a:pPr marL="12700">
              <a:lnSpc>
                <a:spcPct val="100000"/>
              </a:lnSpc>
              <a:spcBef>
                <a:spcPts val="1200"/>
              </a:spcBef>
            </a:pPr>
            <a:r>
              <a:rPr lang="en-IN" sz="1800" spc="-25" dirty="0">
                <a:solidFill>
                  <a:srgbClr val="FFFFFF"/>
                </a:solidFill>
                <a:latin typeface="Arial"/>
                <a:cs typeface="Arial"/>
              </a:rPr>
              <a:t> </a:t>
            </a:r>
            <a:r>
              <a:rPr lang="en-IN" sz="1800" spc="-25" dirty="0" smtClean="0">
                <a:solidFill>
                  <a:srgbClr val="FFFFFF"/>
                </a:solidFill>
                <a:latin typeface="Arial"/>
                <a:cs typeface="Arial"/>
              </a:rPr>
              <a:t>                           </a:t>
            </a:r>
            <a:r>
              <a:rPr lang="en-IN" sz="1800" spc="-25" dirty="0" err="1" smtClean="0">
                <a:solidFill>
                  <a:srgbClr val="FFFFFF"/>
                </a:solidFill>
                <a:latin typeface="Arial"/>
                <a:cs typeface="Arial"/>
              </a:rPr>
              <a:t>Abishek</a:t>
            </a:r>
            <a:r>
              <a:rPr lang="en-IN" sz="1800" spc="-25" dirty="0" smtClean="0">
                <a:solidFill>
                  <a:srgbClr val="FFFFFF"/>
                </a:solidFill>
                <a:latin typeface="Arial"/>
                <a:cs typeface="Arial"/>
              </a:rPr>
              <a:t> R</a:t>
            </a:r>
            <a:endParaRPr sz="1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Criteria for judging:-</a:t>
            </a:r>
            <a:endParaRPr lang="en-IN" dirty="0"/>
          </a:p>
        </p:txBody>
      </p:sp>
      <p:sp>
        <p:nvSpPr>
          <p:cNvPr id="3" name="Text Placeholder 2"/>
          <p:cNvSpPr>
            <a:spLocks noGrp="1"/>
          </p:cNvSpPr>
          <p:nvPr>
            <p:ph type="body" idx="1"/>
          </p:nvPr>
        </p:nvSpPr>
        <p:spPr>
          <a:xfrm>
            <a:off x="691896" y="1046734"/>
            <a:ext cx="10808207" cy="4062651"/>
          </a:xfrm>
        </p:spPr>
        <p:txBody>
          <a:bodyPr/>
          <a:lstStyle/>
          <a:p>
            <a:r>
              <a:rPr lang="en-GB" dirty="0" smtClean="0"/>
              <a:t>Adaptability:-</a:t>
            </a:r>
          </a:p>
          <a:p>
            <a:pPr marL="342900" indent="-342900">
              <a:buFont typeface="Wingdings" pitchFamily="2" charset="2"/>
              <a:buChar char="Ø"/>
            </a:pPr>
            <a:r>
              <a:rPr lang="en-GB" dirty="0" smtClean="0">
                <a:latin typeface="+mn-lt"/>
              </a:rPr>
              <a:t>Owners will be unaware of the knowledge of customers and predicting their </a:t>
            </a:r>
            <a:r>
              <a:rPr lang="en-GB" dirty="0" smtClean="0">
                <a:latin typeface="+mn-lt"/>
              </a:rPr>
              <a:t>needs and comments play a vital role in keeping them </a:t>
            </a:r>
            <a:r>
              <a:rPr lang="en-GB" dirty="0" err="1" smtClean="0">
                <a:latin typeface="+mn-lt"/>
              </a:rPr>
              <a:t>happy,</a:t>
            </a:r>
            <a:r>
              <a:rPr lang="en-GB" dirty="0" err="1" smtClean="0">
                <a:latin typeface="+mn-lt"/>
              </a:rPr>
              <a:t>a</a:t>
            </a:r>
            <a:r>
              <a:rPr lang="en-GB" dirty="0" smtClean="0">
                <a:latin typeface="+mn-lt"/>
              </a:rPr>
              <a:t> </a:t>
            </a:r>
            <a:r>
              <a:rPr lang="en-GB" dirty="0">
                <a:latin typeface="+mn-lt"/>
              </a:rPr>
              <a:t>problem that </a:t>
            </a:r>
            <a:r>
              <a:rPr lang="en-GB" dirty="0" smtClean="0">
                <a:latin typeface="+mn-lt"/>
              </a:rPr>
              <a:t>our </a:t>
            </a:r>
            <a:r>
              <a:rPr lang="en-GB" dirty="0" smtClean="0">
                <a:latin typeface="+mn-lt"/>
              </a:rPr>
              <a:t>project </a:t>
            </a:r>
            <a:r>
              <a:rPr lang="en-GB" dirty="0" err="1" smtClean="0">
                <a:latin typeface="+mn-lt"/>
              </a:rPr>
              <a:t>Safe&amp;Secure</a:t>
            </a:r>
            <a:r>
              <a:rPr lang="en-GB" dirty="0" smtClean="0">
                <a:latin typeface="+mn-lt"/>
              </a:rPr>
              <a:t> </a:t>
            </a:r>
            <a:r>
              <a:rPr lang="en-GB" dirty="0" smtClean="0">
                <a:latin typeface="+mn-lt"/>
              </a:rPr>
              <a:t>excels </a:t>
            </a:r>
            <a:r>
              <a:rPr lang="en-GB" dirty="0">
                <a:latin typeface="+mn-lt"/>
              </a:rPr>
              <a:t>at solving. </a:t>
            </a:r>
            <a:endParaRPr lang="en-GB" dirty="0">
              <a:latin typeface="+mn-lt"/>
            </a:endParaRPr>
          </a:p>
          <a:p>
            <a:pPr marL="342900" indent="-342900">
              <a:buFont typeface="Wingdings" pitchFamily="2" charset="2"/>
              <a:buChar char="Ø"/>
            </a:pPr>
            <a:r>
              <a:rPr lang="en-GB" dirty="0" smtClean="0">
                <a:latin typeface="+mn-lt"/>
              </a:rPr>
              <a:t>It </a:t>
            </a:r>
            <a:r>
              <a:rPr lang="en-GB" dirty="0">
                <a:latin typeface="+mn-lt"/>
              </a:rPr>
              <a:t>takes into account adaptive technology designs to sharpen reactions, </a:t>
            </a:r>
            <a:r>
              <a:rPr lang="en-IN" dirty="0">
                <a:latin typeface="+mn-lt"/>
              </a:rPr>
              <a:t>provides rich customer insight</a:t>
            </a:r>
          </a:p>
          <a:p>
            <a:r>
              <a:rPr lang="en-GB" dirty="0" smtClean="0">
                <a:latin typeface="Arial" pitchFamily="34" charset="0"/>
                <a:cs typeface="Arial" pitchFamily="34" charset="0"/>
              </a:rPr>
              <a:t>Agility</a:t>
            </a:r>
            <a:r>
              <a:rPr lang="en-GB" dirty="0" smtClean="0">
                <a:latin typeface="Arial" pitchFamily="34" charset="0"/>
                <a:cs typeface="Arial" pitchFamily="34" charset="0"/>
              </a:rPr>
              <a:t>:-</a:t>
            </a:r>
          </a:p>
          <a:p>
            <a:pPr marL="342900" indent="-342900">
              <a:buFont typeface="Wingdings" pitchFamily="2" charset="2"/>
              <a:buChar char="Ø"/>
            </a:pPr>
            <a:r>
              <a:rPr lang="en-GB" dirty="0">
                <a:latin typeface="+mn-lt"/>
              </a:rPr>
              <a:t>You will have an advantage over your rivals if you use sentiment analysis. You'll be more nimble when seizing chances and more accurate when predicting trends. Additionally, you'll be better able to engage your audience and offer first-rate customer </a:t>
            </a:r>
            <a:r>
              <a:rPr lang="en-GB" dirty="0" smtClean="0">
                <a:latin typeface="+mn-lt"/>
              </a:rPr>
              <a:t>service. Our project </a:t>
            </a:r>
            <a:r>
              <a:rPr lang="en-GB" dirty="0" err="1" smtClean="0">
                <a:latin typeface="+mn-lt"/>
              </a:rPr>
              <a:t>Safe&amp;Secure</a:t>
            </a:r>
            <a:r>
              <a:rPr lang="en-GB" dirty="0" smtClean="0">
                <a:latin typeface="+mn-lt"/>
              </a:rPr>
              <a:t> does that.</a:t>
            </a:r>
            <a:endParaRPr lang="en-IN" dirty="0">
              <a:latin typeface="+mn-lt"/>
            </a:endParaRPr>
          </a:p>
        </p:txBody>
      </p:sp>
    </p:spTree>
    <p:extLst>
      <p:ext uri="{BB962C8B-B14F-4D97-AF65-F5344CB8AC3E}">
        <p14:creationId xmlns:p14="http://schemas.microsoft.com/office/powerpoint/2010/main" val="325606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Criteria for </a:t>
            </a:r>
            <a:r>
              <a:rPr lang="en-GB" dirty="0" smtClean="0"/>
              <a:t>judging:-</a:t>
            </a:r>
            <a:endParaRPr lang="en-IN" dirty="0"/>
          </a:p>
        </p:txBody>
      </p:sp>
      <p:sp>
        <p:nvSpPr>
          <p:cNvPr id="3" name="Text Placeholder 2"/>
          <p:cNvSpPr>
            <a:spLocks noGrp="1"/>
          </p:cNvSpPr>
          <p:nvPr>
            <p:ph type="body" idx="1"/>
          </p:nvPr>
        </p:nvSpPr>
        <p:spPr>
          <a:xfrm>
            <a:off x="1219200" y="838200"/>
            <a:ext cx="10808207" cy="4801314"/>
          </a:xfrm>
        </p:spPr>
        <p:txBody>
          <a:bodyPr/>
          <a:lstStyle/>
          <a:p>
            <a:r>
              <a:rPr lang="en-GB" dirty="0" smtClean="0"/>
              <a:t>Sustainability:-</a:t>
            </a:r>
          </a:p>
          <a:p>
            <a:pPr marL="342900" indent="-342900">
              <a:buFont typeface="Wingdings" pitchFamily="2" charset="2"/>
              <a:buChar char="Ø"/>
            </a:pPr>
            <a:r>
              <a:rPr lang="en-GB" dirty="0">
                <a:latin typeface="+mn-lt"/>
              </a:rPr>
              <a:t>In a 2020 McKinsey US consumer sentiment poll, more than 60% of respondents stated they would pay more for a product with sustainable packaging. This shows that customers care much about purchasing ecologically and morally sustainable items</a:t>
            </a:r>
            <a:r>
              <a:rPr lang="en-GB" dirty="0" smtClean="0">
                <a:latin typeface="+mn-lt"/>
              </a:rPr>
              <a:t>. Our </a:t>
            </a:r>
            <a:r>
              <a:rPr lang="en-GB" dirty="0">
                <a:latin typeface="+mn-lt"/>
              </a:rPr>
              <a:t>project will boost clients' earnings on a certain social media network</a:t>
            </a:r>
            <a:r>
              <a:rPr lang="en-GB" dirty="0" smtClean="0">
                <a:latin typeface="+mn-lt"/>
              </a:rPr>
              <a:t>.</a:t>
            </a:r>
          </a:p>
          <a:p>
            <a:pPr marL="342900" indent="-342900">
              <a:buFont typeface="Wingdings" pitchFamily="2" charset="2"/>
              <a:buChar char="Ø"/>
            </a:pPr>
            <a:r>
              <a:rPr lang="en-GB" dirty="0">
                <a:latin typeface="+mn-lt"/>
              </a:rPr>
              <a:t> This project's construction of a bidirectional neural network model can help forecast other macroeconomic indicators in practise. The model may be expanded to other forecasting </a:t>
            </a:r>
            <a:r>
              <a:rPr lang="en-GB" dirty="0" smtClean="0">
                <a:latin typeface="+mn-lt"/>
              </a:rPr>
              <a:t>studies. Future </a:t>
            </a:r>
            <a:r>
              <a:rPr lang="en-GB" dirty="0">
                <a:latin typeface="+mn-lt"/>
              </a:rPr>
              <a:t>studies should definitely go in this direction.</a:t>
            </a:r>
            <a:endParaRPr lang="en-GB" dirty="0" smtClean="0">
              <a:latin typeface="+mn-lt"/>
            </a:endParaRPr>
          </a:p>
          <a:p>
            <a:r>
              <a:rPr lang="en-IN" dirty="0" smtClean="0"/>
              <a:t>Value </a:t>
            </a:r>
            <a:r>
              <a:rPr lang="en-IN" dirty="0" smtClean="0"/>
              <a:t>impact:-</a:t>
            </a:r>
          </a:p>
          <a:p>
            <a:pPr marL="342900" indent="-342900">
              <a:buFont typeface="Wingdings" pitchFamily="2" charset="2"/>
              <a:buChar char="Ø"/>
            </a:pPr>
            <a:r>
              <a:rPr lang="en-GB" dirty="0">
                <a:latin typeface="+mn-lt"/>
              </a:rPr>
              <a:t>Businesses use customer sentiment as a statistic to gauge what their target market thinks and feels about their product or service. Despite being a straightforward assessment tool, it keeps note of whether users have favourable, unfavourable, or neutral opinions</a:t>
            </a:r>
            <a:r>
              <a:rPr lang="en-GB" dirty="0" smtClean="0">
                <a:latin typeface="+mn-lt"/>
              </a:rPr>
              <a:t>. Our </a:t>
            </a:r>
            <a:r>
              <a:rPr lang="en-GB" dirty="0">
                <a:latin typeface="+mn-lt"/>
              </a:rPr>
              <a:t>project achieves this.</a:t>
            </a:r>
            <a:endParaRPr lang="en-GB" dirty="0" smtClean="0">
              <a:latin typeface="+mn-lt"/>
            </a:endParaRPr>
          </a:p>
        </p:txBody>
      </p:sp>
    </p:spTree>
    <p:extLst>
      <p:ext uri="{BB962C8B-B14F-4D97-AF65-F5344CB8AC3E}">
        <p14:creationId xmlns:p14="http://schemas.microsoft.com/office/powerpoint/2010/main" val="354749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Criteria for judging:-</a:t>
            </a:r>
            <a:endParaRPr lang="en-IN" dirty="0"/>
          </a:p>
        </p:txBody>
      </p:sp>
      <p:sp>
        <p:nvSpPr>
          <p:cNvPr id="3" name="Text Placeholder 2"/>
          <p:cNvSpPr>
            <a:spLocks noGrp="1"/>
          </p:cNvSpPr>
          <p:nvPr>
            <p:ph type="body" idx="1"/>
          </p:nvPr>
        </p:nvSpPr>
        <p:spPr>
          <a:xfrm>
            <a:off x="1295400" y="1066800"/>
            <a:ext cx="10808207" cy="5539978"/>
          </a:xfrm>
        </p:spPr>
        <p:txBody>
          <a:bodyPr/>
          <a:lstStyle/>
          <a:p>
            <a:r>
              <a:rPr lang="en-IN" dirty="0" smtClean="0"/>
              <a:t>Design:-</a:t>
            </a:r>
          </a:p>
          <a:p>
            <a:pPr marL="342900" indent="-342900">
              <a:buFont typeface="Wingdings" pitchFamily="2" charset="2"/>
              <a:buChar char="Ø"/>
            </a:pPr>
            <a:r>
              <a:rPr lang="en-GB" dirty="0">
                <a:latin typeface="+mn-lt"/>
              </a:rPr>
              <a:t>T</a:t>
            </a:r>
            <a:r>
              <a:rPr lang="en-GB" dirty="0" smtClean="0">
                <a:latin typeface="+mn-lt"/>
              </a:rPr>
              <a:t>he </a:t>
            </a:r>
            <a:r>
              <a:rPr lang="en-GB" dirty="0" smtClean="0">
                <a:latin typeface="+mn-lt"/>
              </a:rPr>
              <a:t>design is scalable to support high volumes of </a:t>
            </a:r>
            <a:r>
              <a:rPr lang="en-GB" dirty="0" smtClean="0">
                <a:latin typeface="+mn-lt"/>
              </a:rPr>
              <a:t>data since I have used Intel distribution of </a:t>
            </a:r>
            <a:r>
              <a:rPr lang="en-GB" dirty="0" err="1" smtClean="0">
                <a:latin typeface="+mn-lt"/>
              </a:rPr>
              <a:t>Modin</a:t>
            </a:r>
            <a:r>
              <a:rPr lang="en-GB" dirty="0" smtClean="0">
                <a:latin typeface="+mn-lt"/>
              </a:rPr>
              <a:t>. The package used to get data is from </a:t>
            </a:r>
            <a:r>
              <a:rPr lang="en-GB" dirty="0" err="1" smtClean="0">
                <a:latin typeface="+mn-lt"/>
              </a:rPr>
              <a:t>tweepy</a:t>
            </a:r>
            <a:endParaRPr lang="en-GB" dirty="0" smtClean="0">
              <a:latin typeface="+mn-lt"/>
            </a:endParaRPr>
          </a:p>
          <a:p>
            <a:r>
              <a:rPr lang="en-GB" dirty="0" smtClean="0">
                <a:latin typeface="Arial" pitchFamily="34" charset="0"/>
                <a:cs typeface="Arial" pitchFamily="34" charset="0"/>
              </a:rPr>
              <a:t>Overall usability:-</a:t>
            </a:r>
          </a:p>
          <a:p>
            <a:pPr marL="342900" indent="-342900">
              <a:buFont typeface="Wingdings" pitchFamily="2" charset="2"/>
              <a:buChar char="Ø"/>
            </a:pPr>
            <a:r>
              <a:rPr lang="en-GB" dirty="0" smtClean="0">
                <a:latin typeface="+mn-lt"/>
              </a:rPr>
              <a:t>The output of the solution is to </a:t>
            </a:r>
            <a:r>
              <a:rPr lang="en-GB" dirty="0" smtClean="0">
                <a:latin typeface="+mn-lt"/>
              </a:rPr>
              <a:t>predict consumer sentiments at </a:t>
            </a:r>
            <a:r>
              <a:rPr lang="en-GB" dirty="0" smtClean="0">
                <a:latin typeface="+mn-lt"/>
              </a:rPr>
              <a:t>a very high accuracy and </a:t>
            </a:r>
            <a:r>
              <a:rPr lang="en-GB" dirty="0" smtClean="0">
                <a:latin typeface="+mn-lt"/>
              </a:rPr>
              <a:t>to use </a:t>
            </a:r>
            <a:r>
              <a:rPr lang="en-GB" dirty="0" err="1" smtClean="0">
                <a:latin typeface="+mn-lt"/>
              </a:rPr>
              <a:t>IntelOneAPI</a:t>
            </a:r>
            <a:r>
              <a:rPr lang="en-GB" dirty="0" smtClean="0">
                <a:latin typeface="+mn-lt"/>
              </a:rPr>
              <a:t> analytics toolkit </a:t>
            </a:r>
            <a:r>
              <a:rPr lang="en-GB" dirty="0" smtClean="0">
                <a:latin typeface="+mn-lt"/>
              </a:rPr>
              <a:t> efficiently which </a:t>
            </a:r>
            <a:r>
              <a:rPr lang="en-GB" dirty="0" smtClean="0">
                <a:latin typeface="+mn-lt"/>
              </a:rPr>
              <a:t>is relevant to the problem described.</a:t>
            </a:r>
          </a:p>
          <a:p>
            <a:pPr marL="342900" indent="-342900">
              <a:buFont typeface="Wingdings" pitchFamily="2" charset="2"/>
              <a:buChar char="Ø"/>
            </a:pPr>
            <a:r>
              <a:rPr lang="en-GB" dirty="0" smtClean="0">
                <a:latin typeface="+mn-lt"/>
              </a:rPr>
              <a:t>About </a:t>
            </a:r>
            <a:r>
              <a:rPr lang="en-GB" dirty="0" smtClean="0">
                <a:latin typeface="+mn-lt"/>
              </a:rPr>
              <a:t>90</a:t>
            </a:r>
            <a:r>
              <a:rPr lang="en-GB" dirty="0" smtClean="0">
                <a:latin typeface="+mn-lt"/>
              </a:rPr>
              <a:t>% </a:t>
            </a:r>
            <a:r>
              <a:rPr lang="en-GB" dirty="0" smtClean="0">
                <a:latin typeface="+mn-lt"/>
              </a:rPr>
              <a:t>of desired functionalities have been covered.</a:t>
            </a:r>
          </a:p>
          <a:p>
            <a:r>
              <a:rPr lang="en-IN" dirty="0"/>
              <a:t>Prototype </a:t>
            </a:r>
            <a:r>
              <a:rPr lang="en-IN" dirty="0" smtClean="0"/>
              <a:t>build:-</a:t>
            </a:r>
          </a:p>
          <a:p>
            <a:pPr marL="342900" indent="-342900">
              <a:buFont typeface="Wingdings" pitchFamily="2" charset="2"/>
              <a:buChar char="Ø"/>
            </a:pPr>
            <a:r>
              <a:rPr lang="en-GB" dirty="0" smtClean="0">
                <a:latin typeface="+mn-lt"/>
              </a:rPr>
              <a:t>Minimum viable </a:t>
            </a:r>
            <a:r>
              <a:rPr lang="en-GB" dirty="0" smtClean="0">
                <a:latin typeface="+mn-lt"/>
              </a:rPr>
              <a:t>code for the product was </a:t>
            </a:r>
            <a:r>
              <a:rPr lang="en-GB" dirty="0" smtClean="0">
                <a:latin typeface="+mn-lt"/>
              </a:rPr>
              <a:t>created for target audience with useful functionalities.</a:t>
            </a:r>
          </a:p>
          <a:p>
            <a:pPr marL="342900" indent="-342900">
              <a:buFont typeface="Wingdings" pitchFamily="2" charset="2"/>
              <a:buChar char="Ø"/>
            </a:pPr>
            <a:r>
              <a:rPr lang="en-GB" dirty="0" smtClean="0">
                <a:latin typeface="+mn-lt"/>
              </a:rPr>
              <a:t>Relevant coding practices have been taken into consideration along with advanced </a:t>
            </a:r>
            <a:r>
              <a:rPr lang="en-GB" dirty="0" smtClean="0">
                <a:latin typeface="+mn-lt"/>
              </a:rPr>
              <a:t>algorithms.</a:t>
            </a:r>
            <a:endParaRPr lang="en-IN" dirty="0" smtClean="0">
              <a:latin typeface="+mn-lt"/>
            </a:endParaRPr>
          </a:p>
          <a:p>
            <a:pPr marL="342900" indent="-342900">
              <a:buFont typeface="Wingdings" pitchFamily="2" charset="2"/>
              <a:buChar char="Ø"/>
            </a:pPr>
            <a:endParaRPr lang="en-GB" dirty="0" smtClean="0">
              <a:latin typeface="+mn-lt"/>
            </a:endParaRPr>
          </a:p>
          <a:p>
            <a:pPr marL="342900" indent="-342900">
              <a:buFont typeface="Wingdings" pitchFamily="2" charset="2"/>
              <a:buChar char="Ø"/>
            </a:pPr>
            <a:endParaRPr lang="en-IN" dirty="0">
              <a:latin typeface="+mn-lt"/>
            </a:endParaRPr>
          </a:p>
        </p:txBody>
      </p:sp>
    </p:spTree>
    <p:extLst>
      <p:ext uri="{BB962C8B-B14F-4D97-AF65-F5344CB8AC3E}">
        <p14:creationId xmlns:p14="http://schemas.microsoft.com/office/powerpoint/2010/main" val="217504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2348" y="24206"/>
            <a:ext cx="4352925" cy="757555"/>
          </a:xfrm>
          <a:prstGeom prst="rect">
            <a:avLst/>
          </a:prstGeom>
        </p:spPr>
        <p:txBody>
          <a:bodyPr vert="horz" wrap="square" lIns="0" tIns="12700" rIns="0" bIns="0" rtlCol="0">
            <a:spAutoFit/>
          </a:bodyPr>
          <a:lstStyle/>
          <a:p>
            <a:pPr marL="12700">
              <a:lnSpc>
                <a:spcPct val="100000"/>
              </a:lnSpc>
              <a:spcBef>
                <a:spcPts val="100"/>
              </a:spcBef>
            </a:pPr>
            <a:r>
              <a:rPr dirty="0"/>
              <a:t>Quick</a:t>
            </a:r>
            <a:r>
              <a:rPr spc="-135" dirty="0"/>
              <a:t> </a:t>
            </a:r>
            <a:r>
              <a:rPr spc="-5" dirty="0"/>
              <a:t>Summary</a:t>
            </a:r>
          </a:p>
        </p:txBody>
      </p:sp>
      <p:sp>
        <p:nvSpPr>
          <p:cNvPr id="3" name="object 3"/>
          <p:cNvSpPr txBox="1"/>
          <p:nvPr/>
        </p:nvSpPr>
        <p:spPr>
          <a:xfrm>
            <a:off x="1524000" y="1281429"/>
            <a:ext cx="10744200" cy="4686539"/>
          </a:xfrm>
          <a:prstGeom prst="rect">
            <a:avLst/>
          </a:prstGeom>
        </p:spPr>
        <p:txBody>
          <a:bodyPr vert="horz" wrap="square" lIns="0" tIns="53975" rIns="0" bIns="0" rtlCol="0">
            <a:spAutoFit/>
          </a:bodyPr>
          <a:lstStyle/>
          <a:p>
            <a:pPr marL="354965" marR="5080" indent="-342900">
              <a:lnSpc>
                <a:spcPts val="2590"/>
              </a:lnSpc>
              <a:spcBef>
                <a:spcPts val="425"/>
              </a:spcBef>
              <a:buFont typeface="Wingdings"/>
              <a:buChar char=""/>
              <a:tabLst>
                <a:tab pos="355600" algn="l"/>
                <a:tab pos="8453120" algn="l"/>
              </a:tabLst>
            </a:pPr>
            <a:r>
              <a:rPr sz="2400" i="1" spc="-105" dirty="0">
                <a:cs typeface="Carlito"/>
              </a:rPr>
              <a:t>To </a:t>
            </a:r>
            <a:r>
              <a:rPr sz="2400" i="1" spc="-5" dirty="0">
                <a:cs typeface="Carlito"/>
              </a:rPr>
              <a:t>quickly </a:t>
            </a:r>
            <a:r>
              <a:rPr sz="2400" i="1" dirty="0">
                <a:cs typeface="Carlito"/>
              </a:rPr>
              <a:t>and </a:t>
            </a:r>
            <a:r>
              <a:rPr sz="2400" i="1" spc="-10" dirty="0">
                <a:cs typeface="Carlito"/>
              </a:rPr>
              <a:t>accurately </a:t>
            </a:r>
            <a:r>
              <a:rPr lang="en-IN" sz="2400" i="1" spc="-15" dirty="0" smtClean="0">
                <a:cs typeface="Carlito"/>
              </a:rPr>
              <a:t>predict the consumer sentiments</a:t>
            </a:r>
            <a:r>
              <a:rPr sz="2400" i="1" spc="-15" dirty="0" smtClean="0">
                <a:cs typeface="Carlito"/>
              </a:rPr>
              <a:t>, </a:t>
            </a:r>
            <a:r>
              <a:rPr sz="2400" i="1" dirty="0">
                <a:cs typeface="Carlito"/>
              </a:rPr>
              <a:t>we </a:t>
            </a:r>
            <a:r>
              <a:rPr sz="2400" i="1" spc="-5" dirty="0">
                <a:cs typeface="Carlito"/>
              </a:rPr>
              <a:t>created </a:t>
            </a:r>
            <a:r>
              <a:rPr sz="2400" i="1" dirty="0">
                <a:cs typeface="Carlito"/>
              </a:rPr>
              <a:t>an </a:t>
            </a:r>
            <a:r>
              <a:rPr sz="2400" i="1" spc="-10" dirty="0" smtClean="0">
                <a:cs typeface="Carlito"/>
              </a:rPr>
              <a:t>automated</a:t>
            </a:r>
            <a:r>
              <a:rPr lang="en-IN" sz="2400" i="1" spc="-10" dirty="0" smtClean="0">
                <a:cs typeface="Carlito"/>
              </a:rPr>
              <a:t> predictable</a:t>
            </a:r>
            <a:r>
              <a:rPr sz="2400" i="1" spc="-10" dirty="0" smtClean="0">
                <a:cs typeface="Carlito"/>
              </a:rPr>
              <a:t> </a:t>
            </a:r>
            <a:r>
              <a:rPr lang="en-IN" sz="2400" i="1" spc="-5" dirty="0" smtClean="0">
                <a:cs typeface="Carlito"/>
              </a:rPr>
              <a:t>consumer sentiments </a:t>
            </a:r>
            <a:r>
              <a:rPr sz="2400" i="1" spc="-10" dirty="0" smtClean="0">
                <a:cs typeface="Carlito"/>
              </a:rPr>
              <a:t>application</a:t>
            </a:r>
            <a:r>
              <a:rPr lang="en-IN" sz="2400" i="1" spc="-10" dirty="0">
                <a:cs typeface="Carlito"/>
              </a:rPr>
              <a:t> </a:t>
            </a:r>
            <a:r>
              <a:rPr sz="2400" i="1" spc="-5" dirty="0" smtClean="0">
                <a:cs typeface="Carlito"/>
              </a:rPr>
              <a:t>framework</a:t>
            </a:r>
            <a:r>
              <a:rPr lang="en-IN" sz="2400" i="1" spc="-5" dirty="0" smtClean="0">
                <a:cs typeface="Carlito"/>
              </a:rPr>
              <a:t> </a:t>
            </a:r>
            <a:r>
              <a:rPr sz="2400" i="1" spc="-5" dirty="0" smtClean="0">
                <a:cs typeface="Carlito"/>
              </a:rPr>
              <a:t>based </a:t>
            </a:r>
            <a:r>
              <a:rPr sz="2400" i="1" dirty="0" smtClean="0">
                <a:cs typeface="Carlito"/>
              </a:rPr>
              <a:t>on </a:t>
            </a:r>
            <a:r>
              <a:rPr sz="2400" i="1" spc="-15" dirty="0" err="1" smtClean="0">
                <a:cs typeface="Carlito"/>
              </a:rPr>
              <a:t>XGBoost</a:t>
            </a:r>
            <a:r>
              <a:rPr sz="2400" i="1" spc="-15" dirty="0" smtClean="0">
                <a:cs typeface="Carlito"/>
              </a:rPr>
              <a:t>  </a:t>
            </a:r>
            <a:r>
              <a:rPr sz="2400" i="1" spc="-5" dirty="0" smtClean="0">
                <a:cs typeface="Carlito"/>
              </a:rPr>
              <a:t>algorithms</a:t>
            </a:r>
            <a:r>
              <a:rPr lang="en-IN" sz="2400" i="1" spc="-5" dirty="0" smtClean="0">
                <a:cs typeface="Carlito"/>
              </a:rPr>
              <a:t> and Bidirectional LSTM</a:t>
            </a:r>
            <a:endParaRPr sz="2400" dirty="0">
              <a:cs typeface="Carlito"/>
            </a:endParaRPr>
          </a:p>
          <a:p>
            <a:pPr>
              <a:lnSpc>
                <a:spcPct val="100000"/>
              </a:lnSpc>
              <a:spcBef>
                <a:spcPts val="55"/>
              </a:spcBef>
              <a:buFont typeface="Wingdings"/>
              <a:buChar char=""/>
            </a:pPr>
            <a:endParaRPr sz="1850" dirty="0">
              <a:cs typeface="Carlito"/>
            </a:endParaRPr>
          </a:p>
          <a:p>
            <a:pPr marL="354965" marR="270510" indent="-342900" algn="just">
              <a:lnSpc>
                <a:spcPts val="2590"/>
              </a:lnSpc>
              <a:buFont typeface="Wingdings"/>
              <a:buChar char=""/>
              <a:tabLst>
                <a:tab pos="355600" algn="l"/>
              </a:tabLst>
            </a:pPr>
            <a:r>
              <a:rPr sz="2400" spc="-114" dirty="0">
                <a:cs typeface="Carlito"/>
              </a:rPr>
              <a:t>To </a:t>
            </a:r>
            <a:r>
              <a:rPr sz="2400" dirty="0">
                <a:cs typeface="Carlito"/>
              </a:rPr>
              <a:t>clean, </a:t>
            </a:r>
            <a:r>
              <a:rPr sz="2400" spc="-15" dirty="0">
                <a:cs typeface="Carlito"/>
              </a:rPr>
              <a:t>validate, </a:t>
            </a:r>
            <a:r>
              <a:rPr sz="2400" spc="-5" dirty="0">
                <a:cs typeface="Carlito"/>
              </a:rPr>
              <a:t>and </a:t>
            </a:r>
            <a:r>
              <a:rPr sz="2400" spc="-20" dirty="0">
                <a:cs typeface="Carlito"/>
              </a:rPr>
              <a:t>extract </a:t>
            </a:r>
            <a:r>
              <a:rPr sz="2400" spc="-5" dirty="0">
                <a:cs typeface="Carlito"/>
              </a:rPr>
              <a:t>the </a:t>
            </a:r>
            <a:r>
              <a:rPr sz="2400" spc="-10" dirty="0">
                <a:cs typeface="Carlito"/>
              </a:rPr>
              <a:t>pertinent </a:t>
            </a:r>
            <a:r>
              <a:rPr sz="2400" spc="-15" dirty="0">
                <a:cs typeface="Carlito"/>
              </a:rPr>
              <a:t>features from </a:t>
            </a:r>
            <a:r>
              <a:rPr sz="2400" spc="-10" dirty="0">
                <a:cs typeface="Carlito"/>
              </a:rPr>
              <a:t>given </a:t>
            </a:r>
            <a:r>
              <a:rPr sz="2400" spc="-15" dirty="0">
                <a:cs typeface="Carlito"/>
              </a:rPr>
              <a:t>data,  </a:t>
            </a:r>
            <a:r>
              <a:rPr sz="2400" spc="-20" dirty="0">
                <a:cs typeface="Carlito"/>
              </a:rPr>
              <a:t>several data </a:t>
            </a:r>
            <a:r>
              <a:rPr sz="2400" spc="-10" dirty="0">
                <a:cs typeface="Carlito"/>
              </a:rPr>
              <a:t>analysis techniques </a:t>
            </a:r>
            <a:r>
              <a:rPr sz="2400" spc="-15" dirty="0">
                <a:cs typeface="Carlito"/>
              </a:rPr>
              <a:t>are </a:t>
            </a:r>
            <a:r>
              <a:rPr sz="2400" spc="-10" dirty="0">
                <a:cs typeface="Carlito"/>
              </a:rPr>
              <a:t>utilised, such </a:t>
            </a:r>
            <a:r>
              <a:rPr sz="2400" dirty="0">
                <a:cs typeface="Carlito"/>
              </a:rPr>
              <a:t>as </a:t>
            </a:r>
            <a:r>
              <a:rPr sz="2400" spc="-25" dirty="0">
                <a:cs typeface="Carlito"/>
              </a:rPr>
              <a:t>data </a:t>
            </a:r>
            <a:r>
              <a:rPr sz="2400" spc="-15" dirty="0">
                <a:cs typeface="Carlito"/>
              </a:rPr>
              <a:t>validation, </a:t>
            </a:r>
            <a:r>
              <a:rPr sz="2400" spc="-25" dirty="0">
                <a:cs typeface="Carlito"/>
              </a:rPr>
              <a:t>data  </a:t>
            </a:r>
            <a:r>
              <a:rPr sz="2400" spc="-5" dirty="0">
                <a:cs typeface="Carlito"/>
              </a:rPr>
              <a:t>insertion, </a:t>
            </a:r>
            <a:r>
              <a:rPr sz="2400" spc="-15" dirty="0">
                <a:cs typeface="Carlito"/>
              </a:rPr>
              <a:t>data </a:t>
            </a:r>
            <a:r>
              <a:rPr sz="2400" spc="-10" dirty="0" smtClean="0">
                <a:cs typeface="Carlito"/>
              </a:rPr>
              <a:t>preprocessing</a:t>
            </a:r>
            <a:endParaRPr lang="en-IN" sz="2400" spc="-10" dirty="0" smtClean="0">
              <a:cs typeface="Carlito"/>
            </a:endParaRPr>
          </a:p>
          <a:p>
            <a:pPr marL="12065" marR="270510" algn="just">
              <a:lnSpc>
                <a:spcPts val="2590"/>
              </a:lnSpc>
              <a:tabLst>
                <a:tab pos="355600" algn="l"/>
              </a:tabLst>
            </a:pPr>
            <a:endParaRPr lang="en-IN" sz="2400" spc="-10" dirty="0" smtClean="0">
              <a:cs typeface="Carlito"/>
            </a:endParaRPr>
          </a:p>
          <a:p>
            <a:pPr marL="12065" marR="270510" algn="just">
              <a:lnSpc>
                <a:spcPts val="2590"/>
              </a:lnSpc>
              <a:tabLst>
                <a:tab pos="355600" algn="l"/>
              </a:tabLst>
            </a:pPr>
            <a:r>
              <a:rPr lang="en-IN" sz="2400" b="1" spc="-10" dirty="0" smtClean="0">
                <a:cs typeface="Carlito"/>
              </a:rPr>
              <a:t>After POC round:-</a:t>
            </a:r>
            <a:endParaRPr lang="en-IN" sz="2400" b="1" spc="-10" dirty="0" smtClean="0">
              <a:cs typeface="Carlito"/>
            </a:endParaRPr>
          </a:p>
          <a:p>
            <a:pPr marL="12065" marR="270510" algn="just">
              <a:lnSpc>
                <a:spcPts val="2590"/>
              </a:lnSpc>
              <a:tabLst>
                <a:tab pos="355600" algn="l"/>
              </a:tabLst>
            </a:pPr>
            <a:r>
              <a:rPr lang="en-IN" sz="2400" spc="-10" dirty="0" smtClean="0">
                <a:cs typeface="Carlito"/>
              </a:rPr>
              <a:t>Live Twitter sentiment Analysis:-</a:t>
            </a:r>
            <a:endParaRPr sz="1850" dirty="0">
              <a:cs typeface="Carlito"/>
            </a:endParaRPr>
          </a:p>
          <a:p>
            <a:pPr marL="354965" marR="270510" indent="-342900" algn="just">
              <a:lnSpc>
                <a:spcPts val="2590"/>
              </a:lnSpc>
              <a:buFont typeface="Wingdings"/>
              <a:buChar char=""/>
              <a:tabLst>
                <a:tab pos="355600" algn="l"/>
              </a:tabLst>
            </a:pPr>
            <a:r>
              <a:rPr lang="en-GB" sz="2400" dirty="0"/>
              <a:t>W</a:t>
            </a:r>
            <a:r>
              <a:rPr lang="en-GB" sz="2400" dirty="0" smtClean="0"/>
              <a:t>e </a:t>
            </a:r>
            <a:r>
              <a:rPr lang="en-GB" sz="2400" dirty="0"/>
              <a:t>would be deploying our project in </a:t>
            </a:r>
            <a:r>
              <a:rPr lang="en-GB" sz="2400" b="1" dirty="0" err="1"/>
              <a:t>streamlit</a:t>
            </a:r>
            <a:r>
              <a:rPr lang="en-GB" sz="2400" dirty="0"/>
              <a:t> as an app ,we will be using live twitter analysis for predicting the consumer </a:t>
            </a:r>
            <a:r>
              <a:rPr lang="en-GB" sz="2400" dirty="0" smtClean="0"/>
              <a:t>sentiments</a:t>
            </a:r>
          </a:p>
          <a:p>
            <a:pPr marL="354965" marR="270510" indent="-342900" algn="just">
              <a:lnSpc>
                <a:spcPts val="2590"/>
              </a:lnSpc>
              <a:buFont typeface="Wingdings"/>
              <a:buChar char=""/>
              <a:tabLst>
                <a:tab pos="355600" algn="l"/>
              </a:tabLst>
            </a:pPr>
            <a:r>
              <a:rPr lang="en-GB" sz="2400" dirty="0"/>
              <a:t>To use the </a:t>
            </a:r>
            <a:r>
              <a:rPr lang="en-GB" sz="2400" b="1" dirty="0"/>
              <a:t>'</a:t>
            </a:r>
            <a:r>
              <a:rPr lang="en-GB" sz="2400" b="1" dirty="0" err="1"/>
              <a:t>tweepy</a:t>
            </a:r>
            <a:r>
              <a:rPr lang="en-GB" sz="2400" b="1" dirty="0"/>
              <a:t>' API</a:t>
            </a:r>
            <a:r>
              <a:rPr lang="en-GB" sz="2400" dirty="0"/>
              <a:t>, you need to create an account with Twitter Developer. </a:t>
            </a:r>
            <a:r>
              <a:rPr lang="en-GB" sz="2400" dirty="0" smtClean="0"/>
              <a:t>This needs more time since the data is collected live.(In Finale)</a:t>
            </a:r>
            <a:endParaRPr sz="2400" dirty="0">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0155" y="11379"/>
            <a:ext cx="7687945" cy="757555"/>
          </a:xfrm>
          <a:prstGeom prst="rect">
            <a:avLst/>
          </a:prstGeom>
        </p:spPr>
        <p:txBody>
          <a:bodyPr vert="horz" wrap="square" lIns="0" tIns="12700" rIns="0" bIns="0" rtlCol="0">
            <a:spAutoFit/>
          </a:bodyPr>
          <a:lstStyle/>
          <a:p>
            <a:pPr marL="12700">
              <a:lnSpc>
                <a:spcPct val="100000"/>
              </a:lnSpc>
              <a:spcBef>
                <a:spcPts val="100"/>
              </a:spcBef>
            </a:pPr>
            <a:r>
              <a:rPr dirty="0"/>
              <a:t>Video and </a:t>
            </a:r>
            <a:r>
              <a:rPr spc="-5" dirty="0"/>
              <a:t>demo submission</a:t>
            </a:r>
          </a:p>
        </p:txBody>
      </p:sp>
      <p:sp>
        <p:nvSpPr>
          <p:cNvPr id="3" name="object 3"/>
          <p:cNvSpPr txBox="1">
            <a:spLocks noGrp="1"/>
          </p:cNvSpPr>
          <p:nvPr>
            <p:ph type="body" idx="1"/>
          </p:nvPr>
        </p:nvSpPr>
        <p:spPr>
          <a:xfrm>
            <a:off x="691896" y="1046734"/>
            <a:ext cx="10808207" cy="2213426"/>
          </a:xfrm>
          <a:prstGeom prst="rect">
            <a:avLst/>
          </a:prstGeom>
        </p:spPr>
        <p:txBody>
          <a:bodyPr vert="horz" wrap="square" lIns="0" tIns="12700" rIns="0" bIns="0" rtlCol="0">
            <a:spAutoFit/>
          </a:bodyPr>
          <a:lstStyle/>
          <a:p>
            <a:pPr marL="831850">
              <a:lnSpc>
                <a:spcPct val="100000"/>
              </a:lnSpc>
              <a:spcBef>
                <a:spcPts val="100"/>
              </a:spcBef>
            </a:pPr>
            <a:r>
              <a:rPr spc="-5" dirty="0"/>
              <a:t>Video</a:t>
            </a:r>
            <a:r>
              <a:rPr spc="10" dirty="0"/>
              <a:t> </a:t>
            </a:r>
            <a:r>
              <a:rPr spc="-5" dirty="0"/>
              <a:t>Link</a:t>
            </a:r>
            <a:r>
              <a:rPr spc="-5" dirty="0" smtClean="0"/>
              <a:t>:-</a:t>
            </a:r>
            <a:r>
              <a:rPr lang="en-GB" spc="-5" dirty="0"/>
              <a:t> </a:t>
            </a:r>
            <a:r>
              <a:rPr lang="en-GB" spc="-5" dirty="0">
                <a:hlinkClick r:id="rId2"/>
              </a:rPr>
              <a:t>https://</a:t>
            </a:r>
            <a:r>
              <a:rPr lang="en-GB" spc="-5" dirty="0" smtClean="0">
                <a:hlinkClick r:id="rId2"/>
              </a:rPr>
              <a:t>www.youtube.com/watch?v=V6ssjkzE-Z0</a:t>
            </a:r>
            <a:r>
              <a:rPr lang="en-GB" spc="-5" dirty="0" smtClean="0"/>
              <a:t> </a:t>
            </a:r>
            <a:endParaRPr sz="2700" dirty="0"/>
          </a:p>
          <a:p>
            <a:pPr marL="819150">
              <a:lnSpc>
                <a:spcPct val="100000"/>
              </a:lnSpc>
              <a:spcBef>
                <a:spcPts val="10"/>
              </a:spcBef>
            </a:pPr>
            <a:endParaRPr sz="2300" dirty="0"/>
          </a:p>
          <a:p>
            <a:pPr marL="831850" marR="5080">
              <a:lnSpc>
                <a:spcPct val="100000"/>
              </a:lnSpc>
            </a:pPr>
            <a:r>
              <a:rPr spc="-5" dirty="0"/>
              <a:t>Demo link:- </a:t>
            </a:r>
            <a:r>
              <a:rPr lang="en-IN" u="heavy" spc="-5" dirty="0">
                <a:solidFill>
                  <a:srgbClr val="0000FF"/>
                </a:solidFill>
                <a:uFill>
                  <a:solidFill>
                    <a:srgbClr val="0000FF"/>
                  </a:solidFill>
                </a:uFill>
                <a:hlinkClick r:id="rId3"/>
              </a:rPr>
              <a:t>https://</a:t>
            </a:r>
            <a:r>
              <a:rPr lang="en-IN" u="heavy" spc="-5" dirty="0" smtClean="0">
                <a:solidFill>
                  <a:srgbClr val="0000FF"/>
                </a:solidFill>
                <a:uFill>
                  <a:solidFill>
                    <a:srgbClr val="0000FF"/>
                  </a:solidFill>
                </a:uFill>
                <a:hlinkClick r:id="rId3"/>
              </a:rPr>
              <a:t>colab.research.google.com/drive/1gApPsEBQ9yRShSYhj3O5S7WZY59Lifwt?usp=sharing </a:t>
            </a:r>
          </a:p>
          <a:p>
            <a:pPr marL="831850" marR="5080">
              <a:lnSpc>
                <a:spcPct val="100000"/>
              </a:lnSpc>
            </a:pPr>
            <a:endParaRPr lang="en-IN" u="heavy" spc="-5" dirty="0">
              <a:solidFill>
                <a:srgbClr val="0000FF"/>
              </a:solidFill>
              <a:uFill>
                <a:solidFill>
                  <a:srgbClr val="0000FF"/>
                </a:solidFill>
              </a:uFill>
              <a:hlinkClick r:id="rId3"/>
            </a:endParaRPr>
          </a:p>
        </p:txBody>
      </p:sp>
      <p:sp>
        <p:nvSpPr>
          <p:cNvPr id="5" name="TextBox 4"/>
          <p:cNvSpPr txBox="1"/>
          <p:nvPr/>
        </p:nvSpPr>
        <p:spPr>
          <a:xfrm>
            <a:off x="533400" y="3270190"/>
            <a:ext cx="9753600" cy="1200329"/>
          </a:xfrm>
          <a:prstGeom prst="rect">
            <a:avLst/>
          </a:prstGeom>
          <a:noFill/>
        </p:spPr>
        <p:txBody>
          <a:bodyPr wrap="square" rtlCol="0">
            <a:spAutoFit/>
          </a:bodyPr>
          <a:lstStyle/>
          <a:p>
            <a:pPr marL="831850" marR="5080"/>
            <a:r>
              <a:rPr lang="en-IN" sz="2400" spc="-5" dirty="0" err="1">
                <a:latin typeface="Arial"/>
                <a:cs typeface="Arial"/>
              </a:rPr>
              <a:t>Github</a:t>
            </a:r>
            <a:r>
              <a:rPr lang="en-IN" sz="2400" spc="-5" dirty="0">
                <a:latin typeface="Arial"/>
                <a:cs typeface="Arial"/>
              </a:rPr>
              <a:t> Link:-</a:t>
            </a:r>
            <a:r>
              <a:rPr lang="en-IN" sz="2400" u="heavy" spc="-5" dirty="0">
                <a:solidFill>
                  <a:srgbClr val="0000FF"/>
                </a:solidFill>
                <a:uFill>
                  <a:solidFill>
                    <a:srgbClr val="0000FF"/>
                  </a:solidFill>
                </a:uFill>
                <a:latin typeface="Arial"/>
                <a:cs typeface="Arial"/>
              </a:rPr>
              <a:t>https://</a:t>
            </a:r>
            <a:r>
              <a:rPr lang="en-IN" sz="2400" u="heavy" spc="-5" dirty="0">
                <a:solidFill>
                  <a:srgbClr val="0000FF"/>
                </a:solidFill>
                <a:uFill>
                  <a:solidFill>
                    <a:srgbClr val="0000FF"/>
                  </a:solidFill>
                </a:uFill>
                <a:latin typeface="Arial"/>
                <a:cs typeface="Arial"/>
              </a:rPr>
              <a:t>github.com/MohamedFarhun/IntelOneAPICodeMaven_Safe-Secure </a:t>
            </a:r>
            <a:endParaRPr lang="en-IN" sz="2400" u="heavy" spc="-5" dirty="0">
              <a:solidFill>
                <a:srgbClr val="0000FF"/>
              </a:solidFill>
              <a:uFill>
                <a:solidFill>
                  <a:srgbClr val="0000FF"/>
                </a:solidFill>
              </a:uFill>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7106" y="6559092"/>
            <a:ext cx="141605" cy="155575"/>
          </a:xfrm>
          <a:prstGeom prst="rect">
            <a:avLst/>
          </a:prstGeom>
        </p:spPr>
        <p:txBody>
          <a:bodyPr vert="horz" wrap="square" lIns="0" tIns="12700" rIns="0" bIns="0" rtlCol="0">
            <a:spAutoFit/>
          </a:bodyPr>
          <a:lstStyle/>
          <a:p>
            <a:pPr marL="12700">
              <a:lnSpc>
                <a:spcPct val="100000"/>
              </a:lnSpc>
              <a:spcBef>
                <a:spcPts val="100"/>
              </a:spcBef>
            </a:pPr>
            <a:r>
              <a:rPr sz="850" spc="-20" dirty="0">
                <a:solidFill>
                  <a:srgbClr val="FFFFFF"/>
                </a:solidFill>
                <a:latin typeface="Arial"/>
                <a:cs typeface="Arial"/>
              </a:rPr>
              <a:t>10</a:t>
            </a:r>
            <a:endParaRPr sz="850">
              <a:latin typeface="Arial"/>
              <a:cs typeface="Arial"/>
            </a:endParaRPr>
          </a:p>
        </p:txBody>
      </p:sp>
      <p:sp>
        <p:nvSpPr>
          <p:cNvPr id="3" name="object 3"/>
          <p:cNvSpPr/>
          <p:nvPr/>
        </p:nvSpPr>
        <p:spPr>
          <a:xfrm>
            <a:off x="0" y="50"/>
            <a:ext cx="12187555" cy="6858000"/>
          </a:xfrm>
          <a:custGeom>
            <a:avLst/>
            <a:gdLst/>
            <a:ahLst/>
            <a:cxnLst/>
            <a:rect l="l" t="t" r="r" b="b"/>
            <a:pathLst>
              <a:path w="12187555" h="6858000">
                <a:moveTo>
                  <a:pt x="11736959" y="6407404"/>
                </a:moveTo>
                <a:lnTo>
                  <a:pt x="0" y="6407404"/>
                </a:lnTo>
                <a:lnTo>
                  <a:pt x="0" y="6857949"/>
                </a:lnTo>
                <a:lnTo>
                  <a:pt x="11736959" y="6857949"/>
                </a:lnTo>
                <a:lnTo>
                  <a:pt x="11736959" y="6407404"/>
                </a:lnTo>
                <a:close/>
              </a:path>
              <a:path w="12187555" h="6858000">
                <a:moveTo>
                  <a:pt x="12187504" y="0"/>
                </a:moveTo>
                <a:lnTo>
                  <a:pt x="11736959" y="0"/>
                </a:lnTo>
                <a:lnTo>
                  <a:pt x="11736959" y="6407404"/>
                </a:lnTo>
                <a:lnTo>
                  <a:pt x="12187504" y="6407404"/>
                </a:lnTo>
                <a:lnTo>
                  <a:pt x="12187504" y="0"/>
                </a:lnTo>
                <a:close/>
              </a:path>
            </a:pathLst>
          </a:custGeom>
          <a:solidFill>
            <a:srgbClr val="004885"/>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595" y="181813"/>
            <a:ext cx="10749915" cy="971550"/>
          </a:xfrm>
          <a:prstGeom prst="rect">
            <a:avLst/>
          </a:prstGeom>
        </p:spPr>
        <p:txBody>
          <a:bodyPr vert="horz" wrap="square" lIns="0" tIns="13335" rIns="0" bIns="0" rtlCol="0">
            <a:spAutoFit/>
          </a:bodyPr>
          <a:lstStyle/>
          <a:p>
            <a:pPr marL="12700">
              <a:lnSpc>
                <a:spcPct val="100000"/>
              </a:lnSpc>
              <a:spcBef>
                <a:spcPts val="105"/>
              </a:spcBef>
            </a:pPr>
            <a:r>
              <a:rPr sz="6200" dirty="0"/>
              <a:t>Theme Chosen </a:t>
            </a:r>
            <a:r>
              <a:rPr sz="6200" spc="5" dirty="0"/>
              <a:t>and</a:t>
            </a:r>
            <a:r>
              <a:rPr sz="6200" spc="-125" dirty="0"/>
              <a:t> </a:t>
            </a:r>
            <a:r>
              <a:rPr sz="6200" dirty="0"/>
              <a:t>Motivation</a:t>
            </a:r>
            <a:endParaRPr sz="6200"/>
          </a:p>
        </p:txBody>
      </p:sp>
      <p:sp>
        <p:nvSpPr>
          <p:cNvPr id="3" name="object 3"/>
          <p:cNvSpPr txBox="1"/>
          <p:nvPr/>
        </p:nvSpPr>
        <p:spPr>
          <a:xfrm>
            <a:off x="1142491" y="1209547"/>
            <a:ext cx="11052175" cy="4154984"/>
          </a:xfrm>
          <a:prstGeom prst="rect">
            <a:avLst/>
          </a:prstGeom>
        </p:spPr>
        <p:txBody>
          <a:bodyPr vert="horz" wrap="square" lIns="0" tIns="12700" rIns="0" bIns="0" rtlCol="0">
            <a:spAutoFit/>
          </a:bodyPr>
          <a:lstStyle/>
          <a:p>
            <a:pPr marL="12700" marR="24765">
              <a:lnSpc>
                <a:spcPct val="100000"/>
              </a:lnSpc>
              <a:spcBef>
                <a:spcPts val="100"/>
              </a:spcBef>
            </a:pPr>
            <a:r>
              <a:rPr sz="2400" spc="-5" dirty="0">
                <a:solidFill>
                  <a:srgbClr val="004885"/>
                </a:solidFill>
                <a:cs typeface="Arial"/>
              </a:rPr>
              <a:t>Theme</a:t>
            </a:r>
            <a:r>
              <a:rPr sz="2400" spc="-5" dirty="0" smtClean="0">
                <a:solidFill>
                  <a:srgbClr val="004885"/>
                </a:solidFill>
                <a:cs typeface="Arial"/>
              </a:rPr>
              <a:t>:-</a:t>
            </a:r>
            <a:r>
              <a:rPr lang="en-IN" sz="2400" b="1" dirty="0">
                <a:solidFill>
                  <a:srgbClr val="FFFFFF"/>
                </a:solidFill>
                <a:latin typeface="Arial"/>
                <a:cs typeface="Arial"/>
              </a:rPr>
              <a:t> </a:t>
            </a:r>
            <a:r>
              <a:rPr lang="en-IN" sz="2400" spc="-20" dirty="0">
                <a:solidFill>
                  <a:srgbClr val="004885"/>
                </a:solidFill>
                <a:cs typeface="Arial"/>
              </a:rPr>
              <a:t>Predicting consumer sentiments </a:t>
            </a:r>
            <a:r>
              <a:rPr lang="en-IN" sz="2400" spc="-20" dirty="0" smtClean="0">
                <a:solidFill>
                  <a:srgbClr val="004885"/>
                </a:solidFill>
                <a:cs typeface="Arial"/>
              </a:rPr>
              <a:t>–</a:t>
            </a:r>
            <a:r>
              <a:rPr lang="en-IN" sz="2400" spc="-20" dirty="0" err="1" smtClean="0">
                <a:solidFill>
                  <a:srgbClr val="004885"/>
                </a:solidFill>
                <a:cs typeface="Arial"/>
              </a:rPr>
              <a:t>Safe&amp;Secure</a:t>
            </a:r>
            <a:endParaRPr sz="2400" dirty="0">
              <a:cs typeface="Arial"/>
            </a:endParaRPr>
          </a:p>
          <a:p>
            <a:pPr marL="12700">
              <a:lnSpc>
                <a:spcPct val="100000"/>
              </a:lnSpc>
              <a:spcBef>
                <a:spcPts val="805"/>
              </a:spcBef>
            </a:pPr>
            <a:r>
              <a:rPr sz="2400" b="1" spc="-10" dirty="0">
                <a:cs typeface="Carlito"/>
              </a:rPr>
              <a:t>Introduction:-</a:t>
            </a:r>
            <a:endParaRPr sz="2400" dirty="0">
              <a:cs typeface="Carlito"/>
            </a:endParaRPr>
          </a:p>
          <a:p>
            <a:pPr marL="355600" marR="25400" indent="-343535">
              <a:lnSpc>
                <a:spcPct val="100000"/>
              </a:lnSpc>
              <a:spcBef>
                <a:spcPts val="900"/>
              </a:spcBef>
              <a:buFont typeface="Wingdings"/>
              <a:buChar char=""/>
              <a:tabLst>
                <a:tab pos="356235" algn="l"/>
              </a:tabLst>
            </a:pPr>
            <a:r>
              <a:rPr sz="2400" spc="-15" dirty="0">
                <a:cs typeface="Carlito"/>
              </a:rPr>
              <a:t>Many </a:t>
            </a:r>
            <a:r>
              <a:rPr sz="2400" spc="-5" dirty="0">
                <a:cs typeface="Carlito"/>
              </a:rPr>
              <a:t>use pricey </a:t>
            </a:r>
            <a:r>
              <a:rPr sz="2400" dirty="0">
                <a:cs typeface="Carlito"/>
              </a:rPr>
              <a:t>GPUs </a:t>
            </a:r>
            <a:r>
              <a:rPr sz="2400" spc="-15" dirty="0">
                <a:cs typeface="Carlito"/>
              </a:rPr>
              <a:t>to </a:t>
            </a:r>
            <a:r>
              <a:rPr sz="2400" spc="-10" dirty="0">
                <a:cs typeface="Carlito"/>
              </a:rPr>
              <a:t>shorten training </a:t>
            </a:r>
            <a:r>
              <a:rPr sz="2400" dirty="0">
                <a:cs typeface="Carlito"/>
              </a:rPr>
              <a:t>and </a:t>
            </a:r>
            <a:r>
              <a:rPr sz="2400" spc="-15" dirty="0">
                <a:cs typeface="Carlito"/>
              </a:rPr>
              <a:t>inference </a:t>
            </a:r>
            <a:r>
              <a:rPr sz="2400" dirty="0">
                <a:cs typeface="Carlito"/>
              </a:rPr>
              <a:t>times </a:t>
            </a:r>
            <a:r>
              <a:rPr sz="2400" spc="-20" dirty="0">
                <a:cs typeface="Carlito"/>
              </a:rPr>
              <a:t>for </a:t>
            </a:r>
            <a:r>
              <a:rPr sz="2400" spc="-5" dirty="0">
                <a:cs typeface="Carlito"/>
              </a:rPr>
              <a:t>machine </a:t>
            </a:r>
            <a:r>
              <a:rPr sz="2400" dirty="0">
                <a:cs typeface="Carlito"/>
              </a:rPr>
              <a:t>learning </a:t>
            </a:r>
            <a:r>
              <a:rPr sz="2400" spc="-5" dirty="0">
                <a:cs typeface="Carlito"/>
              </a:rPr>
              <a:t>on  industrial </a:t>
            </a:r>
            <a:r>
              <a:rPr sz="2400" spc="-10" dirty="0">
                <a:cs typeface="Carlito"/>
              </a:rPr>
              <a:t>datasets that </a:t>
            </a:r>
            <a:r>
              <a:rPr sz="2400" spc="-15" dirty="0">
                <a:cs typeface="Carlito"/>
              </a:rPr>
              <a:t>are getting </a:t>
            </a:r>
            <a:r>
              <a:rPr sz="2400" spc="-5" dirty="0">
                <a:cs typeface="Carlito"/>
              </a:rPr>
              <a:t>bigger </a:t>
            </a:r>
            <a:r>
              <a:rPr sz="2400" dirty="0">
                <a:cs typeface="Carlito"/>
              </a:rPr>
              <a:t>and</a:t>
            </a:r>
            <a:r>
              <a:rPr sz="2400" spc="-20" dirty="0">
                <a:cs typeface="Carlito"/>
              </a:rPr>
              <a:t> </a:t>
            </a:r>
            <a:r>
              <a:rPr sz="2400" spc="-40" dirty="0">
                <a:cs typeface="Carlito"/>
              </a:rPr>
              <a:t>bigger.</a:t>
            </a:r>
            <a:endParaRPr sz="2400" dirty="0">
              <a:cs typeface="Carlito"/>
            </a:endParaRPr>
          </a:p>
          <a:p>
            <a:pPr marL="355600" marR="354965" indent="-343535" algn="just">
              <a:lnSpc>
                <a:spcPct val="100000"/>
              </a:lnSpc>
              <a:spcBef>
                <a:spcPts val="905"/>
              </a:spcBef>
              <a:buFont typeface="Wingdings"/>
              <a:buChar char=""/>
              <a:tabLst>
                <a:tab pos="356235" algn="l"/>
              </a:tabLst>
            </a:pPr>
            <a:r>
              <a:rPr sz="2400" spc="-5" dirty="0">
                <a:cs typeface="Carlito"/>
              </a:rPr>
              <a:t>Our </a:t>
            </a:r>
            <a:r>
              <a:rPr sz="2400" spc="-10" dirty="0">
                <a:cs typeface="Carlito"/>
              </a:rPr>
              <a:t>project's demonstration </a:t>
            </a:r>
            <a:r>
              <a:rPr sz="2400" dirty="0">
                <a:cs typeface="Carlito"/>
              </a:rPr>
              <a:t>will </a:t>
            </a:r>
            <a:r>
              <a:rPr sz="2400" spc="-15" dirty="0">
                <a:cs typeface="Carlito"/>
              </a:rPr>
              <a:t>demonstrate </a:t>
            </a:r>
            <a:r>
              <a:rPr sz="2400" spc="-10" dirty="0">
                <a:cs typeface="Carlito"/>
              </a:rPr>
              <a:t>how you </a:t>
            </a:r>
            <a:r>
              <a:rPr sz="2400" spc="-15" dirty="0">
                <a:cs typeface="Carlito"/>
              </a:rPr>
              <a:t>may </a:t>
            </a:r>
            <a:r>
              <a:rPr sz="2400" spc="-5" dirty="0">
                <a:cs typeface="Carlito"/>
              </a:rPr>
              <a:t>speed up </a:t>
            </a:r>
            <a:r>
              <a:rPr sz="2400" spc="-10" dirty="0">
                <a:cs typeface="Carlito"/>
              </a:rPr>
              <a:t>your </a:t>
            </a:r>
            <a:r>
              <a:rPr sz="2400" spc="-5" dirty="0">
                <a:cs typeface="Carlito"/>
              </a:rPr>
              <a:t>machine  </a:t>
            </a:r>
            <a:r>
              <a:rPr sz="2400" dirty="0">
                <a:cs typeface="Carlito"/>
              </a:rPr>
              <a:t>learning </a:t>
            </a:r>
            <a:r>
              <a:rPr sz="2400" spc="-10" dirty="0">
                <a:cs typeface="Carlito"/>
              </a:rPr>
              <a:t>workflow </a:t>
            </a:r>
            <a:r>
              <a:rPr sz="2400" spc="-5" dirty="0">
                <a:cs typeface="Carlito"/>
              </a:rPr>
              <a:t>utilising </a:t>
            </a:r>
            <a:r>
              <a:rPr sz="2400" spc="-10" dirty="0">
                <a:cs typeface="Carlito"/>
              </a:rPr>
              <a:t>Intel's </a:t>
            </a:r>
            <a:r>
              <a:rPr sz="2400" spc="-5" dirty="0">
                <a:cs typeface="Carlito"/>
              </a:rPr>
              <a:t>optimised libraries, </a:t>
            </a:r>
            <a:r>
              <a:rPr sz="2400" dirty="0">
                <a:cs typeface="Carlito"/>
              </a:rPr>
              <a:t>which </a:t>
            </a:r>
            <a:r>
              <a:rPr sz="2400" spc="-15" dirty="0">
                <a:cs typeface="Carlito"/>
              </a:rPr>
              <a:t>are </a:t>
            </a:r>
            <a:r>
              <a:rPr sz="2400" spc="-5" dirty="0">
                <a:cs typeface="Carlito"/>
              </a:rPr>
              <a:t>both </a:t>
            </a:r>
            <a:r>
              <a:rPr sz="2400" spc="-15" dirty="0">
                <a:cs typeface="Carlito"/>
              </a:rPr>
              <a:t>affordable </a:t>
            </a:r>
            <a:r>
              <a:rPr sz="2400" dirty="0">
                <a:cs typeface="Carlito"/>
              </a:rPr>
              <a:t>and  </a:t>
            </a:r>
            <a:r>
              <a:rPr sz="2400" spc="-5" dirty="0">
                <a:cs typeface="Carlito"/>
              </a:rPr>
              <a:t>streamlined.</a:t>
            </a:r>
            <a:endParaRPr sz="2400" dirty="0">
              <a:cs typeface="Carlito"/>
            </a:endParaRPr>
          </a:p>
          <a:p>
            <a:pPr marL="355600" marR="5080" indent="-343535">
              <a:lnSpc>
                <a:spcPct val="100000"/>
              </a:lnSpc>
              <a:spcBef>
                <a:spcPts val="900"/>
              </a:spcBef>
              <a:buFont typeface="Wingdings"/>
              <a:buChar char=""/>
              <a:tabLst>
                <a:tab pos="356235" algn="l"/>
              </a:tabLst>
            </a:pPr>
            <a:r>
              <a:rPr lang="en-GB" sz="2400" dirty="0" smtClean="0"/>
              <a:t>Our code </a:t>
            </a:r>
            <a:r>
              <a:rPr lang="en-GB" sz="2400" dirty="0"/>
              <a:t>predicts the sentiments underlying tweets received in real time using </a:t>
            </a:r>
            <a:r>
              <a:rPr lang="en-GB" sz="2400" dirty="0" err="1"/>
              <a:t>tweepy</a:t>
            </a:r>
            <a:r>
              <a:rPr lang="en-GB" sz="2400" dirty="0"/>
              <a:t> and categorise them as positive, negative, or neutral, this script first performs EDA before </a:t>
            </a:r>
            <a:r>
              <a:rPr lang="en-GB" sz="2400" dirty="0" err="1"/>
              <a:t>preprocessing</a:t>
            </a:r>
            <a:r>
              <a:rPr lang="en-GB" sz="2400" dirty="0"/>
              <a:t> numerous datasets to train a bidirectional LSTM model.</a:t>
            </a:r>
            <a:r>
              <a:rPr sz="2400" spc="-20" dirty="0" smtClean="0">
                <a:cs typeface="Carlito"/>
              </a:rPr>
              <a:t>.</a:t>
            </a:r>
            <a:endParaRPr sz="2400" dirty="0">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2348" y="26873"/>
            <a:ext cx="6319520" cy="635000"/>
          </a:xfrm>
          <a:prstGeom prst="rect">
            <a:avLst/>
          </a:prstGeom>
        </p:spPr>
        <p:txBody>
          <a:bodyPr vert="horz" wrap="square" lIns="0" tIns="12065" rIns="0" bIns="0" rtlCol="0">
            <a:spAutoFit/>
          </a:bodyPr>
          <a:lstStyle/>
          <a:p>
            <a:pPr marL="12700">
              <a:lnSpc>
                <a:spcPct val="100000"/>
              </a:lnSpc>
              <a:spcBef>
                <a:spcPts val="95"/>
              </a:spcBef>
            </a:pPr>
            <a:r>
              <a:rPr sz="4000" spc="-5" dirty="0"/>
              <a:t>Proposed Tech</a:t>
            </a:r>
            <a:r>
              <a:rPr sz="4000" dirty="0"/>
              <a:t> </a:t>
            </a:r>
            <a:r>
              <a:rPr sz="4000" spc="-5" dirty="0"/>
              <a:t>Architecture</a:t>
            </a:r>
            <a:endParaRPr sz="4000"/>
          </a:p>
        </p:txBody>
      </p:sp>
      <p:sp>
        <p:nvSpPr>
          <p:cNvPr id="3" name="object 3"/>
          <p:cNvSpPr txBox="1"/>
          <p:nvPr/>
        </p:nvSpPr>
        <p:spPr>
          <a:xfrm>
            <a:off x="990091" y="453845"/>
            <a:ext cx="6524625" cy="1434465"/>
          </a:xfrm>
          <a:prstGeom prst="rect">
            <a:avLst/>
          </a:prstGeom>
        </p:spPr>
        <p:txBody>
          <a:bodyPr vert="horz" wrap="square" lIns="0" tIns="29845" rIns="0" bIns="0" rtlCol="0">
            <a:spAutoFit/>
          </a:bodyPr>
          <a:lstStyle/>
          <a:p>
            <a:pPr marL="12700" marR="5080">
              <a:lnSpc>
                <a:spcPct val="107600"/>
              </a:lnSpc>
              <a:spcBef>
                <a:spcPts val="235"/>
              </a:spcBef>
            </a:pPr>
            <a:r>
              <a:rPr sz="4800" spc="-5" dirty="0">
                <a:solidFill>
                  <a:srgbClr val="525252"/>
                </a:solidFill>
                <a:latin typeface="Arial"/>
                <a:cs typeface="Arial"/>
              </a:rPr>
              <a:t>(</a:t>
            </a:r>
            <a:r>
              <a:rPr sz="3600" spc="-5" dirty="0">
                <a:solidFill>
                  <a:srgbClr val="525252"/>
                </a:solidFill>
                <a:latin typeface="Arial"/>
                <a:cs typeface="Arial"/>
              </a:rPr>
              <a:t>Highlight usage </a:t>
            </a:r>
            <a:r>
              <a:rPr sz="3600" dirty="0">
                <a:solidFill>
                  <a:srgbClr val="525252"/>
                </a:solidFill>
                <a:latin typeface="Arial"/>
                <a:cs typeface="Arial"/>
              </a:rPr>
              <a:t>of oneAPI</a:t>
            </a:r>
            <a:r>
              <a:rPr sz="3600" spc="-75" dirty="0">
                <a:solidFill>
                  <a:srgbClr val="525252"/>
                </a:solidFill>
                <a:latin typeface="Arial"/>
                <a:cs typeface="Arial"/>
              </a:rPr>
              <a:t> </a:t>
            </a:r>
            <a:r>
              <a:rPr sz="3600" spc="-5" dirty="0">
                <a:solidFill>
                  <a:srgbClr val="525252"/>
                </a:solidFill>
                <a:latin typeface="Arial"/>
                <a:cs typeface="Arial"/>
              </a:rPr>
              <a:t>data  analytics</a:t>
            </a:r>
            <a:r>
              <a:rPr sz="3600" spc="-30" dirty="0">
                <a:solidFill>
                  <a:srgbClr val="525252"/>
                </a:solidFill>
                <a:latin typeface="Arial"/>
                <a:cs typeface="Arial"/>
              </a:rPr>
              <a:t> </a:t>
            </a:r>
            <a:r>
              <a:rPr sz="3600" spc="-5" dirty="0">
                <a:solidFill>
                  <a:srgbClr val="525252"/>
                </a:solidFill>
                <a:latin typeface="Arial"/>
                <a:cs typeface="Arial"/>
              </a:rPr>
              <a:t>toolkit)</a:t>
            </a:r>
            <a:endParaRPr sz="3600">
              <a:latin typeface="Arial"/>
              <a:cs typeface="Arial"/>
            </a:endParaRPr>
          </a:p>
        </p:txBody>
      </p:sp>
      <p:sp>
        <p:nvSpPr>
          <p:cNvPr id="4" name="object 4"/>
          <p:cNvSpPr txBox="1"/>
          <p:nvPr/>
        </p:nvSpPr>
        <p:spPr>
          <a:xfrm>
            <a:off x="444500" y="1885569"/>
            <a:ext cx="11674475" cy="4826962"/>
          </a:xfrm>
          <a:prstGeom prst="rect">
            <a:avLst/>
          </a:prstGeom>
        </p:spPr>
        <p:txBody>
          <a:bodyPr vert="horz" wrap="square" lIns="0" tIns="12700" rIns="0" bIns="0" rtlCol="0">
            <a:spAutoFit/>
          </a:bodyPr>
          <a:lstStyle/>
          <a:p>
            <a:pPr marL="367665" marR="5080" indent="-342900">
              <a:lnSpc>
                <a:spcPct val="100000"/>
              </a:lnSpc>
              <a:spcBef>
                <a:spcPts val="100"/>
              </a:spcBef>
              <a:buFont typeface="Wingdings"/>
              <a:buChar char=""/>
              <a:tabLst>
                <a:tab pos="368300" algn="l"/>
                <a:tab pos="8056880" algn="l"/>
              </a:tabLst>
            </a:pPr>
            <a:r>
              <a:rPr sz="2400" dirty="0">
                <a:cs typeface="Carlito"/>
              </a:rPr>
              <a:t>In </a:t>
            </a:r>
            <a:r>
              <a:rPr sz="2400" spc="-5" dirty="0">
                <a:cs typeface="Carlito"/>
              </a:rPr>
              <a:t>this project,I have demonstrated </a:t>
            </a:r>
            <a:r>
              <a:rPr sz="2400" dirty="0">
                <a:cs typeface="Carlito"/>
              </a:rPr>
              <a:t>the </a:t>
            </a:r>
            <a:r>
              <a:rPr sz="2400" spc="-5" dirty="0">
                <a:cs typeface="Carlito"/>
              </a:rPr>
              <a:t>results of</a:t>
            </a:r>
            <a:r>
              <a:rPr sz="2400" spc="10" dirty="0">
                <a:cs typeface="Carlito"/>
              </a:rPr>
              <a:t> </a:t>
            </a:r>
            <a:r>
              <a:rPr sz="2400" spc="-5" dirty="0">
                <a:cs typeface="Carlito"/>
              </a:rPr>
              <a:t>research</a:t>
            </a:r>
            <a:r>
              <a:rPr sz="2400" spc="-35" dirty="0">
                <a:cs typeface="Carlito"/>
              </a:rPr>
              <a:t> </a:t>
            </a:r>
            <a:r>
              <a:rPr sz="2400" spc="-5" dirty="0" smtClean="0">
                <a:cs typeface="Carlito"/>
              </a:rPr>
              <a:t>by</a:t>
            </a:r>
            <a:r>
              <a:rPr lang="en-IN" sz="2400" spc="-5" dirty="0">
                <a:cs typeface="Carlito"/>
              </a:rPr>
              <a:t> </a:t>
            </a:r>
            <a:r>
              <a:rPr lang="en-IN" sz="2400" spc="-5" dirty="0" smtClean="0">
                <a:cs typeface="Carlito"/>
              </a:rPr>
              <a:t>predicting consumer sentiments using bidirectional LSTM model</a:t>
            </a:r>
          </a:p>
          <a:p>
            <a:pPr marL="24765" marR="5080">
              <a:lnSpc>
                <a:spcPct val="100000"/>
              </a:lnSpc>
              <a:spcBef>
                <a:spcPts val="100"/>
              </a:spcBef>
              <a:tabLst>
                <a:tab pos="368300" algn="l"/>
                <a:tab pos="8056880" algn="l"/>
              </a:tabLst>
            </a:pPr>
            <a:r>
              <a:rPr sz="2400" b="1" spc="-5" dirty="0" err="1" smtClean="0">
                <a:cs typeface="Carlito"/>
              </a:rPr>
              <a:t>IntelOneAPI</a:t>
            </a:r>
            <a:r>
              <a:rPr sz="2400" b="1" spc="10" dirty="0" smtClean="0">
                <a:cs typeface="Carlito"/>
              </a:rPr>
              <a:t> </a:t>
            </a:r>
            <a:r>
              <a:rPr sz="2400" b="1" spc="-5" dirty="0">
                <a:cs typeface="Carlito"/>
              </a:rPr>
              <a:t>toolkits:-</a:t>
            </a:r>
            <a:endParaRPr sz="2400" dirty="0">
              <a:cs typeface="Carlito"/>
            </a:endParaRPr>
          </a:p>
          <a:p>
            <a:pPr marL="12700" marR="467359">
              <a:lnSpc>
                <a:spcPct val="100000"/>
              </a:lnSpc>
              <a:buFont typeface="Wingdings"/>
              <a:buChar char=""/>
              <a:tabLst>
                <a:tab pos="355600" algn="l"/>
              </a:tabLst>
            </a:pPr>
            <a:r>
              <a:rPr sz="2400" spc="-5" dirty="0">
                <a:cs typeface="Carlito"/>
              </a:rPr>
              <a:t>This </a:t>
            </a:r>
            <a:r>
              <a:rPr sz="2400" dirty="0">
                <a:cs typeface="Carlito"/>
              </a:rPr>
              <a:t>reference </a:t>
            </a:r>
            <a:r>
              <a:rPr sz="2400" spc="-10" dirty="0">
                <a:cs typeface="Carlito"/>
              </a:rPr>
              <a:t>notebook </a:t>
            </a:r>
            <a:r>
              <a:rPr sz="2400" dirty="0">
                <a:cs typeface="Carlito"/>
              </a:rPr>
              <a:t>will </a:t>
            </a:r>
            <a:r>
              <a:rPr sz="2400" spc="-5" dirty="0">
                <a:cs typeface="Carlito"/>
              </a:rPr>
              <a:t>show </a:t>
            </a:r>
            <a:r>
              <a:rPr sz="2400" dirty="0">
                <a:cs typeface="Carlito"/>
              </a:rPr>
              <a:t>you </a:t>
            </a:r>
            <a:r>
              <a:rPr sz="2400" spc="-5" dirty="0">
                <a:cs typeface="Carlito"/>
              </a:rPr>
              <a:t>how </a:t>
            </a:r>
            <a:r>
              <a:rPr sz="2400" dirty="0">
                <a:cs typeface="Carlito"/>
              </a:rPr>
              <a:t>to </a:t>
            </a:r>
            <a:r>
              <a:rPr sz="2400" spc="-5" dirty="0">
                <a:cs typeface="Carlito"/>
              </a:rPr>
              <a:t>use </a:t>
            </a:r>
            <a:r>
              <a:rPr sz="2400" dirty="0">
                <a:cs typeface="Carlito"/>
              </a:rPr>
              <a:t>multiple accelerated Python libraries  included in the Intel® AI Analytics </a:t>
            </a:r>
            <a:r>
              <a:rPr sz="2400" spc="-10" dirty="0">
                <a:cs typeface="Carlito"/>
              </a:rPr>
              <a:t>Toolkit </a:t>
            </a:r>
            <a:r>
              <a:rPr sz="2400" dirty="0">
                <a:cs typeface="Carlito"/>
              </a:rPr>
              <a:t>to improve your ML </a:t>
            </a:r>
            <a:r>
              <a:rPr sz="2400" spc="-5" dirty="0">
                <a:cs typeface="Carlito"/>
              </a:rPr>
              <a:t>workflow's </a:t>
            </a:r>
            <a:r>
              <a:rPr sz="2400" dirty="0">
                <a:cs typeface="Carlito"/>
              </a:rPr>
              <a:t>training cycles,  </a:t>
            </a:r>
            <a:r>
              <a:rPr sz="2400" spc="-5" dirty="0">
                <a:cs typeface="Carlito"/>
              </a:rPr>
              <a:t>prediction throughput, </a:t>
            </a:r>
            <a:r>
              <a:rPr sz="2400" dirty="0">
                <a:cs typeface="Carlito"/>
              </a:rPr>
              <a:t>and </a:t>
            </a:r>
            <a:r>
              <a:rPr sz="2400" spc="-5" dirty="0">
                <a:cs typeface="Carlito"/>
              </a:rPr>
              <a:t>accuracy (AI</a:t>
            </a:r>
            <a:r>
              <a:rPr sz="2400" spc="-55" dirty="0">
                <a:cs typeface="Carlito"/>
              </a:rPr>
              <a:t> </a:t>
            </a:r>
            <a:r>
              <a:rPr sz="2400" dirty="0">
                <a:cs typeface="Carlito"/>
              </a:rPr>
              <a:t>Kit).</a:t>
            </a:r>
          </a:p>
          <a:p>
            <a:pPr marL="355600" indent="-342900">
              <a:lnSpc>
                <a:spcPct val="100000"/>
              </a:lnSpc>
              <a:spcBef>
                <a:spcPts val="5"/>
              </a:spcBef>
              <a:buFont typeface="Wingdings"/>
              <a:buChar char=""/>
              <a:tabLst>
                <a:tab pos="355600" algn="l"/>
              </a:tabLst>
            </a:pPr>
            <a:r>
              <a:rPr sz="2400" spc="-5" dirty="0">
                <a:cs typeface="Carlito"/>
              </a:rPr>
              <a:t>The principal </a:t>
            </a:r>
            <a:r>
              <a:rPr sz="2400" dirty="0">
                <a:cs typeface="Carlito"/>
              </a:rPr>
              <a:t>libraries we'll </a:t>
            </a:r>
            <a:r>
              <a:rPr sz="2400" spc="-5" dirty="0">
                <a:cs typeface="Carlito"/>
              </a:rPr>
              <a:t>use </a:t>
            </a:r>
            <a:r>
              <a:rPr sz="2400" dirty="0">
                <a:cs typeface="Carlito"/>
              </a:rPr>
              <a:t>in this </a:t>
            </a:r>
            <a:r>
              <a:rPr sz="2400" spc="-10" dirty="0">
                <a:cs typeface="Carlito"/>
              </a:rPr>
              <a:t>notebook</a:t>
            </a:r>
            <a:r>
              <a:rPr sz="2400" spc="-25" dirty="0">
                <a:cs typeface="Carlito"/>
              </a:rPr>
              <a:t> </a:t>
            </a:r>
            <a:r>
              <a:rPr sz="2400" dirty="0">
                <a:cs typeface="Carlito"/>
              </a:rPr>
              <a:t>are:</a:t>
            </a:r>
          </a:p>
          <a:p>
            <a:pPr marL="4408805" lvl="1" indent="-233045">
              <a:lnSpc>
                <a:spcPct val="100000"/>
              </a:lnSpc>
              <a:buSzPct val="95833"/>
              <a:buAutoNum type="arabicPeriod"/>
              <a:tabLst>
                <a:tab pos="4409440" algn="l"/>
              </a:tabLst>
            </a:pPr>
            <a:r>
              <a:rPr sz="2400" spc="-5" dirty="0">
                <a:cs typeface="Carlito"/>
              </a:rPr>
              <a:t>Intel® Distribution of</a:t>
            </a:r>
            <a:r>
              <a:rPr sz="2400" spc="-15" dirty="0">
                <a:cs typeface="Carlito"/>
              </a:rPr>
              <a:t> </a:t>
            </a:r>
            <a:r>
              <a:rPr sz="2400" spc="-5" dirty="0">
                <a:cs typeface="Carlito"/>
              </a:rPr>
              <a:t>Modin*</a:t>
            </a:r>
            <a:endParaRPr sz="2400" dirty="0">
              <a:cs typeface="Carlito"/>
            </a:endParaRPr>
          </a:p>
          <a:p>
            <a:pPr marL="4475480" lvl="1" indent="-299720">
              <a:lnSpc>
                <a:spcPct val="100000"/>
              </a:lnSpc>
              <a:buSzPct val="95833"/>
              <a:buAutoNum type="arabicPeriod"/>
              <a:tabLst>
                <a:tab pos="4476115" algn="l"/>
              </a:tabLst>
            </a:pPr>
            <a:r>
              <a:rPr sz="2400" dirty="0">
                <a:cs typeface="Carlito"/>
              </a:rPr>
              <a:t>Intel® Extension </a:t>
            </a:r>
            <a:r>
              <a:rPr sz="2400" spc="-5" dirty="0">
                <a:cs typeface="Carlito"/>
              </a:rPr>
              <a:t>for</a:t>
            </a:r>
            <a:r>
              <a:rPr sz="2400" spc="-35" dirty="0">
                <a:cs typeface="Carlito"/>
              </a:rPr>
              <a:t> </a:t>
            </a:r>
            <a:r>
              <a:rPr sz="2400" spc="-5" dirty="0">
                <a:cs typeface="Carlito"/>
              </a:rPr>
              <a:t>Scikit-learn*</a:t>
            </a:r>
            <a:endParaRPr sz="2400" dirty="0">
              <a:cs typeface="Carlito"/>
            </a:endParaRPr>
          </a:p>
          <a:p>
            <a:pPr marL="4176395" marR="1959610" lvl="1">
              <a:lnSpc>
                <a:spcPct val="100000"/>
              </a:lnSpc>
              <a:buSzPct val="95833"/>
              <a:buAutoNum type="arabicPeriod"/>
              <a:tabLst>
                <a:tab pos="4476115" algn="l"/>
              </a:tabLst>
            </a:pPr>
            <a:r>
              <a:rPr sz="2400" spc="-5" dirty="0">
                <a:cs typeface="Carlito"/>
              </a:rPr>
              <a:t>XGBoost Optimized for </a:t>
            </a:r>
            <a:r>
              <a:rPr sz="2400" dirty="0">
                <a:cs typeface="Carlito"/>
              </a:rPr>
              <a:t>Intel® </a:t>
            </a:r>
            <a:r>
              <a:rPr sz="2400" spc="-5" dirty="0">
                <a:cs typeface="Carlito"/>
              </a:rPr>
              <a:t>Architecture  4.Intel®</a:t>
            </a:r>
            <a:r>
              <a:rPr sz="2400" spc="-15" dirty="0">
                <a:cs typeface="Carlito"/>
              </a:rPr>
              <a:t> </a:t>
            </a:r>
            <a:r>
              <a:rPr sz="2400" spc="-5" dirty="0" smtClean="0">
                <a:cs typeface="Carlito"/>
              </a:rPr>
              <a:t>Daal4py</a:t>
            </a:r>
            <a:endParaRPr lang="en-IN" sz="2400" spc="-5" dirty="0" smtClean="0">
              <a:cs typeface="Carlito"/>
            </a:endParaRPr>
          </a:p>
          <a:p>
            <a:pPr marL="4176395" marR="1959610" lvl="1">
              <a:lnSpc>
                <a:spcPct val="100000"/>
              </a:lnSpc>
              <a:buSzPct val="95833"/>
              <a:tabLst>
                <a:tab pos="4476115" algn="l"/>
              </a:tabLst>
            </a:pPr>
            <a:r>
              <a:rPr lang="en-IN" sz="2400" spc="-5" dirty="0" smtClean="0">
                <a:cs typeface="Carlito"/>
              </a:rPr>
              <a:t>5.</a:t>
            </a:r>
            <a:r>
              <a:rPr lang="en-IN" sz="2400" dirty="0"/>
              <a:t> Intel® Extension for </a:t>
            </a:r>
            <a:r>
              <a:rPr lang="en-IN" sz="2400" dirty="0" err="1" smtClean="0"/>
              <a:t>Pytorch</a:t>
            </a:r>
            <a:endParaRPr lang="en-IN" sz="2400" dirty="0" smtClean="0"/>
          </a:p>
          <a:p>
            <a:pPr marL="4176395" marR="1959610" lvl="1">
              <a:lnSpc>
                <a:spcPct val="100000"/>
              </a:lnSpc>
              <a:buSzPct val="95833"/>
              <a:tabLst>
                <a:tab pos="4476115" algn="l"/>
              </a:tabLst>
            </a:pPr>
            <a:r>
              <a:rPr lang="en-IN" sz="2400" dirty="0" smtClean="0">
                <a:cs typeface="Carlito"/>
              </a:rPr>
              <a:t>6.</a:t>
            </a:r>
            <a:r>
              <a:rPr lang="en-IN" sz="2400" dirty="0"/>
              <a:t> </a:t>
            </a:r>
            <a:r>
              <a:rPr lang="en-IN" sz="2400" dirty="0" err="1"/>
              <a:t>Intel®Optimization</a:t>
            </a:r>
            <a:r>
              <a:rPr lang="en-IN" sz="2400" dirty="0"/>
              <a:t> for </a:t>
            </a:r>
            <a:r>
              <a:rPr lang="en-IN" sz="2400" dirty="0" err="1"/>
              <a:t>Tensorflow</a:t>
            </a:r>
            <a:endParaRPr sz="2400" dirty="0">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2348" y="24206"/>
            <a:ext cx="7920990" cy="757555"/>
          </a:xfrm>
          <a:prstGeom prst="rect">
            <a:avLst/>
          </a:prstGeom>
        </p:spPr>
        <p:txBody>
          <a:bodyPr vert="horz" wrap="square" lIns="0" tIns="12700" rIns="0" bIns="0" rtlCol="0">
            <a:spAutoFit/>
          </a:bodyPr>
          <a:lstStyle/>
          <a:p>
            <a:pPr marL="12700">
              <a:lnSpc>
                <a:spcPct val="100000"/>
              </a:lnSpc>
              <a:spcBef>
                <a:spcPts val="100"/>
              </a:spcBef>
            </a:pPr>
            <a:r>
              <a:rPr spc="-5" dirty="0"/>
              <a:t>Impact of inclusion of</a:t>
            </a:r>
            <a:r>
              <a:rPr spc="10" dirty="0"/>
              <a:t> </a:t>
            </a:r>
            <a:r>
              <a:rPr spc="-5" dirty="0"/>
              <a:t>oneAPI</a:t>
            </a:r>
          </a:p>
        </p:txBody>
      </p:sp>
      <p:sp>
        <p:nvSpPr>
          <p:cNvPr id="3" name="object 3"/>
          <p:cNvSpPr txBox="1"/>
          <p:nvPr/>
        </p:nvSpPr>
        <p:spPr>
          <a:xfrm>
            <a:off x="1524000" y="609600"/>
            <a:ext cx="10158730" cy="5147310"/>
          </a:xfrm>
          <a:prstGeom prst="rect">
            <a:avLst/>
          </a:prstGeom>
        </p:spPr>
        <p:txBody>
          <a:bodyPr vert="horz" wrap="square" lIns="0" tIns="12700" rIns="0" bIns="0" rtlCol="0">
            <a:spAutoFit/>
          </a:bodyPr>
          <a:lstStyle/>
          <a:p>
            <a:pPr marL="12700">
              <a:lnSpc>
                <a:spcPct val="100000"/>
              </a:lnSpc>
              <a:spcBef>
                <a:spcPts val="100"/>
              </a:spcBef>
            </a:pPr>
            <a:r>
              <a:rPr sz="2400" b="1" spc="-10" dirty="0">
                <a:cs typeface="Carlito"/>
              </a:rPr>
              <a:t>Hardware</a:t>
            </a:r>
            <a:r>
              <a:rPr sz="2400" b="1" spc="-20" dirty="0">
                <a:cs typeface="Carlito"/>
              </a:rPr>
              <a:t> </a:t>
            </a:r>
            <a:r>
              <a:rPr sz="2400" b="1" spc="-10" dirty="0">
                <a:cs typeface="Carlito"/>
              </a:rPr>
              <a:t>Requirements:-</a:t>
            </a:r>
            <a:endParaRPr sz="2400" dirty="0">
              <a:cs typeface="Carlito"/>
            </a:endParaRPr>
          </a:p>
          <a:p>
            <a:pPr marL="355600" marR="2543810" indent="-342900">
              <a:lnSpc>
                <a:spcPct val="100000"/>
              </a:lnSpc>
              <a:buFont typeface="Wingdings"/>
              <a:buChar char=""/>
              <a:tabLst>
                <a:tab pos="355600" algn="l"/>
                <a:tab pos="3559175" algn="l"/>
              </a:tabLst>
            </a:pPr>
            <a:r>
              <a:rPr sz="2400" dirty="0">
                <a:cs typeface="Carlito"/>
              </a:rPr>
              <a:t>I </a:t>
            </a:r>
            <a:r>
              <a:rPr sz="2400" spc="-20" dirty="0">
                <a:cs typeface="Carlito"/>
              </a:rPr>
              <a:t>have </a:t>
            </a:r>
            <a:r>
              <a:rPr sz="2400" spc="-5" dirty="0">
                <a:cs typeface="Carlito"/>
              </a:rPr>
              <a:t>used </a:t>
            </a:r>
            <a:r>
              <a:rPr sz="2400" dirty="0">
                <a:cs typeface="Carlito"/>
              </a:rPr>
              <a:t>5th </a:t>
            </a:r>
            <a:r>
              <a:rPr sz="2400" spc="-10" dirty="0">
                <a:cs typeface="Carlito"/>
              </a:rPr>
              <a:t>generation </a:t>
            </a:r>
            <a:r>
              <a:rPr sz="2400" spc="-5" dirty="0">
                <a:cs typeface="Carlito"/>
              </a:rPr>
              <a:t>of </a:t>
            </a:r>
            <a:r>
              <a:rPr sz="2400" spc="-10" dirty="0">
                <a:cs typeface="Carlito"/>
              </a:rPr>
              <a:t>Intel(R) Xeon(R) Core(TM) </a:t>
            </a:r>
            <a:r>
              <a:rPr sz="2400" spc="-5" dirty="0">
                <a:cs typeface="Carlito"/>
              </a:rPr>
              <a:t>i5-  10210U CPU</a:t>
            </a:r>
            <a:r>
              <a:rPr sz="2400" spc="-15" dirty="0">
                <a:cs typeface="Carlito"/>
              </a:rPr>
              <a:t> </a:t>
            </a:r>
            <a:r>
              <a:rPr sz="2400" dirty="0">
                <a:cs typeface="Carlito"/>
              </a:rPr>
              <a:t>@ </a:t>
            </a:r>
            <a:r>
              <a:rPr sz="2400" spc="-5" dirty="0">
                <a:cs typeface="Carlito"/>
              </a:rPr>
              <a:t>1.60GHz	2.11</a:t>
            </a:r>
            <a:r>
              <a:rPr sz="2400" spc="-10" dirty="0">
                <a:cs typeface="Carlito"/>
              </a:rPr>
              <a:t> </a:t>
            </a:r>
            <a:r>
              <a:rPr sz="2400" dirty="0">
                <a:cs typeface="Carlito"/>
              </a:rPr>
              <a:t>GHz</a:t>
            </a:r>
          </a:p>
          <a:p>
            <a:pPr marL="355600" marR="90170" indent="-342900">
              <a:lnSpc>
                <a:spcPct val="100000"/>
              </a:lnSpc>
              <a:buFont typeface="Wingdings"/>
              <a:buChar char=""/>
              <a:tabLst>
                <a:tab pos="355600" algn="l"/>
              </a:tabLst>
            </a:pPr>
            <a:r>
              <a:rPr sz="2400" b="1" spc="-5" dirty="0">
                <a:cs typeface="Carlito"/>
              </a:rPr>
              <a:t>The </a:t>
            </a:r>
            <a:r>
              <a:rPr sz="2400" b="1" spc="-15" dirty="0">
                <a:cs typeface="Carlito"/>
              </a:rPr>
              <a:t>Intel® </a:t>
            </a:r>
            <a:r>
              <a:rPr sz="2400" b="1" spc="-5" dirty="0">
                <a:cs typeface="Carlito"/>
              </a:rPr>
              <a:t>Distribution </a:t>
            </a:r>
            <a:r>
              <a:rPr sz="2400" b="1" dirty="0">
                <a:cs typeface="Carlito"/>
              </a:rPr>
              <a:t>of </a:t>
            </a:r>
            <a:r>
              <a:rPr sz="2400" b="1" spc="-5" dirty="0">
                <a:cs typeface="Carlito"/>
              </a:rPr>
              <a:t>Modin:-</a:t>
            </a:r>
            <a:r>
              <a:rPr sz="2400" spc="-5" dirty="0">
                <a:cs typeface="Carlito"/>
              </a:rPr>
              <a:t>It </a:t>
            </a:r>
            <a:r>
              <a:rPr sz="2400" dirty="0">
                <a:cs typeface="Carlito"/>
              </a:rPr>
              <a:t>is </a:t>
            </a:r>
            <a:r>
              <a:rPr sz="2400" spc="-5" dirty="0">
                <a:cs typeface="Carlito"/>
              </a:rPr>
              <a:t>used </a:t>
            </a:r>
            <a:r>
              <a:rPr sz="2400" spc="-15" dirty="0">
                <a:cs typeface="Carlito"/>
              </a:rPr>
              <a:t>to </a:t>
            </a:r>
            <a:r>
              <a:rPr sz="2400" spc="-10" dirty="0">
                <a:cs typeface="Carlito"/>
              </a:rPr>
              <a:t>process </a:t>
            </a:r>
            <a:r>
              <a:rPr sz="2400" dirty="0">
                <a:cs typeface="Carlito"/>
              </a:rPr>
              <a:t>and </a:t>
            </a:r>
            <a:r>
              <a:rPr sz="2400" spc="-10" dirty="0">
                <a:cs typeface="Carlito"/>
              </a:rPr>
              <a:t>study </a:t>
            </a:r>
            <a:r>
              <a:rPr sz="2400" dirty="0">
                <a:cs typeface="Carlito"/>
              </a:rPr>
              <a:t>the </a:t>
            </a:r>
            <a:r>
              <a:rPr sz="2400" spc="-15" dirty="0">
                <a:cs typeface="Carlito"/>
              </a:rPr>
              <a:t>data first.  </a:t>
            </a:r>
            <a:r>
              <a:rPr sz="2400" dirty="0">
                <a:cs typeface="Carlito"/>
              </a:rPr>
              <a:t>With </a:t>
            </a:r>
            <a:r>
              <a:rPr sz="2400" spc="-5" dirty="0">
                <a:cs typeface="Carlito"/>
              </a:rPr>
              <a:t>support </a:t>
            </a:r>
            <a:r>
              <a:rPr sz="2400" spc="-20" dirty="0">
                <a:cs typeface="Carlito"/>
              </a:rPr>
              <a:t>for </a:t>
            </a:r>
            <a:r>
              <a:rPr sz="2400" spc="-10" dirty="0">
                <a:cs typeface="Carlito"/>
              </a:rPr>
              <a:t>datasets </a:t>
            </a:r>
            <a:r>
              <a:rPr sz="2400" spc="-15" dirty="0">
                <a:cs typeface="Carlito"/>
              </a:rPr>
              <a:t>from </a:t>
            </a:r>
            <a:r>
              <a:rPr sz="2400" dirty="0">
                <a:cs typeface="Carlito"/>
              </a:rPr>
              <a:t>1 MB </a:t>
            </a:r>
            <a:r>
              <a:rPr sz="2400" spc="-15" dirty="0">
                <a:cs typeface="Carlito"/>
              </a:rPr>
              <a:t>to </a:t>
            </a:r>
            <a:r>
              <a:rPr sz="2400" dirty="0">
                <a:cs typeface="Carlito"/>
              </a:rPr>
              <a:t>1 </a:t>
            </a:r>
            <a:r>
              <a:rPr sz="2400" spc="-5" dirty="0">
                <a:cs typeface="Carlito"/>
              </a:rPr>
              <a:t>TB+, </a:t>
            </a:r>
            <a:r>
              <a:rPr sz="2400" dirty="0">
                <a:cs typeface="Carlito"/>
              </a:rPr>
              <a:t>the </a:t>
            </a:r>
            <a:r>
              <a:rPr sz="2400" spc="-10" dirty="0">
                <a:cs typeface="Carlito"/>
              </a:rPr>
              <a:t>Intel® </a:t>
            </a:r>
            <a:r>
              <a:rPr sz="2400" spc="-5" dirty="0">
                <a:cs typeface="Carlito"/>
              </a:rPr>
              <a:t>Distribution of Modin  </a:t>
            </a:r>
            <a:r>
              <a:rPr sz="2400" dirty="0">
                <a:cs typeface="Carlito"/>
              </a:rPr>
              <a:t>is a </a:t>
            </a:r>
            <a:r>
              <a:rPr sz="2400" spc="-10" dirty="0">
                <a:cs typeface="Carlito"/>
              </a:rPr>
              <a:t>distributed </a:t>
            </a:r>
            <a:r>
              <a:rPr sz="2400" spc="-15" dirty="0">
                <a:cs typeface="Carlito"/>
              </a:rPr>
              <a:t>DataFrame </a:t>
            </a:r>
            <a:r>
              <a:rPr sz="2400" spc="-5" dirty="0">
                <a:cs typeface="Carlito"/>
              </a:rPr>
              <a:t>library </a:t>
            </a:r>
            <a:r>
              <a:rPr sz="2400" spc="-15" dirty="0">
                <a:cs typeface="Carlito"/>
              </a:rPr>
              <a:t>created to </a:t>
            </a:r>
            <a:r>
              <a:rPr sz="2400" spc="-10" dirty="0">
                <a:cs typeface="Carlito"/>
              </a:rPr>
              <a:t>expand your </a:t>
            </a:r>
            <a:r>
              <a:rPr sz="2400" spc="-5" dirty="0">
                <a:cs typeface="Carlito"/>
              </a:rPr>
              <a:t>pandas </a:t>
            </a:r>
            <a:r>
              <a:rPr sz="2400" spc="-10" dirty="0">
                <a:cs typeface="Carlito"/>
              </a:rPr>
              <a:t>process  naturally </a:t>
            </a:r>
            <a:r>
              <a:rPr sz="2400" dirty="0">
                <a:cs typeface="Carlito"/>
              </a:rPr>
              <a:t>with the </a:t>
            </a:r>
            <a:r>
              <a:rPr sz="2400" spc="-15" dirty="0">
                <a:cs typeface="Carlito"/>
              </a:rPr>
              <a:t>size </a:t>
            </a:r>
            <a:r>
              <a:rPr sz="2400" spc="-5" dirty="0">
                <a:cs typeface="Carlito"/>
              </a:rPr>
              <a:t>of </a:t>
            </a:r>
            <a:r>
              <a:rPr sz="2400" spc="-10" dirty="0">
                <a:cs typeface="Carlito"/>
              </a:rPr>
              <a:t>your</a:t>
            </a:r>
            <a:r>
              <a:rPr sz="2400" spc="-25" dirty="0">
                <a:cs typeface="Carlito"/>
              </a:rPr>
              <a:t> </a:t>
            </a:r>
            <a:r>
              <a:rPr sz="2400" spc="-10" dirty="0">
                <a:cs typeface="Carlito"/>
              </a:rPr>
              <a:t>dataset.</a:t>
            </a:r>
            <a:endParaRPr sz="2400" dirty="0">
              <a:cs typeface="Carlito"/>
            </a:endParaRPr>
          </a:p>
          <a:p>
            <a:pPr marL="355600" marR="5080" indent="-342900">
              <a:lnSpc>
                <a:spcPct val="100000"/>
              </a:lnSpc>
              <a:spcBef>
                <a:spcPts val="5"/>
              </a:spcBef>
              <a:buFont typeface="Wingdings"/>
              <a:buChar char=""/>
              <a:tabLst>
                <a:tab pos="355600" algn="l"/>
              </a:tabLst>
            </a:pPr>
            <a:r>
              <a:rPr sz="2400" b="1" spc="-15" dirty="0">
                <a:cs typeface="Carlito"/>
              </a:rPr>
              <a:t>Intel® </a:t>
            </a:r>
            <a:r>
              <a:rPr sz="2400" b="1" spc="-10" dirty="0">
                <a:cs typeface="Carlito"/>
              </a:rPr>
              <a:t>Extension </a:t>
            </a:r>
            <a:r>
              <a:rPr sz="2400" b="1" spc="-15" dirty="0">
                <a:cs typeface="Carlito"/>
              </a:rPr>
              <a:t>for </a:t>
            </a:r>
            <a:r>
              <a:rPr sz="2400" b="1" spc="-5" dirty="0">
                <a:cs typeface="Carlito"/>
              </a:rPr>
              <a:t>Scikit-learn:</a:t>
            </a:r>
            <a:r>
              <a:rPr sz="2400" spc="-5" dirty="0">
                <a:cs typeface="Carlito"/>
              </a:rPr>
              <a:t>-For </a:t>
            </a:r>
            <a:r>
              <a:rPr sz="2400" spc="-10" dirty="0">
                <a:cs typeface="Carlito"/>
              </a:rPr>
              <a:t>Intel® </a:t>
            </a:r>
            <a:r>
              <a:rPr sz="2400" spc="-5" dirty="0">
                <a:cs typeface="Carlito"/>
              </a:rPr>
              <a:t>CPUs </a:t>
            </a:r>
            <a:r>
              <a:rPr sz="2400" dirty="0">
                <a:cs typeface="Carlito"/>
              </a:rPr>
              <a:t>and </a:t>
            </a:r>
            <a:r>
              <a:rPr sz="2400" spc="-5" dirty="0">
                <a:cs typeface="Carlito"/>
              </a:rPr>
              <a:t>GPUs </a:t>
            </a:r>
            <a:r>
              <a:rPr sz="2400" dirty="0">
                <a:cs typeface="Carlito"/>
              </a:rPr>
              <a:t>in </a:t>
            </a:r>
            <a:r>
              <a:rPr sz="2400" spc="-5" dirty="0">
                <a:cs typeface="Carlito"/>
              </a:rPr>
              <a:t>single- </a:t>
            </a:r>
            <a:r>
              <a:rPr sz="2400" dirty="0">
                <a:cs typeface="Carlito"/>
              </a:rPr>
              <a:t>and multi-  </a:t>
            </a:r>
            <a:r>
              <a:rPr sz="2400" spc="-5" dirty="0">
                <a:cs typeface="Carlito"/>
              </a:rPr>
              <a:t>node setups, </a:t>
            </a:r>
            <a:r>
              <a:rPr sz="2400" dirty="0">
                <a:cs typeface="Carlito"/>
              </a:rPr>
              <a:t>the </a:t>
            </a:r>
            <a:r>
              <a:rPr sz="2400" spc="-10" dirty="0">
                <a:cs typeface="Carlito"/>
              </a:rPr>
              <a:t>Intel® </a:t>
            </a:r>
            <a:r>
              <a:rPr sz="2400" spc="-5" dirty="0">
                <a:cs typeface="Carlito"/>
              </a:rPr>
              <a:t>Extension </a:t>
            </a:r>
            <a:r>
              <a:rPr sz="2400" spc="-20" dirty="0">
                <a:cs typeface="Carlito"/>
              </a:rPr>
              <a:t>for </a:t>
            </a:r>
            <a:r>
              <a:rPr sz="2400" spc="-5" dirty="0">
                <a:cs typeface="Carlito"/>
              </a:rPr>
              <a:t>Scikit-learn </a:t>
            </a:r>
            <a:r>
              <a:rPr sz="2400" spc="-10" dirty="0">
                <a:cs typeface="Carlito"/>
              </a:rPr>
              <a:t>delivers </a:t>
            </a:r>
            <a:r>
              <a:rPr sz="2400" spc="-5" dirty="0">
                <a:cs typeface="Carlito"/>
              </a:rPr>
              <a:t>seamless </a:t>
            </a:r>
            <a:r>
              <a:rPr sz="2400" spc="-15" dirty="0">
                <a:cs typeface="Carlito"/>
              </a:rPr>
              <a:t>integration  </a:t>
            </a:r>
            <a:r>
              <a:rPr sz="2400" dirty="0">
                <a:cs typeface="Carlito"/>
              </a:rPr>
              <a:t>with </a:t>
            </a:r>
            <a:r>
              <a:rPr sz="2400" spc="-5" dirty="0">
                <a:cs typeface="Carlito"/>
              </a:rPr>
              <a:t>scikit-learn applications </a:t>
            </a:r>
            <a:r>
              <a:rPr sz="2400" dirty="0">
                <a:cs typeface="Carlito"/>
              </a:rPr>
              <a:t>while </a:t>
            </a:r>
            <a:r>
              <a:rPr sz="2400" spc="-5" dirty="0">
                <a:cs typeface="Carlito"/>
              </a:rPr>
              <a:t>shortening algorithm </a:t>
            </a:r>
            <a:r>
              <a:rPr sz="2400" dirty="0">
                <a:cs typeface="Carlito"/>
              </a:rPr>
              <a:t>run</a:t>
            </a:r>
            <a:r>
              <a:rPr sz="2400" spc="-85" dirty="0">
                <a:cs typeface="Carlito"/>
              </a:rPr>
              <a:t> </a:t>
            </a:r>
            <a:r>
              <a:rPr sz="2400" spc="-5" dirty="0">
                <a:cs typeface="Carlito"/>
              </a:rPr>
              <a:t>times.</a:t>
            </a:r>
            <a:endParaRPr sz="2400" dirty="0">
              <a:cs typeface="Carlito"/>
            </a:endParaRPr>
          </a:p>
          <a:p>
            <a:pPr marL="355600" marR="121920" indent="-342900">
              <a:lnSpc>
                <a:spcPct val="100000"/>
              </a:lnSpc>
              <a:buFont typeface="Wingdings"/>
              <a:buChar char=""/>
              <a:tabLst>
                <a:tab pos="355600" algn="l"/>
              </a:tabLst>
            </a:pPr>
            <a:r>
              <a:rPr sz="2400" b="1" spc="-15" dirty="0">
                <a:cs typeface="Carlito"/>
              </a:rPr>
              <a:t>Intel® </a:t>
            </a:r>
            <a:r>
              <a:rPr sz="2400" b="1" spc="-10" dirty="0">
                <a:cs typeface="Carlito"/>
              </a:rPr>
              <a:t>Daal4py </a:t>
            </a:r>
            <a:r>
              <a:rPr sz="2400" b="1" spc="-5" dirty="0">
                <a:cs typeface="Carlito"/>
              </a:rPr>
              <a:t>library:-</a:t>
            </a:r>
            <a:r>
              <a:rPr sz="2400" spc="-5" dirty="0">
                <a:cs typeface="Carlito"/>
              </a:rPr>
              <a:t>With </a:t>
            </a:r>
            <a:r>
              <a:rPr sz="2400" dirty="0">
                <a:cs typeface="Carlito"/>
              </a:rPr>
              <a:t>the </a:t>
            </a:r>
            <a:r>
              <a:rPr sz="2400" spc="-5" dirty="0">
                <a:cs typeface="Carlito"/>
              </a:rPr>
              <a:t>help of </a:t>
            </a:r>
            <a:r>
              <a:rPr sz="2400" dirty="0">
                <a:cs typeface="Carlito"/>
              </a:rPr>
              <a:t>the </a:t>
            </a:r>
            <a:r>
              <a:rPr sz="2400" spc="-10" dirty="0">
                <a:cs typeface="Carlito"/>
              </a:rPr>
              <a:t>get </a:t>
            </a:r>
            <a:r>
              <a:rPr sz="2400" spc="-5" dirty="0">
                <a:cs typeface="Carlito"/>
              </a:rPr>
              <a:t>gbt </a:t>
            </a:r>
            <a:r>
              <a:rPr sz="2400" dirty="0">
                <a:cs typeface="Carlito"/>
              </a:rPr>
              <a:t>model </a:t>
            </a:r>
            <a:r>
              <a:rPr sz="2400" spc="-15" dirty="0">
                <a:cs typeface="Carlito"/>
              </a:rPr>
              <a:t>from </a:t>
            </a:r>
            <a:r>
              <a:rPr sz="2400" spc="-10" dirty="0">
                <a:cs typeface="Carlito"/>
              </a:rPr>
              <a:t>xgboost()  </a:t>
            </a:r>
            <a:r>
              <a:rPr sz="2400" spc="-5" dirty="0">
                <a:cs typeface="Carlito"/>
              </a:rPr>
              <a:t>method, </a:t>
            </a:r>
            <a:r>
              <a:rPr sz="2400" dirty="0">
                <a:cs typeface="Carlito"/>
              </a:rPr>
              <a:t>it is </a:t>
            </a:r>
            <a:r>
              <a:rPr sz="2400" spc="-10" dirty="0">
                <a:cs typeface="Carlito"/>
              </a:rPr>
              <a:t>quite </a:t>
            </a:r>
            <a:r>
              <a:rPr sz="2400" spc="-5" dirty="0">
                <a:cs typeface="Carlito"/>
              </a:rPr>
              <a:t>simple </a:t>
            </a:r>
            <a:r>
              <a:rPr sz="2400" spc="-15" dirty="0">
                <a:cs typeface="Carlito"/>
              </a:rPr>
              <a:t>to </a:t>
            </a:r>
            <a:r>
              <a:rPr sz="2400" spc="-20" dirty="0">
                <a:cs typeface="Carlito"/>
              </a:rPr>
              <a:t>convert </a:t>
            </a:r>
            <a:r>
              <a:rPr sz="2400" dirty="0">
                <a:cs typeface="Carlito"/>
              </a:rPr>
              <a:t>a tuned </a:t>
            </a:r>
            <a:r>
              <a:rPr sz="2400" spc="-20" dirty="0">
                <a:cs typeface="Carlito"/>
              </a:rPr>
              <a:t>XGBoost </a:t>
            </a:r>
            <a:r>
              <a:rPr sz="2400" dirty="0">
                <a:cs typeface="Carlito"/>
              </a:rPr>
              <a:t>model </a:t>
            </a:r>
            <a:r>
              <a:rPr sz="2400" spc="-15" dirty="0">
                <a:cs typeface="Carlito"/>
              </a:rPr>
              <a:t>to </a:t>
            </a:r>
            <a:r>
              <a:rPr sz="2400" spc="-10" dirty="0">
                <a:cs typeface="Carlito"/>
              </a:rPr>
              <a:t>Daal4py </a:t>
            </a:r>
            <a:r>
              <a:rPr sz="2400" dirty="0">
                <a:cs typeface="Carlito"/>
              </a:rPr>
              <a:t>in </a:t>
            </a:r>
            <a:r>
              <a:rPr sz="2400" spc="-10" dirty="0">
                <a:cs typeface="Carlito"/>
              </a:rPr>
              <a:t>just  </a:t>
            </a:r>
            <a:r>
              <a:rPr sz="2400" spc="-5" dirty="0">
                <a:cs typeface="Carlito"/>
              </a:rPr>
              <a:t>one </a:t>
            </a:r>
            <a:r>
              <a:rPr sz="2400" dirty="0">
                <a:cs typeface="Carlito"/>
              </a:rPr>
              <a:t>line </a:t>
            </a:r>
            <a:r>
              <a:rPr sz="2400" spc="-5" dirty="0">
                <a:cs typeface="Carlito"/>
              </a:rPr>
              <a:t>of </a:t>
            </a:r>
            <a:r>
              <a:rPr sz="2400" spc="-10" dirty="0">
                <a:cs typeface="Carlito"/>
              </a:rPr>
              <a:t>code. after </a:t>
            </a:r>
            <a:r>
              <a:rPr sz="2400" spc="-5" dirty="0">
                <a:cs typeface="Carlito"/>
              </a:rPr>
              <a:t>using </a:t>
            </a:r>
            <a:r>
              <a:rPr sz="2400" spc="-10" dirty="0">
                <a:cs typeface="Carlito"/>
              </a:rPr>
              <a:t>Intel® Daal4py </a:t>
            </a:r>
            <a:r>
              <a:rPr sz="2400" spc="-25" dirty="0">
                <a:cs typeface="Carlito"/>
              </a:rPr>
              <a:t>library,the </a:t>
            </a:r>
            <a:r>
              <a:rPr sz="2400" spc="-15" dirty="0">
                <a:cs typeface="Carlito"/>
              </a:rPr>
              <a:t>execution </a:t>
            </a:r>
            <a:r>
              <a:rPr sz="2400" dirty="0">
                <a:cs typeface="Carlito"/>
              </a:rPr>
              <a:t>time is lesser  than </a:t>
            </a:r>
            <a:r>
              <a:rPr sz="2400" spc="-15" dirty="0">
                <a:cs typeface="Carlito"/>
              </a:rPr>
              <a:t>before.It </a:t>
            </a:r>
            <a:r>
              <a:rPr sz="2400" spc="-10" dirty="0">
                <a:cs typeface="Carlito"/>
              </a:rPr>
              <a:t>gives </a:t>
            </a:r>
            <a:r>
              <a:rPr sz="2400" b="1" spc="-10" dirty="0">
                <a:cs typeface="Carlito"/>
              </a:rPr>
              <a:t>predictions with </a:t>
            </a:r>
            <a:r>
              <a:rPr sz="2400" b="1" spc="-15" dirty="0">
                <a:cs typeface="Carlito"/>
              </a:rPr>
              <a:t>better </a:t>
            </a:r>
            <a:r>
              <a:rPr sz="2400" b="1" dirty="0">
                <a:cs typeface="Carlito"/>
              </a:rPr>
              <a:t>time</a:t>
            </a:r>
            <a:r>
              <a:rPr sz="2400" b="1" spc="55" dirty="0">
                <a:cs typeface="Carlito"/>
              </a:rPr>
              <a:t> </a:t>
            </a:r>
            <a:r>
              <a:rPr sz="2400" b="1" spc="-5" dirty="0">
                <a:cs typeface="Carlito"/>
              </a:rPr>
              <a:t>performances.</a:t>
            </a:r>
            <a:endParaRPr sz="2400" dirty="0">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pc="-5" dirty="0"/>
              <a:t>Impact of inclusion of</a:t>
            </a:r>
            <a:r>
              <a:rPr lang="en-GB" spc="10" dirty="0"/>
              <a:t> </a:t>
            </a:r>
            <a:r>
              <a:rPr lang="en-GB" spc="-5" dirty="0" err="1"/>
              <a:t>oneAPI</a:t>
            </a:r>
            <a:endParaRPr lang="en-IN" dirty="0"/>
          </a:p>
        </p:txBody>
      </p:sp>
      <p:sp>
        <p:nvSpPr>
          <p:cNvPr id="3" name="Text Placeholder 2"/>
          <p:cNvSpPr>
            <a:spLocks noGrp="1"/>
          </p:cNvSpPr>
          <p:nvPr>
            <p:ph type="body" idx="1"/>
          </p:nvPr>
        </p:nvSpPr>
        <p:spPr>
          <a:xfrm>
            <a:off x="685800" y="762000"/>
            <a:ext cx="10808207" cy="4801314"/>
          </a:xfrm>
        </p:spPr>
        <p:txBody>
          <a:bodyPr/>
          <a:lstStyle/>
          <a:p>
            <a:pPr marL="355600" marR="90170" indent="-342900" algn="l" rtl="0">
              <a:buFont typeface="Wingdings"/>
              <a:buChar char=""/>
              <a:tabLst>
                <a:tab pos="355600" algn="l"/>
              </a:tabLst>
            </a:pPr>
            <a:r>
              <a:rPr lang="en-GB" b="1" spc="-5" dirty="0">
                <a:cs typeface="Carlito"/>
              </a:rPr>
              <a:t>The </a:t>
            </a:r>
            <a:r>
              <a:rPr lang="en-GB" b="1" spc="-15" dirty="0">
                <a:cs typeface="Carlito"/>
              </a:rPr>
              <a:t>Intel® </a:t>
            </a:r>
            <a:r>
              <a:rPr lang="en-GB" b="1" spc="-5" dirty="0" smtClean="0">
                <a:cs typeface="Carlito"/>
              </a:rPr>
              <a:t>Extension for </a:t>
            </a:r>
            <a:r>
              <a:rPr lang="en-GB" b="1" spc="-5" dirty="0" err="1" smtClean="0">
                <a:cs typeface="Carlito"/>
              </a:rPr>
              <a:t>Pytorch</a:t>
            </a:r>
            <a:r>
              <a:rPr lang="en-GB" b="1" spc="-5" dirty="0" smtClean="0">
                <a:cs typeface="Carlito"/>
              </a:rPr>
              <a:t>:-</a:t>
            </a:r>
            <a:r>
              <a:rPr lang="en-GB" dirty="0"/>
              <a:t> </a:t>
            </a:r>
            <a:r>
              <a:rPr lang="en-GB" kern="1200" spc="-5" dirty="0">
                <a:latin typeface="+mn-lt"/>
                <a:cs typeface="Carlito"/>
              </a:rPr>
              <a:t>The Intel Extension for </a:t>
            </a:r>
            <a:r>
              <a:rPr lang="en-GB" kern="1200" spc="-5" dirty="0" err="1">
                <a:latin typeface="+mn-lt"/>
                <a:cs typeface="Carlito"/>
              </a:rPr>
              <a:t>PyTorch</a:t>
            </a:r>
            <a:r>
              <a:rPr lang="en-GB" kern="1200" spc="-5" dirty="0">
                <a:latin typeface="+mn-lt"/>
                <a:cs typeface="Carlito"/>
              </a:rPr>
              <a:t> provides an additional set of custom operators and optimizers for common use-cases in addition to replacing a portion of the </a:t>
            </a:r>
            <a:r>
              <a:rPr lang="en-GB" kern="1200" spc="-5" dirty="0" err="1">
                <a:latin typeface="+mn-lt"/>
                <a:cs typeface="Carlito"/>
              </a:rPr>
              <a:t>ATen</a:t>
            </a:r>
            <a:r>
              <a:rPr lang="en-GB" kern="1200" spc="-5" dirty="0">
                <a:latin typeface="+mn-lt"/>
                <a:cs typeface="Carlito"/>
              </a:rPr>
              <a:t> operators with their optimised equivalents. </a:t>
            </a:r>
            <a:r>
              <a:rPr lang="en-GB" kern="1200" spc="-5" dirty="0">
                <a:latin typeface="+mn-lt"/>
                <a:cs typeface="Carlito"/>
              </a:rPr>
              <a:t>Additional graph optimisation steps are used in graph mode to boost speed</a:t>
            </a:r>
            <a:r>
              <a:rPr lang="en-GB" kern="1200" spc="-5" dirty="0" smtClean="0">
                <a:latin typeface="+mn-lt"/>
                <a:cs typeface="Carlito"/>
              </a:rPr>
              <a:t>.</a:t>
            </a:r>
          </a:p>
          <a:p>
            <a:pPr marL="355600" marR="90170" indent="-342900" algn="l" rtl="0">
              <a:buFont typeface="Wingdings"/>
              <a:buChar char=""/>
              <a:tabLst>
                <a:tab pos="355600" algn="l"/>
              </a:tabLst>
            </a:pPr>
            <a:r>
              <a:rPr lang="en-IN" b="1" dirty="0"/>
              <a:t>Intel Optimization for </a:t>
            </a:r>
            <a:r>
              <a:rPr lang="en-IN" b="1" dirty="0" err="1" smtClean="0"/>
              <a:t>TensorFlow</a:t>
            </a:r>
            <a:r>
              <a:rPr lang="en-IN" b="1" dirty="0" smtClean="0"/>
              <a:t>:-</a:t>
            </a:r>
            <a:r>
              <a:rPr lang="en-GB" dirty="0"/>
              <a:t> </a:t>
            </a:r>
            <a:r>
              <a:rPr lang="en-GB" kern="1200" spc="-5" dirty="0">
                <a:latin typeface="+mn-lt"/>
                <a:cs typeface="Carlito"/>
              </a:rPr>
              <a:t>On Intel hardware, </a:t>
            </a:r>
            <a:r>
              <a:rPr lang="en-GB" kern="1200" spc="-5" dirty="0" err="1">
                <a:latin typeface="+mn-lt"/>
                <a:cs typeface="Carlito"/>
              </a:rPr>
              <a:t>TensorFlow</a:t>
            </a:r>
            <a:r>
              <a:rPr lang="en-GB" kern="1200" spc="-5" dirty="0">
                <a:latin typeface="+mn-lt"/>
                <a:cs typeface="Carlito"/>
              </a:rPr>
              <a:t>-based training and inference turnaround times are accelerated through Intel Optimisation for </a:t>
            </a:r>
            <a:r>
              <a:rPr lang="en-GB" kern="1200" spc="-5" dirty="0" err="1">
                <a:latin typeface="+mn-lt"/>
                <a:cs typeface="Carlito"/>
              </a:rPr>
              <a:t>TensorFlow</a:t>
            </a:r>
            <a:r>
              <a:rPr lang="en-GB" kern="1200" spc="-5" dirty="0">
                <a:latin typeface="+mn-lt"/>
                <a:cs typeface="Carlito"/>
              </a:rPr>
              <a:t>. It enhances </a:t>
            </a:r>
            <a:r>
              <a:rPr lang="en-GB" kern="1200" spc="-5" dirty="0" err="1">
                <a:latin typeface="+mn-lt"/>
                <a:cs typeface="Carlito"/>
              </a:rPr>
              <a:t>TensorFlow</a:t>
            </a:r>
            <a:r>
              <a:rPr lang="en-GB" kern="1200" spc="-5" dirty="0">
                <a:latin typeface="+mn-lt"/>
                <a:cs typeface="Carlito"/>
              </a:rPr>
              <a:t> to speed up performance on Intel GPU and CPU hardware even further</a:t>
            </a:r>
            <a:r>
              <a:rPr lang="en-GB" kern="1200" spc="-5" dirty="0" smtClean="0">
                <a:latin typeface="+mn-lt"/>
                <a:cs typeface="Carlito"/>
              </a:rPr>
              <a:t>.</a:t>
            </a:r>
          </a:p>
          <a:p>
            <a:pPr marL="355600" marR="90170" indent="-342900" algn="l" rtl="0">
              <a:buFont typeface="Wingdings"/>
              <a:buChar char=""/>
              <a:tabLst>
                <a:tab pos="355600" algn="l"/>
              </a:tabLst>
            </a:pPr>
            <a:r>
              <a:rPr lang="en-GB" b="1" dirty="0"/>
              <a:t>Intel® </a:t>
            </a:r>
            <a:r>
              <a:rPr lang="en-GB" b="1" dirty="0" err="1"/>
              <a:t>oneAPI</a:t>
            </a:r>
            <a:r>
              <a:rPr lang="en-GB" b="1" dirty="0"/>
              <a:t> Deep Neural Network Library (</a:t>
            </a:r>
            <a:r>
              <a:rPr lang="en-GB" b="1" dirty="0" err="1"/>
              <a:t>oneDNN</a:t>
            </a:r>
            <a:r>
              <a:rPr lang="en-GB" b="1" dirty="0" smtClean="0"/>
              <a:t>):-</a:t>
            </a:r>
            <a:r>
              <a:rPr lang="en-GB" dirty="0"/>
              <a:t>I</a:t>
            </a:r>
            <a:r>
              <a:rPr lang="en-GB" dirty="0" smtClean="0"/>
              <a:t>t </a:t>
            </a:r>
            <a:r>
              <a:rPr lang="en-GB" dirty="0"/>
              <a:t>abstracts away instruction sets and other performance optimisation complications, developers of deep learning applications and frameworks can utilise the same API for CPUs, GPUs, or both. uses improved building blocks to create </a:t>
            </a:r>
            <a:r>
              <a:rPr lang="en-GB" dirty="0" smtClean="0"/>
              <a:t>      deep </a:t>
            </a:r>
            <a:r>
              <a:rPr lang="en-GB" dirty="0"/>
              <a:t>learning applications and frameworks more quickly.</a:t>
            </a:r>
            <a:endParaRPr lang="en-IN" kern="1200" spc="-5" dirty="0">
              <a:latin typeface="+mn-lt"/>
              <a:cs typeface="Carlito"/>
            </a:endParaRPr>
          </a:p>
        </p:txBody>
      </p:sp>
    </p:spTree>
    <p:extLst>
      <p:ext uri="{BB962C8B-B14F-4D97-AF65-F5344CB8AC3E}">
        <p14:creationId xmlns:p14="http://schemas.microsoft.com/office/powerpoint/2010/main" val="314486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Innovation Quotient </a:t>
            </a:r>
            <a:r>
              <a:rPr spc="-10" dirty="0"/>
              <a:t>and</a:t>
            </a:r>
            <a:r>
              <a:rPr spc="165" dirty="0"/>
              <a:t> </a:t>
            </a:r>
            <a:r>
              <a:rPr spc="-5" dirty="0"/>
              <a:t>Scalability</a:t>
            </a:r>
          </a:p>
        </p:txBody>
      </p:sp>
      <p:sp>
        <p:nvSpPr>
          <p:cNvPr id="3" name="object 3"/>
          <p:cNvSpPr txBox="1"/>
          <p:nvPr/>
        </p:nvSpPr>
        <p:spPr>
          <a:xfrm>
            <a:off x="1219200" y="685800"/>
            <a:ext cx="10316845" cy="5565626"/>
          </a:xfrm>
          <a:prstGeom prst="rect">
            <a:avLst/>
          </a:prstGeom>
        </p:spPr>
        <p:txBody>
          <a:bodyPr vert="horz" wrap="square" lIns="0" tIns="12700" rIns="0" bIns="0" rtlCol="0">
            <a:spAutoFit/>
          </a:bodyPr>
          <a:lstStyle/>
          <a:p>
            <a:pPr marL="355600" marR="246379" indent="-342900">
              <a:lnSpc>
                <a:spcPct val="150000"/>
              </a:lnSpc>
              <a:spcBef>
                <a:spcPts val="100"/>
              </a:spcBef>
              <a:buFont typeface="Wingdings"/>
              <a:buChar char=""/>
              <a:tabLst>
                <a:tab pos="355600" algn="l"/>
                <a:tab pos="8642350" algn="l"/>
              </a:tabLst>
            </a:pPr>
            <a:r>
              <a:rPr lang="en-GB" sz="2400" spc="-20" dirty="0">
                <a:cs typeface="Carlito"/>
              </a:rPr>
              <a:t>Due to </a:t>
            </a:r>
            <a:r>
              <a:rPr lang="en-GB" sz="2400" spc="-20" dirty="0" smtClean="0">
                <a:cs typeface="Carlito"/>
              </a:rPr>
              <a:t>enormous </a:t>
            </a:r>
            <a:r>
              <a:rPr lang="en-GB" sz="2400" spc="-20" dirty="0">
                <a:cs typeface="Carlito"/>
              </a:rPr>
              <a:t>amount of online reviews </a:t>
            </a:r>
            <a:r>
              <a:rPr lang="en-GB" sz="2400" spc="-20" dirty="0" smtClean="0">
                <a:cs typeface="Carlito"/>
              </a:rPr>
              <a:t>in </a:t>
            </a:r>
            <a:r>
              <a:rPr lang="en-GB" sz="2400" spc="-20" dirty="0">
                <a:cs typeface="Carlito"/>
              </a:rPr>
              <a:t>digital form, interest in sentiment analysis from unstructured text has increased dramatically in recent years. </a:t>
            </a:r>
            <a:endParaRPr lang="en-GB" sz="2400" spc="-20" dirty="0" smtClean="0">
              <a:cs typeface="Carlito"/>
            </a:endParaRPr>
          </a:p>
          <a:p>
            <a:pPr marL="355600" marR="246379" indent="-342900">
              <a:lnSpc>
                <a:spcPct val="150000"/>
              </a:lnSpc>
              <a:spcBef>
                <a:spcPts val="100"/>
              </a:spcBef>
              <a:buFont typeface="Wingdings"/>
              <a:buChar char=""/>
              <a:tabLst>
                <a:tab pos="355600" algn="l"/>
                <a:tab pos="8642350" algn="l"/>
              </a:tabLst>
            </a:pPr>
            <a:r>
              <a:rPr lang="en-GB" sz="2400" spc="-20" dirty="0" smtClean="0">
                <a:cs typeface="Carlito"/>
              </a:rPr>
              <a:t>Our </a:t>
            </a:r>
            <a:r>
              <a:rPr lang="en-GB" sz="2400" b="1" spc="-20" dirty="0" err="1">
                <a:cs typeface="Carlito"/>
              </a:rPr>
              <a:t>Safe&amp;Secure</a:t>
            </a:r>
            <a:r>
              <a:rPr lang="en-GB" sz="2400" spc="-20" dirty="0">
                <a:cs typeface="Carlito"/>
              </a:rPr>
              <a:t> project offers a reliable method for predicting sentiments and </a:t>
            </a:r>
            <a:r>
              <a:rPr lang="en-GB" sz="2400" spc="-20" dirty="0" smtClean="0">
                <a:cs typeface="Carlito"/>
              </a:rPr>
              <a:t>could allow </a:t>
            </a:r>
            <a:r>
              <a:rPr lang="en-GB" sz="2400" spc="-20" dirty="0">
                <a:cs typeface="Carlito"/>
              </a:rPr>
              <a:t>us to gauge online </a:t>
            </a:r>
            <a:r>
              <a:rPr lang="en-GB" sz="2400" spc="-20" dirty="0" smtClean="0">
                <a:cs typeface="Carlito"/>
              </a:rPr>
              <a:t>customers preferences </a:t>
            </a:r>
            <a:r>
              <a:rPr lang="en-GB" sz="2400" spc="-20" dirty="0">
                <a:cs typeface="Carlito"/>
              </a:rPr>
              <a:t>and extract opinions from the </a:t>
            </a:r>
            <a:r>
              <a:rPr lang="en-GB" sz="2400" spc="-20" dirty="0" smtClean="0">
                <a:cs typeface="Carlito"/>
              </a:rPr>
              <a:t>Internet.</a:t>
            </a:r>
          </a:p>
          <a:p>
            <a:pPr marL="355600" marR="246379" indent="-342900">
              <a:lnSpc>
                <a:spcPct val="150000"/>
              </a:lnSpc>
              <a:spcBef>
                <a:spcPts val="100"/>
              </a:spcBef>
              <a:buFont typeface="Wingdings"/>
              <a:buChar char=""/>
              <a:tabLst>
                <a:tab pos="355600" algn="l"/>
                <a:tab pos="8642350" algn="l"/>
              </a:tabLst>
            </a:pPr>
            <a:r>
              <a:rPr sz="2400" spc="-5" dirty="0" smtClean="0">
                <a:cs typeface="Carlito"/>
              </a:rPr>
              <a:t>The </a:t>
            </a:r>
            <a:r>
              <a:rPr sz="2400" spc="-10" dirty="0">
                <a:cs typeface="Carlito"/>
              </a:rPr>
              <a:t>dataset </a:t>
            </a:r>
            <a:r>
              <a:rPr sz="2400" dirty="0">
                <a:cs typeface="Carlito"/>
              </a:rPr>
              <a:t>which I </a:t>
            </a:r>
            <a:r>
              <a:rPr sz="2400" spc="-15" dirty="0">
                <a:cs typeface="Carlito"/>
              </a:rPr>
              <a:t>took </a:t>
            </a:r>
            <a:r>
              <a:rPr sz="2400" spc="-10" dirty="0">
                <a:cs typeface="Carlito"/>
              </a:rPr>
              <a:t>was </a:t>
            </a:r>
            <a:r>
              <a:rPr lang="en-IN" sz="2400" spc="-10" dirty="0" smtClean="0">
                <a:cs typeface="Carlito"/>
              </a:rPr>
              <a:t>tweets, twitter-</a:t>
            </a:r>
            <a:r>
              <a:rPr lang="en-IN" sz="2400" spc="-10" dirty="0" err="1" smtClean="0">
                <a:cs typeface="Carlito"/>
              </a:rPr>
              <a:t>data,apple</a:t>
            </a:r>
            <a:r>
              <a:rPr lang="en-IN" sz="2400" spc="-10" dirty="0" smtClean="0">
                <a:cs typeface="Carlito"/>
              </a:rPr>
              <a:t>-twitter-sentiment.</a:t>
            </a:r>
            <a:r>
              <a:rPr sz="2400" spc="-15" dirty="0" smtClean="0">
                <a:cs typeface="Carlito"/>
              </a:rPr>
              <a:t>For  </a:t>
            </a:r>
            <a:r>
              <a:rPr sz="2400" spc="-5" dirty="0">
                <a:cs typeface="Carlito"/>
              </a:rPr>
              <a:t>further </a:t>
            </a:r>
            <a:r>
              <a:rPr sz="2400" spc="-20" dirty="0">
                <a:cs typeface="Carlito"/>
              </a:rPr>
              <a:t>reference </a:t>
            </a:r>
            <a:r>
              <a:rPr sz="2400" spc="-5" dirty="0">
                <a:cs typeface="Carlito"/>
              </a:rPr>
              <a:t>of </a:t>
            </a:r>
            <a:r>
              <a:rPr sz="2400" dirty="0">
                <a:cs typeface="Carlito"/>
              </a:rPr>
              <a:t>the </a:t>
            </a:r>
            <a:r>
              <a:rPr sz="2400" spc="-10" dirty="0">
                <a:cs typeface="Carlito"/>
              </a:rPr>
              <a:t>dataset </a:t>
            </a:r>
            <a:r>
              <a:rPr sz="2400" spc="-5" dirty="0">
                <a:cs typeface="Carlito"/>
              </a:rPr>
              <a:t>visit </a:t>
            </a:r>
            <a:r>
              <a:rPr sz="2400" spc="-25" dirty="0">
                <a:cs typeface="Carlito"/>
              </a:rPr>
              <a:t>my </a:t>
            </a:r>
            <a:r>
              <a:rPr sz="2400" spc="-5" dirty="0">
                <a:cs typeface="Carlito"/>
              </a:rPr>
              <a:t>github</a:t>
            </a:r>
            <a:r>
              <a:rPr sz="2400" b="1" spc="-5" dirty="0">
                <a:cs typeface="Carlito"/>
              </a:rPr>
              <a:t>.(Download </a:t>
            </a:r>
            <a:r>
              <a:rPr lang="en-IN" sz="2400" b="1" spc="-5" dirty="0" smtClean="0">
                <a:cs typeface="Carlito"/>
              </a:rPr>
              <a:t>all </a:t>
            </a:r>
            <a:r>
              <a:rPr sz="2400" b="1" spc="-5" dirty="0" smtClean="0">
                <a:cs typeface="Carlito"/>
              </a:rPr>
              <a:t>the </a:t>
            </a:r>
            <a:r>
              <a:rPr sz="2400" b="1" spc="-10" dirty="0" smtClean="0">
                <a:cs typeface="Carlito"/>
              </a:rPr>
              <a:t>dataset</a:t>
            </a:r>
            <a:r>
              <a:rPr lang="en-IN" sz="2400" b="1" spc="-10" dirty="0" smtClean="0">
                <a:cs typeface="Carlito"/>
              </a:rPr>
              <a:t>s</a:t>
            </a:r>
            <a:r>
              <a:rPr sz="2400" b="1" spc="-10" dirty="0" smtClean="0">
                <a:cs typeface="Carlito"/>
              </a:rPr>
              <a:t> </a:t>
            </a:r>
            <a:r>
              <a:rPr sz="2400" b="1" spc="-5" dirty="0" smtClean="0">
                <a:cs typeface="Carlito"/>
              </a:rPr>
              <a:t>and  </a:t>
            </a:r>
            <a:r>
              <a:rPr sz="2400" b="1" spc="-5" dirty="0">
                <a:cs typeface="Carlito"/>
              </a:rPr>
              <a:t>run the </a:t>
            </a:r>
            <a:r>
              <a:rPr sz="2400" b="1" dirty="0">
                <a:cs typeface="Carlito"/>
              </a:rPr>
              <a:t>cells in</a:t>
            </a:r>
            <a:r>
              <a:rPr sz="2400" b="1" spc="-35" dirty="0">
                <a:cs typeface="Carlito"/>
              </a:rPr>
              <a:t> </a:t>
            </a:r>
            <a:r>
              <a:rPr sz="2400" b="1" spc="-10" dirty="0">
                <a:cs typeface="Carlito"/>
              </a:rPr>
              <a:t>colaboratory).</a:t>
            </a:r>
            <a:endParaRPr sz="2400" dirty="0">
              <a:cs typeface="Carlito"/>
            </a:endParaRPr>
          </a:p>
          <a:p>
            <a:pPr marL="355600" marR="81280" indent="-342900">
              <a:lnSpc>
                <a:spcPct val="150100"/>
              </a:lnSpc>
              <a:spcBef>
                <a:spcPts val="105"/>
              </a:spcBef>
              <a:buFont typeface="Wingdings"/>
              <a:buChar char=""/>
              <a:tabLst>
                <a:tab pos="355600" algn="l"/>
              </a:tabLst>
            </a:pPr>
            <a:r>
              <a:rPr sz="2400" spc="-45" dirty="0">
                <a:cs typeface="Carlito"/>
              </a:rPr>
              <a:t>We </a:t>
            </a:r>
            <a:r>
              <a:rPr sz="2400" spc="-10" dirty="0">
                <a:cs typeface="Carlito"/>
              </a:rPr>
              <a:t>can </a:t>
            </a:r>
            <a:r>
              <a:rPr lang="en-IN" sz="2400" spc="-5" dirty="0" smtClean="0">
                <a:cs typeface="Carlito"/>
              </a:rPr>
              <a:t>categorize each sentence as positive, negative and neutral and predict the consumer sentiments using </a:t>
            </a:r>
            <a:r>
              <a:rPr lang="en-IN" sz="2400" b="1" spc="-5" dirty="0" smtClean="0">
                <a:cs typeface="Carlito"/>
              </a:rPr>
              <a:t>bidirectional LSTM method</a:t>
            </a:r>
            <a:r>
              <a:rPr lang="en-IN" sz="2400" spc="-5" dirty="0" smtClean="0">
                <a:cs typeface="Carlito"/>
              </a:rPr>
              <a:t>.</a:t>
            </a:r>
            <a:endParaRPr sz="2400" dirty="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
            <a:ext cx="12187555" cy="6858000"/>
          </a:xfrm>
          <a:custGeom>
            <a:avLst/>
            <a:gdLst/>
            <a:ahLst/>
            <a:cxnLst/>
            <a:rect l="l" t="t" r="r" b="b"/>
            <a:pathLst>
              <a:path w="12187555" h="6858000">
                <a:moveTo>
                  <a:pt x="11736959" y="6407404"/>
                </a:moveTo>
                <a:lnTo>
                  <a:pt x="0" y="6407404"/>
                </a:lnTo>
                <a:lnTo>
                  <a:pt x="0" y="6857949"/>
                </a:lnTo>
                <a:lnTo>
                  <a:pt x="11736959" y="6857949"/>
                </a:lnTo>
                <a:lnTo>
                  <a:pt x="11736959" y="6407404"/>
                </a:lnTo>
                <a:close/>
              </a:path>
              <a:path w="12187555" h="6858000">
                <a:moveTo>
                  <a:pt x="12187504" y="0"/>
                </a:moveTo>
                <a:lnTo>
                  <a:pt x="11736959" y="0"/>
                </a:lnTo>
                <a:lnTo>
                  <a:pt x="11736959" y="6407404"/>
                </a:lnTo>
                <a:lnTo>
                  <a:pt x="12187504" y="6407404"/>
                </a:lnTo>
                <a:lnTo>
                  <a:pt x="12187504" y="0"/>
                </a:lnTo>
                <a:close/>
              </a:path>
            </a:pathLst>
          </a:custGeom>
          <a:solidFill>
            <a:srgbClr val="F0F0F0"/>
          </a:solidFill>
        </p:spPr>
        <p:txBody>
          <a:bodyPr wrap="square" lIns="0" tIns="0" rIns="0" bIns="0" rtlCol="0"/>
          <a:lstStyle/>
          <a:p>
            <a:endParaRPr/>
          </a:p>
        </p:txBody>
      </p:sp>
      <p:sp>
        <p:nvSpPr>
          <p:cNvPr id="3" name="object 3"/>
          <p:cNvSpPr txBox="1"/>
          <p:nvPr/>
        </p:nvSpPr>
        <p:spPr>
          <a:xfrm>
            <a:off x="561543" y="6576466"/>
            <a:ext cx="1033780"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525252"/>
                </a:solidFill>
                <a:latin typeface="Arial"/>
                <a:cs typeface="Arial"/>
              </a:rPr>
              <a:t>DPC++</a:t>
            </a:r>
            <a:r>
              <a:rPr sz="1000" spc="-5" dirty="0">
                <a:solidFill>
                  <a:srgbClr val="525252"/>
                </a:solidFill>
                <a:latin typeface="Arial"/>
                <a:cs typeface="Arial"/>
              </a:rPr>
              <a:t> </a:t>
            </a:r>
            <a:r>
              <a:rPr sz="1000" spc="-20" dirty="0">
                <a:solidFill>
                  <a:srgbClr val="525252"/>
                </a:solidFill>
                <a:latin typeface="Arial"/>
                <a:cs typeface="Arial"/>
              </a:rPr>
              <a:t>Essentials</a:t>
            </a:r>
            <a:endParaRPr sz="1000">
              <a:latin typeface="Arial"/>
              <a:cs typeface="Arial"/>
            </a:endParaRPr>
          </a:p>
        </p:txBody>
      </p:sp>
      <p:sp>
        <p:nvSpPr>
          <p:cNvPr id="8" name="object 8"/>
          <p:cNvSpPr txBox="1"/>
          <p:nvPr/>
        </p:nvSpPr>
        <p:spPr>
          <a:xfrm>
            <a:off x="11933935" y="6563359"/>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525252"/>
                </a:solidFill>
                <a:latin typeface="Arial"/>
                <a:cs typeface="Arial"/>
              </a:rPr>
              <a:t>6</a:t>
            </a:r>
            <a:endParaRPr sz="800">
              <a:latin typeface="Arial"/>
              <a:cs typeface="Arial"/>
            </a:endParaRPr>
          </a:p>
        </p:txBody>
      </p:sp>
      <p:sp>
        <p:nvSpPr>
          <p:cNvPr id="9" name="object 9"/>
          <p:cNvSpPr txBox="1">
            <a:spLocks noGrp="1"/>
          </p:cNvSpPr>
          <p:nvPr>
            <p:ph type="title"/>
          </p:nvPr>
        </p:nvSpPr>
        <p:spPr>
          <a:xfrm>
            <a:off x="556361" y="211963"/>
            <a:ext cx="10165080" cy="756920"/>
          </a:xfrm>
          <a:prstGeom prst="rect">
            <a:avLst/>
          </a:prstGeom>
        </p:spPr>
        <p:txBody>
          <a:bodyPr vert="horz" wrap="square" lIns="0" tIns="12700" rIns="0" bIns="0" rtlCol="0">
            <a:spAutoFit/>
          </a:bodyPr>
          <a:lstStyle/>
          <a:p>
            <a:pPr marL="12700">
              <a:lnSpc>
                <a:spcPct val="100000"/>
              </a:lnSpc>
              <a:spcBef>
                <a:spcPts val="100"/>
              </a:spcBef>
            </a:pPr>
            <a:r>
              <a:rPr spc="-5" dirty="0"/>
              <a:t>Technologies used and</a:t>
            </a:r>
            <a:r>
              <a:rPr spc="105" dirty="0"/>
              <a:t> </a:t>
            </a:r>
            <a:r>
              <a:rPr spc="-5" dirty="0"/>
              <a:t>screenshots:-</a:t>
            </a:r>
          </a:p>
        </p:txBody>
      </p:sp>
      <p:sp>
        <p:nvSpPr>
          <p:cNvPr id="10" name="object 10"/>
          <p:cNvSpPr txBox="1"/>
          <p:nvPr/>
        </p:nvSpPr>
        <p:spPr>
          <a:xfrm>
            <a:off x="186029" y="1386966"/>
            <a:ext cx="11561445" cy="2095061"/>
          </a:xfrm>
          <a:prstGeom prst="rect">
            <a:avLst/>
          </a:prstGeom>
        </p:spPr>
        <p:txBody>
          <a:bodyPr vert="horz" wrap="square" lIns="0" tIns="48895" rIns="0" bIns="0" rtlCol="0">
            <a:spAutoFit/>
          </a:bodyPr>
          <a:lstStyle/>
          <a:p>
            <a:pPr marL="355600" marR="5080" indent="-343535">
              <a:lnSpc>
                <a:spcPct val="90000"/>
              </a:lnSpc>
              <a:spcBef>
                <a:spcPts val="385"/>
              </a:spcBef>
              <a:buFont typeface="Wingdings"/>
              <a:buChar char=""/>
              <a:tabLst>
                <a:tab pos="356235" algn="l"/>
                <a:tab pos="9030970" algn="l"/>
                <a:tab pos="10274935" algn="l"/>
              </a:tabLst>
            </a:pPr>
            <a:r>
              <a:rPr sz="2400" spc="-5" dirty="0">
                <a:cs typeface="Carlito"/>
              </a:rPr>
              <a:t>I</a:t>
            </a:r>
            <a:r>
              <a:rPr sz="2400" dirty="0">
                <a:cs typeface="Carlito"/>
              </a:rPr>
              <a:t>t</a:t>
            </a:r>
            <a:r>
              <a:rPr sz="2400" spc="-15" dirty="0">
                <a:cs typeface="Carlito"/>
              </a:rPr>
              <a:t> </a:t>
            </a:r>
            <a:r>
              <a:rPr sz="2400" spc="-5" dirty="0">
                <a:cs typeface="Carlito"/>
              </a:rPr>
              <a:t>use</a:t>
            </a:r>
            <a:r>
              <a:rPr sz="2400" dirty="0">
                <a:cs typeface="Carlito"/>
              </a:rPr>
              <a:t>s</a:t>
            </a:r>
            <a:r>
              <a:rPr sz="2400" spc="-15" dirty="0">
                <a:cs typeface="Carlito"/>
              </a:rPr>
              <a:t> </a:t>
            </a:r>
            <a:r>
              <a:rPr sz="2400" dirty="0">
                <a:cs typeface="Carlito"/>
              </a:rPr>
              <a:t>methods</a:t>
            </a:r>
            <a:r>
              <a:rPr sz="2400" spc="-55" dirty="0">
                <a:cs typeface="Carlito"/>
              </a:rPr>
              <a:t> </a:t>
            </a:r>
            <a:r>
              <a:rPr sz="2400" spc="-5" dirty="0">
                <a:cs typeface="Carlito"/>
              </a:rPr>
              <a:t>bas</a:t>
            </a:r>
            <a:r>
              <a:rPr sz="2400" dirty="0">
                <a:cs typeface="Carlito"/>
              </a:rPr>
              <a:t>ed</a:t>
            </a:r>
            <a:r>
              <a:rPr sz="2400" spc="-10" dirty="0">
                <a:cs typeface="Carlito"/>
              </a:rPr>
              <a:t> </a:t>
            </a:r>
            <a:r>
              <a:rPr sz="2400" spc="-5" dirty="0">
                <a:cs typeface="Carlito"/>
              </a:rPr>
              <a:t>o</a:t>
            </a:r>
            <a:r>
              <a:rPr sz="2400" dirty="0">
                <a:cs typeface="Carlito"/>
              </a:rPr>
              <a:t>n</a:t>
            </a:r>
            <a:r>
              <a:rPr sz="2400" spc="5" dirty="0">
                <a:cs typeface="Carlito"/>
              </a:rPr>
              <a:t> </a:t>
            </a:r>
            <a:r>
              <a:rPr sz="2400" dirty="0">
                <a:cs typeface="Carlito"/>
              </a:rPr>
              <a:t>the </a:t>
            </a:r>
            <a:r>
              <a:rPr lang="en-IN" sz="2400" spc="-70" dirty="0" smtClean="0">
                <a:cs typeface="Carlito"/>
              </a:rPr>
              <a:t>Bidirectional LSTM</a:t>
            </a:r>
            <a:r>
              <a:rPr sz="2400" dirty="0" smtClean="0">
                <a:cs typeface="Carlito"/>
              </a:rPr>
              <a:t>,</a:t>
            </a:r>
            <a:r>
              <a:rPr sz="2400" spc="-30" dirty="0" smtClean="0">
                <a:cs typeface="Carlito"/>
              </a:rPr>
              <a:t> </a:t>
            </a:r>
            <a:r>
              <a:rPr lang="en-GB" sz="2400" dirty="0">
                <a:cs typeface="Carlito"/>
              </a:rPr>
              <a:t>A recurrent neural network used largely for natural language processing is called Bidirectional LSTM (</a:t>
            </a:r>
            <a:r>
              <a:rPr lang="en-GB" sz="2400" dirty="0" err="1">
                <a:cs typeface="Carlito"/>
              </a:rPr>
              <a:t>BiLSTM</a:t>
            </a:r>
            <a:r>
              <a:rPr lang="en-GB" sz="2400" dirty="0">
                <a:cs typeface="Carlito"/>
              </a:rPr>
              <a:t>). It may use data from both sides and, unlike regular LSTM, the input flows in both directions</a:t>
            </a:r>
            <a:r>
              <a:rPr lang="en-GB" sz="2400" dirty="0" smtClean="0">
                <a:cs typeface="Carlito"/>
              </a:rPr>
              <a:t>. Bidirectional </a:t>
            </a:r>
            <a:r>
              <a:rPr lang="en-GB" sz="2400" dirty="0">
                <a:cs typeface="Carlito"/>
              </a:rPr>
              <a:t>LSTM models are useful for a variety of NLP applications, including entity recognition, translation, and sentence categorization. </a:t>
            </a:r>
            <a:endParaRPr lang="en-GB" sz="2400" dirty="0" smtClean="0">
              <a:cs typeface="Carlito"/>
            </a:endParaRPr>
          </a:p>
          <a:p>
            <a:pPr marL="355600" marR="5080" indent="-343535">
              <a:lnSpc>
                <a:spcPct val="90000"/>
              </a:lnSpc>
              <a:spcBef>
                <a:spcPts val="385"/>
              </a:spcBef>
              <a:buFont typeface="Wingdings"/>
              <a:buChar char=""/>
              <a:tabLst>
                <a:tab pos="356235" algn="l"/>
                <a:tab pos="9030970" algn="l"/>
                <a:tab pos="10274935" algn="l"/>
              </a:tabLst>
            </a:pPr>
            <a:r>
              <a:rPr sz="2400" spc="-25" dirty="0" smtClean="0">
                <a:cs typeface="Carlito"/>
              </a:rPr>
              <a:t>Techniques </a:t>
            </a:r>
            <a:r>
              <a:rPr sz="2400" spc="-5" dirty="0">
                <a:cs typeface="Carlito"/>
              </a:rPr>
              <a:t>such </a:t>
            </a:r>
            <a:r>
              <a:rPr sz="2400" dirty="0">
                <a:cs typeface="Carlito"/>
              </a:rPr>
              <a:t>as </a:t>
            </a:r>
            <a:r>
              <a:rPr sz="2400" b="1" spc="-5" dirty="0">
                <a:cs typeface="Carlito"/>
              </a:rPr>
              <a:t>Logistic </a:t>
            </a:r>
            <a:r>
              <a:rPr sz="2400" b="1" spc="-10" dirty="0">
                <a:cs typeface="Carlito"/>
              </a:rPr>
              <a:t>Regression,XGboosting </a:t>
            </a:r>
            <a:r>
              <a:rPr sz="2400" b="1" dirty="0">
                <a:cs typeface="Carlito"/>
              </a:rPr>
              <a:t>and </a:t>
            </a:r>
            <a:r>
              <a:rPr lang="en-IN" sz="2400" b="1" spc="-5" dirty="0" smtClean="0">
                <a:cs typeface="Carlito"/>
              </a:rPr>
              <a:t>Linear Regression </a:t>
            </a:r>
            <a:r>
              <a:rPr sz="2400" spc="-15" dirty="0" smtClean="0">
                <a:cs typeface="Carlito"/>
              </a:rPr>
              <a:t>are</a:t>
            </a:r>
            <a:r>
              <a:rPr sz="2400" spc="5" dirty="0" smtClean="0">
                <a:cs typeface="Carlito"/>
              </a:rPr>
              <a:t> </a:t>
            </a:r>
            <a:r>
              <a:rPr sz="2400" spc="-5" dirty="0">
                <a:cs typeface="Carlito"/>
              </a:rPr>
              <a:t>used.</a:t>
            </a:r>
            <a:endParaRPr sz="2400" dirty="0">
              <a:cs typeface="Carlito"/>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25" y="3429050"/>
            <a:ext cx="5941826" cy="3345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843" y="3482027"/>
            <a:ext cx="6715853" cy="338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
            <a:ext cx="12187555" cy="6858000"/>
          </a:xfrm>
          <a:custGeom>
            <a:avLst/>
            <a:gdLst/>
            <a:ahLst/>
            <a:cxnLst/>
            <a:rect l="l" t="t" r="r" b="b"/>
            <a:pathLst>
              <a:path w="12187555" h="6858000">
                <a:moveTo>
                  <a:pt x="11736959" y="6407404"/>
                </a:moveTo>
                <a:lnTo>
                  <a:pt x="0" y="6407404"/>
                </a:lnTo>
                <a:lnTo>
                  <a:pt x="0" y="6857949"/>
                </a:lnTo>
                <a:lnTo>
                  <a:pt x="11736959" y="6857949"/>
                </a:lnTo>
                <a:lnTo>
                  <a:pt x="11736959" y="6407404"/>
                </a:lnTo>
                <a:close/>
              </a:path>
              <a:path w="12187555" h="6858000">
                <a:moveTo>
                  <a:pt x="12187504" y="0"/>
                </a:moveTo>
                <a:lnTo>
                  <a:pt x="11736959" y="0"/>
                </a:lnTo>
                <a:lnTo>
                  <a:pt x="11736959" y="6407404"/>
                </a:lnTo>
                <a:lnTo>
                  <a:pt x="12187504" y="6407404"/>
                </a:lnTo>
                <a:lnTo>
                  <a:pt x="12187504" y="0"/>
                </a:lnTo>
                <a:close/>
              </a:path>
            </a:pathLst>
          </a:custGeom>
          <a:solidFill>
            <a:srgbClr val="F0F0F0"/>
          </a:solidFill>
        </p:spPr>
        <p:txBody>
          <a:bodyPr wrap="square" lIns="0" tIns="0" rIns="0" bIns="0" rtlCol="0"/>
          <a:lstStyle/>
          <a:p>
            <a:endParaRPr/>
          </a:p>
        </p:txBody>
      </p:sp>
      <p:sp>
        <p:nvSpPr>
          <p:cNvPr id="3" name="object 3"/>
          <p:cNvSpPr txBox="1"/>
          <p:nvPr/>
        </p:nvSpPr>
        <p:spPr>
          <a:xfrm>
            <a:off x="561543" y="6576466"/>
            <a:ext cx="1033780"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525252"/>
                </a:solidFill>
                <a:latin typeface="Arial"/>
                <a:cs typeface="Arial"/>
              </a:rPr>
              <a:t>DPC++</a:t>
            </a:r>
            <a:r>
              <a:rPr sz="1000" spc="-5" dirty="0">
                <a:solidFill>
                  <a:srgbClr val="525252"/>
                </a:solidFill>
                <a:latin typeface="Arial"/>
                <a:cs typeface="Arial"/>
              </a:rPr>
              <a:t> </a:t>
            </a:r>
            <a:r>
              <a:rPr sz="1000" spc="-20" dirty="0">
                <a:solidFill>
                  <a:srgbClr val="525252"/>
                </a:solidFill>
                <a:latin typeface="Arial"/>
                <a:cs typeface="Arial"/>
              </a:rPr>
              <a:t>Essentials</a:t>
            </a:r>
            <a:endParaRPr sz="1000">
              <a:latin typeface="Arial"/>
              <a:cs typeface="Arial"/>
            </a:endParaRPr>
          </a:p>
        </p:txBody>
      </p:sp>
      <p:grpSp>
        <p:nvGrpSpPr>
          <p:cNvPr id="4" name="object 4"/>
          <p:cNvGrpSpPr/>
          <p:nvPr/>
        </p:nvGrpSpPr>
        <p:grpSpPr>
          <a:xfrm>
            <a:off x="1054735" y="1496186"/>
            <a:ext cx="10559415" cy="5236210"/>
            <a:chOff x="1054735" y="1496186"/>
            <a:chExt cx="10559415" cy="5236210"/>
          </a:xfrm>
        </p:grpSpPr>
        <p:sp>
          <p:nvSpPr>
            <p:cNvPr id="5" name="object 5"/>
            <p:cNvSpPr/>
            <p:nvPr/>
          </p:nvSpPr>
          <p:spPr>
            <a:xfrm>
              <a:off x="11137518" y="6554735"/>
              <a:ext cx="476084" cy="17752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54735" y="1496186"/>
              <a:ext cx="4613910" cy="287629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099807" y="1762124"/>
              <a:ext cx="3874388" cy="2361311"/>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1933935" y="6563359"/>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525252"/>
                </a:solidFill>
                <a:latin typeface="Arial"/>
                <a:cs typeface="Arial"/>
              </a:rPr>
              <a:t>7</a:t>
            </a:r>
            <a:endParaRPr sz="800">
              <a:latin typeface="Arial"/>
              <a:cs typeface="Arial"/>
            </a:endParaRPr>
          </a:p>
        </p:txBody>
      </p:sp>
      <p:sp>
        <p:nvSpPr>
          <p:cNvPr id="9" name="object 9"/>
          <p:cNvSpPr txBox="1">
            <a:spLocks noGrp="1"/>
          </p:cNvSpPr>
          <p:nvPr>
            <p:ph type="title"/>
          </p:nvPr>
        </p:nvSpPr>
        <p:spPr>
          <a:xfrm>
            <a:off x="558495" y="452069"/>
            <a:ext cx="7924165" cy="757555"/>
          </a:xfrm>
          <a:prstGeom prst="rect">
            <a:avLst/>
          </a:prstGeom>
        </p:spPr>
        <p:txBody>
          <a:bodyPr vert="horz" wrap="square" lIns="0" tIns="12700" rIns="0" bIns="0" rtlCol="0">
            <a:spAutoFit/>
          </a:bodyPr>
          <a:lstStyle/>
          <a:p>
            <a:pPr marL="12700">
              <a:lnSpc>
                <a:spcPct val="100000"/>
              </a:lnSpc>
              <a:spcBef>
                <a:spcPts val="100"/>
              </a:spcBef>
            </a:pPr>
            <a:r>
              <a:rPr spc="-5" dirty="0"/>
              <a:t>Machine Learning</a:t>
            </a:r>
            <a:r>
              <a:rPr spc="50" dirty="0"/>
              <a:t> </a:t>
            </a:r>
            <a:r>
              <a:rPr spc="-5" dirty="0"/>
              <a:t>Algorithms</a:t>
            </a:r>
          </a:p>
        </p:txBody>
      </p:sp>
      <p:sp>
        <p:nvSpPr>
          <p:cNvPr id="10" name="object 10"/>
          <p:cNvSpPr txBox="1"/>
          <p:nvPr/>
        </p:nvSpPr>
        <p:spPr>
          <a:xfrm>
            <a:off x="1881885" y="4522419"/>
            <a:ext cx="267716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4885"/>
                </a:solidFill>
                <a:latin typeface="Arial"/>
                <a:cs typeface="Arial"/>
              </a:rPr>
              <a:t>Logistic</a:t>
            </a:r>
            <a:r>
              <a:rPr sz="2400" spc="-80" dirty="0">
                <a:solidFill>
                  <a:srgbClr val="004885"/>
                </a:solidFill>
                <a:latin typeface="Arial"/>
                <a:cs typeface="Arial"/>
              </a:rPr>
              <a:t> </a:t>
            </a:r>
            <a:r>
              <a:rPr sz="2400" spc="-5" dirty="0">
                <a:solidFill>
                  <a:srgbClr val="004885"/>
                </a:solidFill>
                <a:latin typeface="Arial"/>
                <a:cs typeface="Arial"/>
              </a:rPr>
              <a:t>Regression</a:t>
            </a:r>
            <a:endParaRPr sz="2400">
              <a:latin typeface="Arial"/>
              <a:cs typeface="Arial"/>
            </a:endParaRPr>
          </a:p>
        </p:txBody>
      </p:sp>
      <p:sp>
        <p:nvSpPr>
          <p:cNvPr id="11" name="object 11"/>
          <p:cNvSpPr txBox="1"/>
          <p:nvPr/>
        </p:nvSpPr>
        <p:spPr>
          <a:xfrm>
            <a:off x="7837169" y="4472685"/>
            <a:ext cx="165100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4885"/>
                </a:solidFill>
                <a:latin typeface="Arial"/>
                <a:cs typeface="Arial"/>
              </a:rPr>
              <a:t>XGBoosting</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
            <a:ext cx="12187555" cy="6858000"/>
          </a:xfrm>
          <a:custGeom>
            <a:avLst/>
            <a:gdLst/>
            <a:ahLst/>
            <a:cxnLst/>
            <a:rect l="l" t="t" r="r" b="b"/>
            <a:pathLst>
              <a:path w="12187555" h="6858000">
                <a:moveTo>
                  <a:pt x="11736959" y="6407404"/>
                </a:moveTo>
                <a:lnTo>
                  <a:pt x="0" y="6407404"/>
                </a:lnTo>
                <a:lnTo>
                  <a:pt x="0" y="6857949"/>
                </a:lnTo>
                <a:lnTo>
                  <a:pt x="11736959" y="6857949"/>
                </a:lnTo>
                <a:lnTo>
                  <a:pt x="11736959" y="6407404"/>
                </a:lnTo>
                <a:close/>
              </a:path>
              <a:path w="12187555" h="6858000">
                <a:moveTo>
                  <a:pt x="12187504" y="0"/>
                </a:moveTo>
                <a:lnTo>
                  <a:pt x="11736959" y="0"/>
                </a:lnTo>
                <a:lnTo>
                  <a:pt x="11736959" y="6407404"/>
                </a:lnTo>
                <a:lnTo>
                  <a:pt x="12187504" y="6407404"/>
                </a:lnTo>
                <a:lnTo>
                  <a:pt x="12187504" y="0"/>
                </a:lnTo>
                <a:close/>
              </a:path>
            </a:pathLst>
          </a:custGeom>
          <a:solidFill>
            <a:srgbClr val="F0F0F0"/>
          </a:solidFill>
        </p:spPr>
        <p:txBody>
          <a:bodyPr wrap="square" lIns="0" tIns="0" rIns="0" bIns="0" rtlCol="0"/>
          <a:lstStyle/>
          <a:p>
            <a:endParaRPr/>
          </a:p>
        </p:txBody>
      </p:sp>
      <p:sp>
        <p:nvSpPr>
          <p:cNvPr id="3" name="object 3"/>
          <p:cNvSpPr txBox="1"/>
          <p:nvPr/>
        </p:nvSpPr>
        <p:spPr>
          <a:xfrm>
            <a:off x="561543" y="6576466"/>
            <a:ext cx="1033780"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525252"/>
                </a:solidFill>
                <a:latin typeface="Arial"/>
                <a:cs typeface="Arial"/>
              </a:rPr>
              <a:t>DPC++</a:t>
            </a:r>
            <a:r>
              <a:rPr sz="1000" spc="-5" dirty="0">
                <a:solidFill>
                  <a:srgbClr val="525252"/>
                </a:solidFill>
                <a:latin typeface="Arial"/>
                <a:cs typeface="Arial"/>
              </a:rPr>
              <a:t> </a:t>
            </a:r>
            <a:r>
              <a:rPr sz="1000" spc="-20" dirty="0">
                <a:solidFill>
                  <a:srgbClr val="525252"/>
                </a:solidFill>
                <a:latin typeface="Arial"/>
                <a:cs typeface="Arial"/>
              </a:rPr>
              <a:t>Essentials</a:t>
            </a:r>
            <a:endParaRPr sz="1000">
              <a:latin typeface="Arial"/>
              <a:cs typeface="Arial"/>
            </a:endParaRPr>
          </a:p>
        </p:txBody>
      </p:sp>
      <p:grpSp>
        <p:nvGrpSpPr>
          <p:cNvPr id="4" name="object 4"/>
          <p:cNvGrpSpPr/>
          <p:nvPr/>
        </p:nvGrpSpPr>
        <p:grpSpPr>
          <a:xfrm>
            <a:off x="678675" y="1536572"/>
            <a:ext cx="10584916" cy="5159375"/>
            <a:chOff x="678675" y="1536572"/>
            <a:chExt cx="10584916" cy="5159375"/>
          </a:xfrm>
        </p:grpSpPr>
        <p:sp>
          <p:nvSpPr>
            <p:cNvPr id="5" name="object 5"/>
            <p:cNvSpPr/>
            <p:nvPr/>
          </p:nvSpPr>
          <p:spPr>
            <a:xfrm>
              <a:off x="10787507" y="6518427"/>
              <a:ext cx="476084" cy="17752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8675" y="1536572"/>
              <a:ext cx="5121275" cy="2808478"/>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11933935" y="6563359"/>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525252"/>
                </a:solidFill>
                <a:latin typeface="Arial"/>
                <a:cs typeface="Arial"/>
              </a:rPr>
              <a:t>8</a:t>
            </a:r>
            <a:endParaRPr sz="800">
              <a:latin typeface="Arial"/>
              <a:cs typeface="Arial"/>
            </a:endParaRPr>
          </a:p>
        </p:txBody>
      </p:sp>
      <p:sp>
        <p:nvSpPr>
          <p:cNvPr id="9" name="object 9"/>
          <p:cNvSpPr txBox="1">
            <a:spLocks noGrp="1"/>
          </p:cNvSpPr>
          <p:nvPr>
            <p:ph type="title"/>
          </p:nvPr>
        </p:nvSpPr>
        <p:spPr>
          <a:xfrm>
            <a:off x="558495" y="452069"/>
            <a:ext cx="7924165" cy="757555"/>
          </a:xfrm>
          <a:prstGeom prst="rect">
            <a:avLst/>
          </a:prstGeom>
        </p:spPr>
        <p:txBody>
          <a:bodyPr vert="horz" wrap="square" lIns="0" tIns="12700" rIns="0" bIns="0" rtlCol="0">
            <a:spAutoFit/>
          </a:bodyPr>
          <a:lstStyle/>
          <a:p>
            <a:pPr marL="12700">
              <a:lnSpc>
                <a:spcPct val="100000"/>
              </a:lnSpc>
              <a:spcBef>
                <a:spcPts val="100"/>
              </a:spcBef>
            </a:pPr>
            <a:r>
              <a:rPr spc="-5" dirty="0"/>
              <a:t>Machine Learning</a:t>
            </a:r>
            <a:r>
              <a:rPr spc="50" dirty="0"/>
              <a:t> </a:t>
            </a:r>
            <a:r>
              <a:rPr spc="-5" dirty="0"/>
              <a:t>Algorithms</a:t>
            </a:r>
          </a:p>
        </p:txBody>
      </p:sp>
      <p:sp>
        <p:nvSpPr>
          <p:cNvPr id="10" name="object 10"/>
          <p:cNvSpPr txBox="1"/>
          <p:nvPr/>
        </p:nvSpPr>
        <p:spPr>
          <a:xfrm>
            <a:off x="1698751" y="4622038"/>
            <a:ext cx="24949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4885"/>
                </a:solidFill>
                <a:latin typeface="Arial"/>
                <a:cs typeface="Arial"/>
              </a:rPr>
              <a:t>Linear</a:t>
            </a:r>
            <a:r>
              <a:rPr sz="2400" spc="-55" dirty="0">
                <a:solidFill>
                  <a:srgbClr val="004885"/>
                </a:solidFill>
                <a:latin typeface="Arial"/>
                <a:cs typeface="Arial"/>
              </a:rPr>
              <a:t> </a:t>
            </a:r>
            <a:r>
              <a:rPr sz="2400" spc="-5" dirty="0">
                <a:solidFill>
                  <a:srgbClr val="004885"/>
                </a:solidFill>
                <a:latin typeface="Arial"/>
                <a:cs typeface="Arial"/>
              </a:rPr>
              <a:t>Regression</a:t>
            </a:r>
            <a:endParaRPr sz="2400">
              <a:latin typeface="Arial"/>
              <a:cs typeface="Arial"/>
            </a:endParaRPr>
          </a:p>
        </p:txBody>
      </p:sp>
      <p:sp>
        <p:nvSpPr>
          <p:cNvPr id="11" name="object 11"/>
          <p:cNvSpPr txBox="1"/>
          <p:nvPr/>
        </p:nvSpPr>
        <p:spPr>
          <a:xfrm>
            <a:off x="7544181" y="4622038"/>
            <a:ext cx="2628900" cy="391160"/>
          </a:xfrm>
          <a:prstGeom prst="rect">
            <a:avLst/>
          </a:prstGeom>
        </p:spPr>
        <p:txBody>
          <a:bodyPr vert="horz" wrap="square" lIns="0" tIns="12700" rIns="0" bIns="0" rtlCol="0">
            <a:spAutoFit/>
          </a:bodyPr>
          <a:lstStyle/>
          <a:p>
            <a:pPr marL="12700">
              <a:lnSpc>
                <a:spcPct val="100000"/>
              </a:lnSpc>
              <a:spcBef>
                <a:spcPts val="100"/>
              </a:spcBef>
            </a:pPr>
            <a:r>
              <a:rPr lang="en-IN" sz="2400" spc="-5" dirty="0" smtClean="0">
                <a:solidFill>
                  <a:srgbClr val="004885"/>
                </a:solidFill>
                <a:latin typeface="Arial"/>
                <a:cs typeface="Arial"/>
              </a:rPr>
              <a:t>Bidirectional LSTM</a:t>
            </a:r>
            <a:endParaRPr sz="2400" dirty="0">
              <a:latin typeface="Arial"/>
              <a:cs typeface="Aria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500628"/>
            <a:ext cx="5181600" cy="28444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958</Words>
  <Application>Microsoft Office PowerPoint</Application>
  <PresentationFormat>Custom</PresentationFormat>
  <Paragraphs>90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Intel® oneAPI CodeMaven</vt:lpstr>
      <vt:lpstr>Theme Chosen and Motivation</vt:lpstr>
      <vt:lpstr>Proposed Tech Architecture</vt:lpstr>
      <vt:lpstr>Impact of inclusion of oneAPI</vt:lpstr>
      <vt:lpstr>Impact of inclusion of oneAPI</vt:lpstr>
      <vt:lpstr>Innovation Quotient and Scalability</vt:lpstr>
      <vt:lpstr>Technologies used and screenshots:-</vt:lpstr>
      <vt:lpstr>Machine Learning Algorithms</vt:lpstr>
      <vt:lpstr>Machine Learning Algorithms</vt:lpstr>
      <vt:lpstr>Criteria for judging:-</vt:lpstr>
      <vt:lpstr>Criteria for judging:-</vt:lpstr>
      <vt:lpstr>Criteria for judging:-</vt:lpstr>
      <vt:lpstr>Quick Summary</vt:lpstr>
      <vt:lpstr>Video and demo submission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Killeen, Kristine</dc:creator>
  <cp:keywords>CTPClassification=CTP_NT</cp:keywords>
  <cp:lastModifiedBy>MOHAMED FARHUN</cp:lastModifiedBy>
  <cp:revision>12</cp:revision>
  <dcterms:created xsi:type="dcterms:W3CDTF">2023-02-27T17:57:23Z</dcterms:created>
  <dcterms:modified xsi:type="dcterms:W3CDTF">2023-05-05T18:03:56Z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2023-02-27T00:00:00Z</vt:filetime>
  </property>
  <property fmtid="{D5CDD505-2E9C-101B-9397-08002B2CF9AE}" pid="3" name="Creator">
    <vt:lpwstr>Microsoft® PowerPoint® 2010</vt:lpwstr>
  </property>
  <property fmtid="{D5CDD505-2E9C-101B-9397-08002B2CF9AE}" pid="4" name="LastSaved">
    <vt:filetime>2023-02-27T00:00:00Z</vt:filetime>
  </property>
</Properties>
</file>