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Lst>
  <p:sldSz cx="18288000" cy="10287000"/>
  <p:notesSz cx="6858000" cy="9144000"/>
  <p:embeddedFontLst>
    <p:embeddedFont>
      <p:font typeface="Anonymous Pro" panose="020B0604020202020204" charset="0"/>
      <p:regular r:id="rId18"/>
    </p:embeddedFont>
    <p:embeddedFont>
      <p:font typeface="Anonymous Pro Bold" panose="020B0604020202020204" charset="0"/>
      <p:regular r:id="rId19"/>
    </p:embeddedFont>
    <p:embeddedFont>
      <p:font typeface="Bahnschrift Condensed" panose="020B0502040204020203" pitchFamily="34" charset="0"/>
      <p:regular r:id="rId20"/>
      <p:bold r:id="rId21"/>
    </p:embeddedFont>
    <p:embeddedFont>
      <p:font typeface="Calibri" panose="020F0502020204030204" pitchFamily="34" charset="0"/>
      <p:regular r:id="rId22"/>
      <p:bold r:id="rId23"/>
      <p:italic r:id="rId24"/>
      <p:boldItalic r:id="rId25"/>
    </p:embeddedFont>
    <p:embeddedFont>
      <p:font typeface="Canva Sans Bold" panose="020B0604020202020204" charset="0"/>
      <p:regular r:id="rId26"/>
    </p:embeddedFont>
    <p:embeddedFont>
      <p:font typeface="Helios Extended Bold" panose="020B0604020202020204" charset="0"/>
      <p:regular r:id="rId27"/>
    </p:embeddedFont>
    <p:embeddedFont>
      <p:font typeface="Inter"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svg"/><Relationship Id="rId7"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8.sv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8.sv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svg"/><Relationship Id="rId7"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svg"/><Relationship Id="rId7"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svg"/><Relationship Id="rId7"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sp>
        <p:nvSpPr>
          <p:cNvPr id="2" name="Freeform 2"/>
          <p:cNvSpPr/>
          <p:nvPr/>
        </p:nvSpPr>
        <p:spPr>
          <a:xfrm>
            <a:off x="1028700" y="914058"/>
            <a:ext cx="1911103" cy="236176"/>
          </a:xfrm>
          <a:custGeom>
            <a:avLst/>
            <a:gdLst/>
            <a:ahLst/>
            <a:cxnLst/>
            <a:rect l="l" t="t" r="r" b="b"/>
            <a:pathLst>
              <a:path w="1911103" h="236176">
                <a:moveTo>
                  <a:pt x="0" y="0"/>
                </a:moveTo>
                <a:lnTo>
                  <a:pt x="1911103" y="0"/>
                </a:lnTo>
                <a:lnTo>
                  <a:pt x="1911103" y="236176"/>
                </a:lnTo>
                <a:lnTo>
                  <a:pt x="0" y="236176"/>
                </a:lnTo>
                <a:lnTo>
                  <a:pt x="0" y="0"/>
                </a:lnTo>
                <a:close/>
              </a:path>
            </a:pathLst>
          </a:custGeom>
          <a:blipFill>
            <a:blip r:embed="rId2">
              <a:extLst>
                <a:ext uri="{96DAC541-7B7A-43D3-8B79-37D633B846F1}">
                  <asvg:svgBlip xmlns:asvg="http://schemas.microsoft.com/office/drawing/2016/SVG/main" r:embed="rId3"/>
                </a:ext>
              </a:extLst>
            </a:blip>
            <a:stretch>
              <a:fillRect b="-657599"/>
            </a:stretch>
          </a:blipFill>
        </p:spPr>
      </p:sp>
      <p:sp>
        <p:nvSpPr>
          <p:cNvPr id="3" name="Freeform 3"/>
          <p:cNvSpPr/>
          <p:nvPr/>
        </p:nvSpPr>
        <p:spPr>
          <a:xfrm>
            <a:off x="15348197" y="9135317"/>
            <a:ext cx="1911103" cy="236176"/>
          </a:xfrm>
          <a:custGeom>
            <a:avLst/>
            <a:gdLst/>
            <a:ahLst/>
            <a:cxnLst/>
            <a:rect l="l" t="t" r="r" b="b"/>
            <a:pathLst>
              <a:path w="1911103" h="236176">
                <a:moveTo>
                  <a:pt x="0" y="0"/>
                </a:moveTo>
                <a:lnTo>
                  <a:pt x="1911103" y="0"/>
                </a:lnTo>
                <a:lnTo>
                  <a:pt x="1911103" y="236176"/>
                </a:lnTo>
                <a:lnTo>
                  <a:pt x="0" y="236176"/>
                </a:lnTo>
                <a:lnTo>
                  <a:pt x="0" y="0"/>
                </a:lnTo>
                <a:close/>
              </a:path>
            </a:pathLst>
          </a:custGeom>
          <a:blipFill>
            <a:blip r:embed="rId2">
              <a:extLst>
                <a:ext uri="{96DAC541-7B7A-43D3-8B79-37D633B846F1}">
                  <asvg:svgBlip xmlns:asvg="http://schemas.microsoft.com/office/drawing/2016/SVG/main" r:embed="rId3"/>
                </a:ext>
              </a:extLst>
            </a:blip>
            <a:stretch>
              <a:fillRect b="-657599"/>
            </a:stretch>
          </a:blipFill>
        </p:spPr>
      </p:sp>
      <p:grpSp>
        <p:nvGrpSpPr>
          <p:cNvPr id="4" name="Group 4"/>
          <p:cNvGrpSpPr/>
          <p:nvPr/>
        </p:nvGrpSpPr>
        <p:grpSpPr>
          <a:xfrm>
            <a:off x="1506476" y="3965208"/>
            <a:ext cx="15275049" cy="1980198"/>
            <a:chOff x="0" y="0"/>
            <a:chExt cx="20366731" cy="2640264"/>
          </a:xfrm>
        </p:grpSpPr>
        <p:grpSp>
          <p:nvGrpSpPr>
            <p:cNvPr id="5" name="Group 5"/>
            <p:cNvGrpSpPr/>
            <p:nvPr/>
          </p:nvGrpSpPr>
          <p:grpSpPr>
            <a:xfrm>
              <a:off x="0" y="0"/>
              <a:ext cx="20366731" cy="2640264"/>
              <a:chOff x="0" y="0"/>
              <a:chExt cx="4942182" cy="640685"/>
            </a:xfrm>
          </p:grpSpPr>
          <p:sp>
            <p:nvSpPr>
              <p:cNvPr id="6" name="Freeform 6"/>
              <p:cNvSpPr/>
              <p:nvPr/>
            </p:nvSpPr>
            <p:spPr>
              <a:xfrm>
                <a:off x="0" y="0"/>
                <a:ext cx="4942182" cy="640685"/>
              </a:xfrm>
              <a:custGeom>
                <a:avLst/>
                <a:gdLst/>
                <a:ahLst/>
                <a:cxnLst/>
                <a:rect l="l" t="t" r="r" b="b"/>
                <a:pathLst>
                  <a:path w="4942182" h="640685">
                    <a:moveTo>
                      <a:pt x="0" y="0"/>
                    </a:moveTo>
                    <a:lnTo>
                      <a:pt x="4942182" y="0"/>
                    </a:lnTo>
                    <a:lnTo>
                      <a:pt x="4942182" y="640685"/>
                    </a:lnTo>
                    <a:lnTo>
                      <a:pt x="0" y="640685"/>
                    </a:lnTo>
                    <a:close/>
                  </a:path>
                </a:pathLst>
              </a:custGeom>
              <a:solidFill>
                <a:srgbClr val="000000">
                  <a:alpha val="0"/>
                </a:srgbClr>
              </a:solidFill>
              <a:ln w="9525" cap="sq">
                <a:solidFill>
                  <a:srgbClr val="FFFFFF"/>
                </a:solidFill>
                <a:prstDash val="solid"/>
                <a:miter/>
              </a:ln>
            </p:spPr>
          </p:sp>
          <p:sp>
            <p:nvSpPr>
              <p:cNvPr id="7" name="TextBox 7"/>
              <p:cNvSpPr txBox="1"/>
              <p:nvPr/>
            </p:nvSpPr>
            <p:spPr>
              <a:xfrm>
                <a:off x="0" y="-47625"/>
                <a:ext cx="4942182" cy="688310"/>
              </a:xfrm>
              <a:prstGeom prst="rect">
                <a:avLst/>
              </a:prstGeom>
            </p:spPr>
            <p:txBody>
              <a:bodyPr lIns="50800" tIns="50800" rIns="50800" bIns="50800" rtlCol="0" anchor="ctr"/>
              <a:lstStyle/>
              <a:p>
                <a:pPr algn="ctr">
                  <a:lnSpc>
                    <a:spcPts val="2524"/>
                  </a:lnSpc>
                </a:pPr>
                <a:endParaRPr/>
              </a:p>
            </p:txBody>
          </p:sp>
        </p:grpSp>
        <p:sp>
          <p:nvSpPr>
            <p:cNvPr id="8" name="TextBox 8"/>
            <p:cNvSpPr txBox="1"/>
            <p:nvPr/>
          </p:nvSpPr>
          <p:spPr>
            <a:xfrm>
              <a:off x="734938" y="316314"/>
              <a:ext cx="18896855" cy="2163863"/>
            </a:xfrm>
            <a:prstGeom prst="rect">
              <a:avLst/>
            </a:prstGeom>
          </p:spPr>
          <p:txBody>
            <a:bodyPr lIns="0" tIns="0" rIns="0" bIns="0" rtlCol="0" anchor="t">
              <a:spAutoFit/>
            </a:bodyPr>
            <a:lstStyle/>
            <a:p>
              <a:pPr algn="ctr">
                <a:lnSpc>
                  <a:spcPts val="6266"/>
                </a:lnSpc>
              </a:pPr>
              <a:r>
                <a:rPr lang="en-US" sz="5449">
                  <a:solidFill>
                    <a:srgbClr val="81AEF6"/>
                  </a:solidFill>
                  <a:latin typeface="Helios Extended Bold"/>
                </a:rPr>
                <a:t>ADVANCING HEALTHCARE WITH RAG IMPLEMENTATION ON LLM</a:t>
              </a:r>
            </a:p>
          </p:txBody>
        </p:sp>
      </p:grpSp>
      <p:sp>
        <p:nvSpPr>
          <p:cNvPr id="9" name="Freeform 9"/>
          <p:cNvSpPr/>
          <p:nvPr/>
        </p:nvSpPr>
        <p:spPr>
          <a:xfrm>
            <a:off x="14585128" y="907166"/>
            <a:ext cx="2674172" cy="243067"/>
          </a:xfrm>
          <a:custGeom>
            <a:avLst/>
            <a:gdLst/>
            <a:ahLst/>
            <a:cxnLst/>
            <a:rect l="l" t="t" r="r" b="b"/>
            <a:pathLst>
              <a:path w="2674172" h="243067">
                <a:moveTo>
                  <a:pt x="0" y="0"/>
                </a:moveTo>
                <a:lnTo>
                  <a:pt x="2674172" y="0"/>
                </a:lnTo>
                <a:lnTo>
                  <a:pt x="2674172" y="243068"/>
                </a:lnTo>
                <a:lnTo>
                  <a:pt x="0" y="243068"/>
                </a:lnTo>
                <a:lnTo>
                  <a:pt x="0" y="0"/>
                </a:lnTo>
                <a:close/>
              </a:path>
            </a:pathLst>
          </a:custGeom>
          <a:blipFill>
            <a:blip r:embed="rId4">
              <a:extLst>
                <a:ext uri="{96DAC541-7B7A-43D3-8B79-37D633B846F1}">
                  <asvg:svgBlip xmlns:asvg="http://schemas.microsoft.com/office/drawing/2016/SVG/main" r:embed="rId5"/>
                </a:ext>
              </a:extLst>
            </a:blip>
            <a:stretch>
              <a:fillRect l="-15993" r="-7350" b="-746431"/>
            </a:stretch>
          </a:blipFill>
        </p:spPr>
      </p:sp>
      <p:sp>
        <p:nvSpPr>
          <p:cNvPr id="10" name="Freeform 10"/>
          <p:cNvSpPr/>
          <p:nvPr/>
        </p:nvSpPr>
        <p:spPr>
          <a:xfrm flipH="1">
            <a:off x="1028700" y="9135317"/>
            <a:ext cx="2674172" cy="243067"/>
          </a:xfrm>
          <a:custGeom>
            <a:avLst/>
            <a:gdLst/>
            <a:ahLst/>
            <a:cxnLst/>
            <a:rect l="l" t="t" r="r" b="b"/>
            <a:pathLst>
              <a:path w="2674172" h="243067">
                <a:moveTo>
                  <a:pt x="2674172" y="0"/>
                </a:moveTo>
                <a:lnTo>
                  <a:pt x="0" y="0"/>
                </a:lnTo>
                <a:lnTo>
                  <a:pt x="0" y="243068"/>
                </a:lnTo>
                <a:lnTo>
                  <a:pt x="2674172" y="243068"/>
                </a:lnTo>
                <a:lnTo>
                  <a:pt x="2674172" y="0"/>
                </a:lnTo>
                <a:close/>
              </a:path>
            </a:pathLst>
          </a:custGeom>
          <a:blipFill>
            <a:blip r:embed="rId4">
              <a:extLst>
                <a:ext uri="{96DAC541-7B7A-43D3-8B79-37D633B846F1}">
                  <asvg:svgBlip xmlns:asvg="http://schemas.microsoft.com/office/drawing/2016/SVG/main" r:embed="rId5"/>
                </a:ext>
              </a:extLst>
            </a:blip>
            <a:stretch>
              <a:fillRect l="-15993" r="-7350" b="-746431"/>
            </a:stretch>
          </a:blipFill>
        </p:spPr>
      </p:sp>
      <p:sp>
        <p:nvSpPr>
          <p:cNvPr id="11" name="AutoShape 11"/>
          <p:cNvSpPr/>
          <p:nvPr/>
        </p:nvSpPr>
        <p:spPr>
          <a:xfrm>
            <a:off x="5897880" y="9248643"/>
            <a:ext cx="6492240" cy="0"/>
          </a:xfrm>
          <a:prstGeom prst="line">
            <a:avLst/>
          </a:prstGeom>
          <a:ln w="9525" cap="flat">
            <a:solidFill>
              <a:srgbClr val="FFFFFF"/>
            </a:solidFill>
            <a:prstDash val="solid"/>
            <a:headEnd type="none" w="sm" len="sm"/>
            <a:tailEnd type="none" w="sm" len="sm"/>
          </a:ln>
        </p:spPr>
      </p:sp>
      <p:sp>
        <p:nvSpPr>
          <p:cNvPr id="13" name="TextBox 13"/>
          <p:cNvSpPr txBox="1"/>
          <p:nvPr/>
        </p:nvSpPr>
        <p:spPr>
          <a:xfrm>
            <a:off x="14583001" y="7107809"/>
            <a:ext cx="5352598" cy="1769715"/>
          </a:xfrm>
          <a:prstGeom prst="rect">
            <a:avLst/>
          </a:prstGeom>
        </p:spPr>
        <p:txBody>
          <a:bodyPr wrap="square" lIns="0" tIns="0" rIns="0" bIns="0" rtlCol="0" anchor="t">
            <a:spAutoFit/>
          </a:bodyPr>
          <a:lstStyle/>
          <a:p>
            <a:pPr>
              <a:lnSpc>
                <a:spcPts val="4619"/>
              </a:lnSpc>
            </a:pPr>
            <a:r>
              <a:rPr lang="en-US" sz="4000" dirty="0">
                <a:solidFill>
                  <a:srgbClr val="FFFFFF"/>
                </a:solidFill>
                <a:latin typeface="Bahnschrift Condensed" panose="020B0502040204020203" pitchFamily="34" charset="0"/>
              </a:rPr>
              <a:t>Presented by - </a:t>
            </a:r>
          </a:p>
          <a:p>
            <a:pPr>
              <a:lnSpc>
                <a:spcPts val="4619"/>
              </a:lnSpc>
            </a:pPr>
            <a:r>
              <a:rPr lang="en-US" sz="4000" dirty="0">
                <a:solidFill>
                  <a:srgbClr val="FFFFFF"/>
                </a:solidFill>
                <a:latin typeface="Bahnschrift Condensed" panose="020B0502040204020203" pitchFamily="34" charset="0"/>
              </a:rPr>
              <a:t>MOHAMED FAZIL M </a:t>
            </a:r>
          </a:p>
          <a:p>
            <a:pPr>
              <a:lnSpc>
                <a:spcPts val="4619"/>
              </a:lnSpc>
            </a:pPr>
            <a:r>
              <a:rPr lang="en-US" sz="4000" dirty="0">
                <a:solidFill>
                  <a:srgbClr val="FFFFFF"/>
                </a:solidFill>
                <a:latin typeface="Bahnschrift Condensed" panose="020B0502040204020203" pitchFamily="34" charset="0"/>
              </a:rPr>
              <a:t>22MDT1043</a:t>
            </a:r>
          </a:p>
        </p:txBody>
      </p:sp>
      <p:sp>
        <p:nvSpPr>
          <p:cNvPr id="14" name="TextBox 14"/>
          <p:cNvSpPr txBox="1"/>
          <p:nvPr/>
        </p:nvSpPr>
        <p:spPr>
          <a:xfrm>
            <a:off x="1026573" y="7697714"/>
            <a:ext cx="8171895" cy="1179810"/>
          </a:xfrm>
          <a:prstGeom prst="rect">
            <a:avLst/>
          </a:prstGeom>
        </p:spPr>
        <p:txBody>
          <a:bodyPr lIns="0" tIns="0" rIns="0" bIns="0" rtlCol="0" anchor="t">
            <a:spAutoFit/>
          </a:bodyPr>
          <a:lstStyle/>
          <a:p>
            <a:pPr>
              <a:lnSpc>
                <a:spcPts val="4619"/>
              </a:lnSpc>
              <a:spcBef>
                <a:spcPct val="0"/>
              </a:spcBef>
            </a:pPr>
            <a:r>
              <a:rPr lang="en-US" sz="4000" dirty="0">
                <a:solidFill>
                  <a:srgbClr val="FFFFFF"/>
                </a:solidFill>
                <a:latin typeface="Bahnschrift Condensed" panose="020B0502040204020203" pitchFamily="34" charset="0"/>
              </a:rPr>
              <a:t>Under the Guidance of</a:t>
            </a:r>
          </a:p>
          <a:p>
            <a:pPr>
              <a:lnSpc>
                <a:spcPts val="4619"/>
              </a:lnSpc>
              <a:spcBef>
                <a:spcPct val="0"/>
              </a:spcBef>
            </a:pPr>
            <a:r>
              <a:rPr lang="en-US" sz="4000" dirty="0">
                <a:solidFill>
                  <a:srgbClr val="FFFFFF"/>
                </a:solidFill>
                <a:latin typeface="Bahnschrift Condensed" panose="020B0502040204020203" pitchFamily="34" charset="0"/>
              </a:rPr>
              <a:t>Dr. MANIMARAN J</a:t>
            </a:r>
          </a:p>
        </p:txBody>
      </p:sp>
      <p:sp>
        <p:nvSpPr>
          <p:cNvPr id="15" name="TextBox 15"/>
          <p:cNvSpPr txBox="1"/>
          <p:nvPr/>
        </p:nvSpPr>
        <p:spPr>
          <a:xfrm>
            <a:off x="4020517" y="2470359"/>
            <a:ext cx="10246965" cy="874214"/>
          </a:xfrm>
          <a:prstGeom prst="rect">
            <a:avLst/>
          </a:prstGeom>
        </p:spPr>
        <p:txBody>
          <a:bodyPr wrap="square" lIns="0" tIns="0" rIns="0" bIns="0" rtlCol="0" anchor="t">
            <a:spAutoFit/>
          </a:bodyPr>
          <a:lstStyle/>
          <a:p>
            <a:pPr algn="ctr">
              <a:lnSpc>
                <a:spcPts val="7279"/>
              </a:lnSpc>
            </a:pPr>
            <a:r>
              <a:rPr lang="en-US" sz="5199" dirty="0">
                <a:solidFill>
                  <a:srgbClr val="FFFFFF"/>
                </a:solidFill>
                <a:latin typeface="Canva Sans Bold"/>
              </a:rPr>
              <a:t>MASTERS’ THESIS – MDT6099 </a:t>
            </a:r>
          </a:p>
        </p:txBody>
      </p:sp>
      <p:pic>
        <p:nvPicPr>
          <p:cNvPr id="17" name="Picture 16">
            <a:extLst>
              <a:ext uri="{FF2B5EF4-FFF2-40B4-BE49-F238E27FC236}">
                <a16:creationId xmlns:a16="http://schemas.microsoft.com/office/drawing/2014/main" id="{9D682B95-BD87-4A24-9547-C8662845F7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8357" y="512292"/>
            <a:ext cx="3491286" cy="15869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973051"/>
            <a:ext cx="6207492" cy="1104101"/>
            <a:chOff x="0" y="0"/>
            <a:chExt cx="8276656" cy="1472135"/>
          </a:xfrm>
        </p:grpSpPr>
        <p:sp>
          <p:nvSpPr>
            <p:cNvPr id="3" name="Freeform 3"/>
            <p:cNvSpPr/>
            <p:nvPr/>
          </p:nvSpPr>
          <p:spPr>
            <a:xfrm rot="-5400000">
              <a:off x="1163248" y="-8522"/>
              <a:ext cx="317409" cy="2643904"/>
            </a:xfrm>
            <a:custGeom>
              <a:avLst/>
              <a:gdLst/>
              <a:ahLst/>
              <a:cxnLst/>
              <a:rect l="l" t="t" r="r" b="b"/>
              <a:pathLst>
                <a:path w="317409" h="2643904">
                  <a:moveTo>
                    <a:pt x="0" y="0"/>
                  </a:moveTo>
                  <a:lnTo>
                    <a:pt x="317408" y="0"/>
                  </a:lnTo>
                  <a:lnTo>
                    <a:pt x="317408" y="2643904"/>
                  </a:lnTo>
                  <a:lnTo>
                    <a:pt x="0" y="2643904"/>
                  </a:lnTo>
                  <a:lnTo>
                    <a:pt x="0" y="0"/>
                  </a:lnTo>
                  <a:close/>
                </a:path>
              </a:pathLst>
            </a:custGeom>
            <a:blipFill>
              <a:blip r:embed="rId2">
                <a:extLst>
                  <a:ext uri="{96DAC541-7B7A-43D3-8B79-37D633B846F1}">
                    <asvg:svgBlip xmlns:asvg="http://schemas.microsoft.com/office/drawing/2016/SVG/main" r:embed="rId3"/>
                  </a:ext>
                </a:extLst>
              </a:blip>
              <a:stretch>
                <a:fillRect l="-645045" r="-78832"/>
              </a:stretch>
            </a:blipFill>
          </p:spPr>
        </p:sp>
        <p:sp>
          <p:nvSpPr>
            <p:cNvPr id="4" name="TextBox 4"/>
            <p:cNvSpPr txBox="1"/>
            <p:nvPr/>
          </p:nvSpPr>
          <p:spPr>
            <a:xfrm>
              <a:off x="0" y="57150"/>
              <a:ext cx="8276656" cy="846431"/>
            </a:xfrm>
            <a:prstGeom prst="rect">
              <a:avLst/>
            </a:prstGeom>
          </p:spPr>
          <p:txBody>
            <a:bodyPr lIns="0" tIns="0" rIns="0" bIns="0" rtlCol="0" anchor="t">
              <a:spAutoFit/>
            </a:bodyPr>
            <a:lstStyle/>
            <a:p>
              <a:pPr marL="0" lvl="0" indent="0">
                <a:lnSpc>
                  <a:spcPts val="4475"/>
                </a:lnSpc>
              </a:pPr>
              <a:endParaRPr/>
            </a:p>
          </p:txBody>
        </p:sp>
        <p:sp>
          <p:nvSpPr>
            <p:cNvPr id="5" name="AutoShape 5"/>
            <p:cNvSpPr/>
            <p:nvPr/>
          </p:nvSpPr>
          <p:spPr>
            <a:xfrm>
              <a:off x="3041173" y="1319057"/>
              <a:ext cx="2138747" cy="0"/>
            </a:xfrm>
            <a:prstGeom prst="line">
              <a:avLst/>
            </a:prstGeom>
            <a:ln w="11253" cap="flat">
              <a:solidFill>
                <a:srgbClr val="FFFFFF"/>
              </a:solidFill>
              <a:prstDash val="solid"/>
              <a:headEnd type="none" w="sm" len="sm"/>
              <a:tailEnd type="none" w="sm" len="sm"/>
            </a:ln>
          </p:spPr>
        </p:sp>
      </p:grpSp>
      <p:sp>
        <p:nvSpPr>
          <p:cNvPr id="6" name="Freeform 6"/>
          <p:cNvSpPr/>
          <p:nvPr/>
        </p:nvSpPr>
        <p:spPr>
          <a:xfrm>
            <a:off x="1028700" y="910612"/>
            <a:ext cx="1911103" cy="236176"/>
          </a:xfrm>
          <a:custGeom>
            <a:avLst/>
            <a:gdLst/>
            <a:ahLst/>
            <a:cxnLst/>
            <a:rect l="l" t="t" r="r" b="b"/>
            <a:pathLst>
              <a:path w="1911103" h="236176">
                <a:moveTo>
                  <a:pt x="0" y="0"/>
                </a:moveTo>
                <a:lnTo>
                  <a:pt x="1911103" y="0"/>
                </a:lnTo>
                <a:lnTo>
                  <a:pt x="1911103" y="236176"/>
                </a:lnTo>
                <a:lnTo>
                  <a:pt x="0" y="236176"/>
                </a:lnTo>
                <a:lnTo>
                  <a:pt x="0" y="0"/>
                </a:lnTo>
                <a:close/>
              </a:path>
            </a:pathLst>
          </a:custGeom>
          <a:blipFill>
            <a:blip r:embed="rId4">
              <a:extLst>
                <a:ext uri="{96DAC541-7B7A-43D3-8B79-37D633B846F1}">
                  <asvg:svgBlip xmlns:asvg="http://schemas.microsoft.com/office/drawing/2016/SVG/main" r:embed="rId5"/>
                </a:ext>
              </a:extLst>
            </a:blip>
            <a:stretch>
              <a:fillRect b="-657599"/>
            </a:stretch>
          </a:blipFill>
        </p:spPr>
      </p:sp>
      <p:sp>
        <p:nvSpPr>
          <p:cNvPr id="7" name="Freeform 7"/>
          <p:cNvSpPr/>
          <p:nvPr/>
        </p:nvSpPr>
        <p:spPr>
          <a:xfrm>
            <a:off x="14585128" y="9671940"/>
            <a:ext cx="2674172" cy="243067"/>
          </a:xfrm>
          <a:custGeom>
            <a:avLst/>
            <a:gdLst/>
            <a:ahLst/>
            <a:cxnLst/>
            <a:rect l="l" t="t" r="r" b="b"/>
            <a:pathLst>
              <a:path w="2674172" h="243067">
                <a:moveTo>
                  <a:pt x="0" y="0"/>
                </a:moveTo>
                <a:lnTo>
                  <a:pt x="2674172" y="0"/>
                </a:lnTo>
                <a:lnTo>
                  <a:pt x="2674172" y="243067"/>
                </a:lnTo>
                <a:lnTo>
                  <a:pt x="0" y="243067"/>
                </a:lnTo>
                <a:lnTo>
                  <a:pt x="0" y="0"/>
                </a:lnTo>
                <a:close/>
              </a:path>
            </a:pathLst>
          </a:custGeom>
          <a:blipFill>
            <a:blip r:embed="rId6">
              <a:extLst>
                <a:ext uri="{96DAC541-7B7A-43D3-8B79-37D633B846F1}">
                  <asvg:svgBlip xmlns:asvg="http://schemas.microsoft.com/office/drawing/2016/SVG/main" r:embed="rId7"/>
                </a:ext>
              </a:extLst>
            </a:blip>
            <a:stretch>
              <a:fillRect l="-15993" r="-7350" b="-746431"/>
            </a:stretch>
          </a:blipFill>
        </p:spPr>
      </p:sp>
      <p:sp>
        <p:nvSpPr>
          <p:cNvPr id="8" name="AutoShape 8"/>
          <p:cNvSpPr/>
          <p:nvPr/>
        </p:nvSpPr>
        <p:spPr>
          <a:xfrm>
            <a:off x="3398887" y="1028700"/>
            <a:ext cx="6492240" cy="0"/>
          </a:xfrm>
          <a:prstGeom prst="line">
            <a:avLst/>
          </a:prstGeom>
          <a:ln w="9525" cap="flat">
            <a:solidFill>
              <a:srgbClr val="FFFFFF"/>
            </a:solidFill>
            <a:prstDash val="solid"/>
            <a:headEnd type="none" w="sm" len="sm"/>
            <a:tailEnd type="none" w="sm" len="sm"/>
          </a:ln>
        </p:spPr>
      </p:sp>
      <p:sp>
        <p:nvSpPr>
          <p:cNvPr id="9" name="AutoShape 9"/>
          <p:cNvSpPr/>
          <p:nvPr/>
        </p:nvSpPr>
        <p:spPr>
          <a:xfrm>
            <a:off x="7236192" y="9798236"/>
            <a:ext cx="6492240" cy="0"/>
          </a:xfrm>
          <a:prstGeom prst="line">
            <a:avLst/>
          </a:prstGeom>
          <a:ln w="9525" cap="flat">
            <a:solidFill>
              <a:srgbClr val="FFFFFF"/>
            </a:solidFill>
            <a:prstDash val="solid"/>
            <a:headEnd type="none" w="sm" len="sm"/>
            <a:tailEnd type="none" w="sm" len="sm"/>
          </a:ln>
        </p:spPr>
      </p:sp>
      <p:sp>
        <p:nvSpPr>
          <p:cNvPr id="10" name="Freeform 10"/>
          <p:cNvSpPr/>
          <p:nvPr/>
        </p:nvSpPr>
        <p:spPr>
          <a:xfrm>
            <a:off x="13209669" y="-945555"/>
            <a:ext cx="6385210" cy="3699102"/>
          </a:xfrm>
          <a:custGeom>
            <a:avLst/>
            <a:gdLst/>
            <a:ahLst/>
            <a:cxnLst/>
            <a:rect l="l" t="t" r="r" b="b"/>
            <a:pathLst>
              <a:path w="6385210" h="3699102">
                <a:moveTo>
                  <a:pt x="0" y="0"/>
                </a:moveTo>
                <a:lnTo>
                  <a:pt x="6385210" y="0"/>
                </a:lnTo>
                <a:lnTo>
                  <a:pt x="6385210" y="3699102"/>
                </a:lnTo>
                <a:lnTo>
                  <a:pt x="0" y="3699102"/>
                </a:lnTo>
                <a:lnTo>
                  <a:pt x="0" y="0"/>
                </a:lnTo>
                <a:close/>
              </a:path>
            </a:pathLst>
          </a:custGeom>
          <a:blipFill>
            <a:blip r:embed="rId8"/>
            <a:stretch>
              <a:fillRect l="-25707" b="-357"/>
            </a:stretch>
          </a:blipFill>
        </p:spPr>
      </p:sp>
      <p:sp>
        <p:nvSpPr>
          <p:cNvPr id="11" name="Freeform 11"/>
          <p:cNvSpPr/>
          <p:nvPr/>
        </p:nvSpPr>
        <p:spPr>
          <a:xfrm>
            <a:off x="8229600" y="3699497"/>
            <a:ext cx="9615858" cy="4097054"/>
          </a:xfrm>
          <a:custGeom>
            <a:avLst/>
            <a:gdLst/>
            <a:ahLst/>
            <a:cxnLst/>
            <a:rect l="l" t="t" r="r" b="b"/>
            <a:pathLst>
              <a:path w="9615858" h="4097054">
                <a:moveTo>
                  <a:pt x="0" y="0"/>
                </a:moveTo>
                <a:lnTo>
                  <a:pt x="9615858" y="0"/>
                </a:lnTo>
                <a:lnTo>
                  <a:pt x="9615858" y="4097054"/>
                </a:lnTo>
                <a:lnTo>
                  <a:pt x="0" y="4097054"/>
                </a:lnTo>
                <a:lnTo>
                  <a:pt x="0" y="0"/>
                </a:lnTo>
                <a:close/>
              </a:path>
            </a:pathLst>
          </a:custGeom>
          <a:blipFill>
            <a:blip r:embed="rId9"/>
            <a:stretch>
              <a:fillRect t="-2134" r="-106" b="-1026"/>
            </a:stretch>
          </a:blipFill>
        </p:spPr>
      </p:sp>
      <p:sp>
        <p:nvSpPr>
          <p:cNvPr id="12" name="TextBox 12"/>
          <p:cNvSpPr txBox="1"/>
          <p:nvPr/>
        </p:nvSpPr>
        <p:spPr>
          <a:xfrm>
            <a:off x="2446239" y="1099440"/>
            <a:ext cx="13395522" cy="1804650"/>
          </a:xfrm>
          <a:prstGeom prst="rect">
            <a:avLst/>
          </a:prstGeom>
        </p:spPr>
        <p:txBody>
          <a:bodyPr lIns="0" tIns="0" rIns="0" bIns="0" rtlCol="0" anchor="t">
            <a:spAutoFit/>
          </a:bodyPr>
          <a:lstStyle/>
          <a:p>
            <a:pPr marL="0" lvl="0" indent="0" algn="ctr">
              <a:lnSpc>
                <a:spcPts val="7106"/>
              </a:lnSpc>
              <a:spcBef>
                <a:spcPct val="0"/>
              </a:spcBef>
            </a:pPr>
            <a:r>
              <a:rPr lang="en-US" sz="5075">
                <a:solidFill>
                  <a:srgbClr val="81AEF6"/>
                </a:solidFill>
                <a:latin typeface="Helios Extended Bold"/>
              </a:rPr>
              <a:t>RETRIEVAL AUGMENTED GENERATION</a:t>
            </a:r>
          </a:p>
        </p:txBody>
      </p:sp>
      <p:sp>
        <p:nvSpPr>
          <p:cNvPr id="13" name="TextBox 13"/>
          <p:cNvSpPr txBox="1"/>
          <p:nvPr/>
        </p:nvSpPr>
        <p:spPr>
          <a:xfrm>
            <a:off x="660897" y="3497464"/>
            <a:ext cx="7139240" cy="5301909"/>
          </a:xfrm>
          <a:prstGeom prst="rect">
            <a:avLst/>
          </a:prstGeom>
        </p:spPr>
        <p:txBody>
          <a:bodyPr lIns="0" tIns="0" rIns="0" bIns="0" rtlCol="0" anchor="t">
            <a:spAutoFit/>
          </a:bodyPr>
          <a:lstStyle/>
          <a:p>
            <a:pPr marL="0" lvl="0" indent="0">
              <a:lnSpc>
                <a:spcPts val="3031"/>
              </a:lnSpc>
              <a:spcBef>
                <a:spcPct val="0"/>
              </a:spcBef>
            </a:pPr>
            <a:r>
              <a:rPr lang="en-US" sz="2165" dirty="0">
                <a:solidFill>
                  <a:srgbClr val="F3F5F9"/>
                </a:solidFill>
                <a:latin typeface="Anonymous Pro"/>
              </a:rPr>
              <a:t>RETRIEVAL-AUGMENTED GENERATION (RAG) ENHANCES LARGE LANGUAGE MODELS (LLMS) BY INTEGRATING EXTERNAL KNOWLEDGE SOURCES INTO THE RESPONSE GENERATION PROCESS. UNLIKE TRADITIONAL LLMS, WHICH RELY SOLELY ON PRE-TRAINED DATA, RAG DYNAMICALLY RETRIEVES RELEVANT INFORMATION FROM DATABASES OR DOCUMENTS WHEN NEEDED. THIS APPROACH USES A RETRIEVAL SYSTEM TO FETCH PERTINENT CONTENT BASED ON THE INPUT QUERY, WHICH IS THEN BLENDED INTO THE GENERATION PROCESS. THE RESULT IS MORE ACCURATE AND CONTEXTUALLY RELEVANT RESPONSES, PARTICULARLY VALUABLE IN FIELDS REQUIRING PRECISE AND CURRENT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sp>
        <p:nvSpPr>
          <p:cNvPr id="2" name="Freeform 2"/>
          <p:cNvSpPr/>
          <p:nvPr/>
        </p:nvSpPr>
        <p:spPr>
          <a:xfrm>
            <a:off x="1565840" y="779133"/>
            <a:ext cx="499134" cy="499134"/>
          </a:xfrm>
          <a:custGeom>
            <a:avLst/>
            <a:gdLst/>
            <a:ahLst/>
            <a:cxnLst/>
            <a:rect l="l" t="t" r="r" b="b"/>
            <a:pathLst>
              <a:path w="499134" h="499134">
                <a:moveTo>
                  <a:pt x="0" y="0"/>
                </a:moveTo>
                <a:lnTo>
                  <a:pt x="499134" y="0"/>
                </a:lnTo>
                <a:lnTo>
                  <a:pt x="499134" y="499134"/>
                </a:lnTo>
                <a:lnTo>
                  <a:pt x="0" y="499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223026" y="9008733"/>
            <a:ext cx="499134" cy="499134"/>
          </a:xfrm>
          <a:custGeom>
            <a:avLst/>
            <a:gdLst/>
            <a:ahLst/>
            <a:cxnLst/>
            <a:rect l="l" t="t" r="r" b="b"/>
            <a:pathLst>
              <a:path w="499134" h="499134">
                <a:moveTo>
                  <a:pt x="0" y="0"/>
                </a:moveTo>
                <a:lnTo>
                  <a:pt x="499134" y="0"/>
                </a:lnTo>
                <a:lnTo>
                  <a:pt x="499134" y="499134"/>
                </a:lnTo>
                <a:lnTo>
                  <a:pt x="0" y="499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685886" y="90850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255567"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912753" y="90850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AutoShape 8"/>
          <p:cNvSpPr/>
          <p:nvPr/>
        </p:nvSpPr>
        <p:spPr>
          <a:xfrm>
            <a:off x="2952799" y="1033462"/>
            <a:ext cx="1677645" cy="0"/>
          </a:xfrm>
          <a:prstGeom prst="line">
            <a:avLst/>
          </a:prstGeom>
          <a:ln w="9525" cap="flat">
            <a:solidFill>
              <a:srgbClr val="FFFFFF"/>
            </a:solidFill>
            <a:prstDash val="solid"/>
            <a:headEnd type="none" w="sm" len="sm"/>
            <a:tailEnd type="none" w="sm" len="sm"/>
          </a:ln>
        </p:spPr>
      </p:sp>
      <p:sp>
        <p:nvSpPr>
          <p:cNvPr id="9" name="AutoShape 9"/>
          <p:cNvSpPr/>
          <p:nvPr/>
        </p:nvSpPr>
        <p:spPr>
          <a:xfrm>
            <a:off x="13600401" y="9253538"/>
            <a:ext cx="1677645" cy="0"/>
          </a:xfrm>
          <a:prstGeom prst="line">
            <a:avLst/>
          </a:prstGeom>
          <a:ln w="9525" cap="flat">
            <a:solidFill>
              <a:srgbClr val="FFFFFF"/>
            </a:solidFill>
            <a:prstDash val="solid"/>
            <a:headEnd type="none" w="sm" len="sm"/>
            <a:tailEnd type="none" w="sm" len="sm"/>
          </a:ln>
        </p:spPr>
      </p:sp>
      <p:grpSp>
        <p:nvGrpSpPr>
          <p:cNvPr id="10" name="Group 10"/>
          <p:cNvGrpSpPr/>
          <p:nvPr/>
        </p:nvGrpSpPr>
        <p:grpSpPr>
          <a:xfrm>
            <a:off x="14173200" y="855427"/>
            <a:ext cx="3086100" cy="346547"/>
            <a:chOff x="0" y="0"/>
            <a:chExt cx="812800" cy="91272"/>
          </a:xfrm>
        </p:grpSpPr>
        <p:sp>
          <p:nvSpPr>
            <p:cNvPr id="11" name="Freeform 11"/>
            <p:cNvSpPr/>
            <p:nvPr/>
          </p:nvSpPr>
          <p:spPr>
            <a:xfrm>
              <a:off x="0" y="0"/>
              <a:ext cx="812800" cy="91272"/>
            </a:xfrm>
            <a:custGeom>
              <a:avLst/>
              <a:gdLst/>
              <a:ahLst/>
              <a:cxnLst/>
              <a:rect l="l" t="t" r="r" b="b"/>
              <a:pathLst>
                <a:path w="812800" h="91272">
                  <a:moveTo>
                    <a:pt x="45636" y="0"/>
                  </a:moveTo>
                  <a:lnTo>
                    <a:pt x="767164" y="0"/>
                  </a:lnTo>
                  <a:cubicBezTo>
                    <a:pt x="792368" y="0"/>
                    <a:pt x="812800" y="20432"/>
                    <a:pt x="812800" y="45636"/>
                  </a:cubicBezTo>
                  <a:lnTo>
                    <a:pt x="812800" y="45636"/>
                  </a:lnTo>
                  <a:cubicBezTo>
                    <a:pt x="812800" y="57739"/>
                    <a:pt x="807992" y="69347"/>
                    <a:pt x="799434" y="77905"/>
                  </a:cubicBezTo>
                  <a:cubicBezTo>
                    <a:pt x="790875" y="86463"/>
                    <a:pt x="779268" y="91272"/>
                    <a:pt x="767164" y="91272"/>
                  </a:cubicBezTo>
                  <a:lnTo>
                    <a:pt x="45636" y="91272"/>
                  </a:lnTo>
                  <a:cubicBezTo>
                    <a:pt x="20432" y="91272"/>
                    <a:pt x="0" y="70840"/>
                    <a:pt x="0" y="45636"/>
                  </a:cubicBezTo>
                  <a:lnTo>
                    <a:pt x="0" y="45636"/>
                  </a:lnTo>
                  <a:cubicBezTo>
                    <a:pt x="0" y="20432"/>
                    <a:pt x="20432" y="0"/>
                    <a:pt x="45636" y="0"/>
                  </a:cubicBezTo>
                  <a:close/>
                </a:path>
              </a:pathLst>
            </a:custGeom>
            <a:solidFill>
              <a:srgbClr val="000000">
                <a:alpha val="0"/>
              </a:srgbClr>
            </a:solidFill>
            <a:ln w="19050" cap="rnd">
              <a:solidFill>
                <a:srgbClr val="FFFFFF"/>
              </a:solidFill>
              <a:prstDash val="solid"/>
              <a:round/>
            </a:ln>
          </p:spPr>
        </p:sp>
        <p:sp>
          <p:nvSpPr>
            <p:cNvPr id="12" name="TextBox 12"/>
            <p:cNvSpPr txBox="1"/>
            <p:nvPr/>
          </p:nvSpPr>
          <p:spPr>
            <a:xfrm>
              <a:off x="0" y="-47625"/>
              <a:ext cx="812800" cy="138897"/>
            </a:xfrm>
            <a:prstGeom prst="rect">
              <a:avLst/>
            </a:prstGeom>
          </p:spPr>
          <p:txBody>
            <a:bodyPr lIns="50800" tIns="50800" rIns="50800" bIns="50800" rtlCol="0" anchor="ctr"/>
            <a:lstStyle/>
            <a:p>
              <a:pPr algn="ctr">
                <a:lnSpc>
                  <a:spcPts val="3359"/>
                </a:lnSpc>
              </a:pPr>
              <a:endParaRPr/>
            </a:p>
          </p:txBody>
        </p:sp>
      </p:grpSp>
      <p:grpSp>
        <p:nvGrpSpPr>
          <p:cNvPr id="13" name="Group 13"/>
          <p:cNvGrpSpPr/>
          <p:nvPr/>
        </p:nvGrpSpPr>
        <p:grpSpPr>
          <a:xfrm rot="-10800000">
            <a:off x="1028700" y="9075502"/>
            <a:ext cx="3086100" cy="346547"/>
            <a:chOff x="0" y="0"/>
            <a:chExt cx="812800" cy="91272"/>
          </a:xfrm>
        </p:grpSpPr>
        <p:sp>
          <p:nvSpPr>
            <p:cNvPr id="14" name="Freeform 14"/>
            <p:cNvSpPr/>
            <p:nvPr/>
          </p:nvSpPr>
          <p:spPr>
            <a:xfrm>
              <a:off x="0" y="0"/>
              <a:ext cx="812800" cy="91272"/>
            </a:xfrm>
            <a:custGeom>
              <a:avLst/>
              <a:gdLst/>
              <a:ahLst/>
              <a:cxnLst/>
              <a:rect l="l" t="t" r="r" b="b"/>
              <a:pathLst>
                <a:path w="812800" h="91272">
                  <a:moveTo>
                    <a:pt x="45636" y="0"/>
                  </a:moveTo>
                  <a:lnTo>
                    <a:pt x="767164" y="0"/>
                  </a:lnTo>
                  <a:cubicBezTo>
                    <a:pt x="792368" y="0"/>
                    <a:pt x="812800" y="20432"/>
                    <a:pt x="812800" y="45636"/>
                  </a:cubicBezTo>
                  <a:lnTo>
                    <a:pt x="812800" y="45636"/>
                  </a:lnTo>
                  <a:cubicBezTo>
                    <a:pt x="812800" y="57739"/>
                    <a:pt x="807992" y="69347"/>
                    <a:pt x="799434" y="77905"/>
                  </a:cubicBezTo>
                  <a:cubicBezTo>
                    <a:pt x="790875" y="86463"/>
                    <a:pt x="779268" y="91272"/>
                    <a:pt x="767164" y="91272"/>
                  </a:cubicBezTo>
                  <a:lnTo>
                    <a:pt x="45636" y="91272"/>
                  </a:lnTo>
                  <a:cubicBezTo>
                    <a:pt x="20432" y="91272"/>
                    <a:pt x="0" y="70840"/>
                    <a:pt x="0" y="45636"/>
                  </a:cubicBezTo>
                  <a:lnTo>
                    <a:pt x="0" y="45636"/>
                  </a:lnTo>
                  <a:cubicBezTo>
                    <a:pt x="0" y="20432"/>
                    <a:pt x="20432" y="0"/>
                    <a:pt x="45636" y="0"/>
                  </a:cubicBezTo>
                  <a:close/>
                </a:path>
              </a:pathLst>
            </a:custGeom>
            <a:solidFill>
              <a:srgbClr val="000000">
                <a:alpha val="0"/>
              </a:srgbClr>
            </a:solidFill>
            <a:ln w="19050" cap="rnd">
              <a:solidFill>
                <a:srgbClr val="FFFFFF"/>
              </a:solidFill>
              <a:prstDash val="solid"/>
              <a:round/>
            </a:ln>
          </p:spPr>
        </p:sp>
        <p:sp>
          <p:nvSpPr>
            <p:cNvPr id="15" name="TextBox 15"/>
            <p:cNvSpPr txBox="1"/>
            <p:nvPr/>
          </p:nvSpPr>
          <p:spPr>
            <a:xfrm>
              <a:off x="0" y="-47625"/>
              <a:ext cx="812800" cy="138897"/>
            </a:xfrm>
            <a:prstGeom prst="rect">
              <a:avLst/>
            </a:prstGeom>
          </p:spPr>
          <p:txBody>
            <a:bodyPr lIns="50800" tIns="50800" rIns="50800" bIns="50800" rtlCol="0" anchor="ctr"/>
            <a:lstStyle/>
            <a:p>
              <a:pPr algn="ctr">
                <a:lnSpc>
                  <a:spcPts val="3359"/>
                </a:lnSpc>
              </a:pPr>
              <a:endParaRPr/>
            </a:p>
          </p:txBody>
        </p:sp>
      </p:grpSp>
      <p:grpSp>
        <p:nvGrpSpPr>
          <p:cNvPr id="16" name="Group 16"/>
          <p:cNvGrpSpPr/>
          <p:nvPr/>
        </p:nvGrpSpPr>
        <p:grpSpPr>
          <a:xfrm>
            <a:off x="16843463" y="918631"/>
            <a:ext cx="220137" cy="22013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8" name="TextBox 18"/>
            <p:cNvSpPr txBox="1"/>
            <p:nvPr/>
          </p:nvSpPr>
          <p:spPr>
            <a:xfrm>
              <a:off x="76200" y="28575"/>
              <a:ext cx="660400" cy="708025"/>
            </a:xfrm>
            <a:prstGeom prst="rect">
              <a:avLst/>
            </a:prstGeom>
          </p:spPr>
          <p:txBody>
            <a:bodyPr lIns="50800" tIns="50800" rIns="50800" bIns="50800" rtlCol="0" anchor="ctr"/>
            <a:lstStyle/>
            <a:p>
              <a:pPr algn="ctr">
                <a:lnSpc>
                  <a:spcPts val="3359"/>
                </a:lnSpc>
              </a:pPr>
              <a:endParaRPr/>
            </a:p>
          </p:txBody>
        </p:sp>
      </p:grpSp>
      <p:grpSp>
        <p:nvGrpSpPr>
          <p:cNvPr id="19" name="Group 19"/>
          <p:cNvGrpSpPr/>
          <p:nvPr/>
        </p:nvGrpSpPr>
        <p:grpSpPr>
          <a:xfrm rot="-10800000">
            <a:off x="3672130" y="9148231"/>
            <a:ext cx="220137" cy="22013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3359"/>
                </a:lnSpc>
              </a:pPr>
              <a:endParaRPr/>
            </a:p>
          </p:txBody>
        </p:sp>
      </p:grpSp>
      <p:sp>
        <p:nvSpPr>
          <p:cNvPr id="22" name="Freeform 22"/>
          <p:cNvSpPr/>
          <p:nvPr/>
        </p:nvSpPr>
        <p:spPr>
          <a:xfrm>
            <a:off x="8653943" y="2731720"/>
            <a:ext cx="9399628" cy="5323842"/>
          </a:xfrm>
          <a:custGeom>
            <a:avLst/>
            <a:gdLst/>
            <a:ahLst/>
            <a:cxnLst/>
            <a:rect l="l" t="t" r="r" b="b"/>
            <a:pathLst>
              <a:path w="9399628" h="5323842">
                <a:moveTo>
                  <a:pt x="0" y="0"/>
                </a:moveTo>
                <a:lnTo>
                  <a:pt x="9399628" y="0"/>
                </a:lnTo>
                <a:lnTo>
                  <a:pt x="9399628" y="5323842"/>
                </a:lnTo>
                <a:lnTo>
                  <a:pt x="0" y="5323842"/>
                </a:lnTo>
                <a:lnTo>
                  <a:pt x="0" y="0"/>
                </a:lnTo>
                <a:close/>
              </a:path>
            </a:pathLst>
          </a:custGeom>
          <a:blipFill>
            <a:blip r:embed="rId6"/>
            <a:stretch>
              <a:fillRect l="-3754" r="-5100"/>
            </a:stretch>
          </a:blipFill>
        </p:spPr>
      </p:sp>
      <p:sp>
        <p:nvSpPr>
          <p:cNvPr id="23" name="TextBox 23"/>
          <p:cNvSpPr txBox="1"/>
          <p:nvPr/>
        </p:nvSpPr>
        <p:spPr>
          <a:xfrm>
            <a:off x="2195078" y="1227138"/>
            <a:ext cx="13664082" cy="909300"/>
          </a:xfrm>
          <a:prstGeom prst="rect">
            <a:avLst/>
          </a:prstGeom>
        </p:spPr>
        <p:txBody>
          <a:bodyPr lIns="0" tIns="0" rIns="0" bIns="0" rtlCol="0" anchor="t">
            <a:spAutoFit/>
          </a:bodyPr>
          <a:lstStyle/>
          <a:p>
            <a:pPr marL="0" lvl="0" indent="0" algn="ctr">
              <a:lnSpc>
                <a:spcPts val="7106"/>
              </a:lnSpc>
              <a:spcBef>
                <a:spcPct val="0"/>
              </a:spcBef>
            </a:pPr>
            <a:r>
              <a:rPr lang="en-US" sz="5075">
                <a:solidFill>
                  <a:srgbClr val="81AEF6"/>
                </a:solidFill>
                <a:latin typeface="Helios Extended Bold"/>
              </a:rPr>
              <a:t>RESULTS</a:t>
            </a:r>
          </a:p>
        </p:txBody>
      </p:sp>
      <p:sp>
        <p:nvSpPr>
          <p:cNvPr id="24" name="TextBox 24"/>
          <p:cNvSpPr txBox="1"/>
          <p:nvPr/>
        </p:nvSpPr>
        <p:spPr>
          <a:xfrm>
            <a:off x="1028700" y="2811456"/>
            <a:ext cx="7228479" cy="4021172"/>
          </a:xfrm>
          <a:prstGeom prst="rect">
            <a:avLst/>
          </a:prstGeom>
        </p:spPr>
        <p:txBody>
          <a:bodyPr lIns="0" tIns="0" rIns="0" bIns="0" rtlCol="0" anchor="t">
            <a:spAutoFit/>
          </a:bodyPr>
          <a:lstStyle/>
          <a:p>
            <a:pPr marL="0" lvl="0" indent="0">
              <a:lnSpc>
                <a:spcPts val="3585"/>
              </a:lnSpc>
              <a:spcBef>
                <a:spcPct val="0"/>
              </a:spcBef>
            </a:pPr>
            <a:r>
              <a:rPr lang="en-US" sz="2561" dirty="0">
                <a:solidFill>
                  <a:srgbClr val="F3F5F9"/>
                </a:solidFill>
                <a:latin typeface="Anonymous Pro"/>
              </a:rPr>
              <a:t>THIS RESULT ILLUSTRATES THE CHATBOT'S PROCESS WHEN A USER INQUIRES ABOUT </a:t>
            </a:r>
            <a:r>
              <a:rPr lang="en-US" sz="2561" dirty="0">
                <a:solidFill>
                  <a:srgbClr val="F3F5F9"/>
                </a:solidFill>
                <a:latin typeface="Anonymous Pro Bold"/>
              </a:rPr>
              <a:t>CHILD SPECIALISTS</a:t>
            </a:r>
            <a:r>
              <a:rPr lang="en-US" sz="2561" dirty="0">
                <a:solidFill>
                  <a:srgbClr val="F3F5F9"/>
                </a:solidFill>
                <a:latin typeface="Anonymous Pro"/>
              </a:rPr>
              <a:t> AND THEIR AVAILABILITY. THIS INFORMATION, INCLUDING DOCTORS' SPECIALIZATIONS, SCHEDULES, AND ASSOCIATED HOSPITALS, IS DIRECTLY PULLED FROM AN UPLOADED DOCUMENT, PROVIDING A SWIFT AND ACCURATE RESPONSE BASED ON PRE-EXISTING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500"/>
                                        <p:tgtEl>
                                          <p:spTgt spid="2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sp>
        <p:nvSpPr>
          <p:cNvPr id="2" name="Freeform 2"/>
          <p:cNvSpPr/>
          <p:nvPr/>
        </p:nvSpPr>
        <p:spPr>
          <a:xfrm>
            <a:off x="1565840" y="779133"/>
            <a:ext cx="499134" cy="499134"/>
          </a:xfrm>
          <a:custGeom>
            <a:avLst/>
            <a:gdLst/>
            <a:ahLst/>
            <a:cxnLst/>
            <a:rect l="l" t="t" r="r" b="b"/>
            <a:pathLst>
              <a:path w="499134" h="499134">
                <a:moveTo>
                  <a:pt x="0" y="0"/>
                </a:moveTo>
                <a:lnTo>
                  <a:pt x="499134" y="0"/>
                </a:lnTo>
                <a:lnTo>
                  <a:pt x="499134" y="499134"/>
                </a:lnTo>
                <a:lnTo>
                  <a:pt x="0" y="499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223026" y="9008733"/>
            <a:ext cx="499134" cy="499134"/>
          </a:xfrm>
          <a:custGeom>
            <a:avLst/>
            <a:gdLst/>
            <a:ahLst/>
            <a:cxnLst/>
            <a:rect l="l" t="t" r="r" b="b"/>
            <a:pathLst>
              <a:path w="499134" h="499134">
                <a:moveTo>
                  <a:pt x="0" y="0"/>
                </a:moveTo>
                <a:lnTo>
                  <a:pt x="499134" y="0"/>
                </a:lnTo>
                <a:lnTo>
                  <a:pt x="499134" y="499134"/>
                </a:lnTo>
                <a:lnTo>
                  <a:pt x="0" y="499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685886" y="90850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255567"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912753" y="90850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AutoShape 8"/>
          <p:cNvSpPr/>
          <p:nvPr/>
        </p:nvSpPr>
        <p:spPr>
          <a:xfrm>
            <a:off x="2952799" y="1033462"/>
            <a:ext cx="1677645" cy="0"/>
          </a:xfrm>
          <a:prstGeom prst="line">
            <a:avLst/>
          </a:prstGeom>
          <a:ln w="9525" cap="flat">
            <a:solidFill>
              <a:srgbClr val="FFFFFF"/>
            </a:solidFill>
            <a:prstDash val="solid"/>
            <a:headEnd type="none" w="sm" len="sm"/>
            <a:tailEnd type="none" w="sm" len="sm"/>
          </a:ln>
        </p:spPr>
      </p:sp>
      <p:sp>
        <p:nvSpPr>
          <p:cNvPr id="9" name="AutoShape 9"/>
          <p:cNvSpPr/>
          <p:nvPr/>
        </p:nvSpPr>
        <p:spPr>
          <a:xfrm>
            <a:off x="13600401" y="9253538"/>
            <a:ext cx="1677645" cy="0"/>
          </a:xfrm>
          <a:prstGeom prst="line">
            <a:avLst/>
          </a:prstGeom>
          <a:ln w="9525" cap="flat">
            <a:solidFill>
              <a:srgbClr val="FFFFFF"/>
            </a:solidFill>
            <a:prstDash val="solid"/>
            <a:headEnd type="none" w="sm" len="sm"/>
            <a:tailEnd type="none" w="sm" len="sm"/>
          </a:ln>
        </p:spPr>
      </p:sp>
      <p:grpSp>
        <p:nvGrpSpPr>
          <p:cNvPr id="10" name="Group 10"/>
          <p:cNvGrpSpPr/>
          <p:nvPr/>
        </p:nvGrpSpPr>
        <p:grpSpPr>
          <a:xfrm>
            <a:off x="14173200" y="855427"/>
            <a:ext cx="3086100" cy="346547"/>
            <a:chOff x="0" y="0"/>
            <a:chExt cx="812800" cy="91272"/>
          </a:xfrm>
        </p:grpSpPr>
        <p:sp>
          <p:nvSpPr>
            <p:cNvPr id="11" name="Freeform 11"/>
            <p:cNvSpPr/>
            <p:nvPr/>
          </p:nvSpPr>
          <p:spPr>
            <a:xfrm>
              <a:off x="0" y="0"/>
              <a:ext cx="812800" cy="91272"/>
            </a:xfrm>
            <a:custGeom>
              <a:avLst/>
              <a:gdLst/>
              <a:ahLst/>
              <a:cxnLst/>
              <a:rect l="l" t="t" r="r" b="b"/>
              <a:pathLst>
                <a:path w="812800" h="91272">
                  <a:moveTo>
                    <a:pt x="45636" y="0"/>
                  </a:moveTo>
                  <a:lnTo>
                    <a:pt x="767164" y="0"/>
                  </a:lnTo>
                  <a:cubicBezTo>
                    <a:pt x="792368" y="0"/>
                    <a:pt x="812800" y="20432"/>
                    <a:pt x="812800" y="45636"/>
                  </a:cubicBezTo>
                  <a:lnTo>
                    <a:pt x="812800" y="45636"/>
                  </a:lnTo>
                  <a:cubicBezTo>
                    <a:pt x="812800" y="57739"/>
                    <a:pt x="807992" y="69347"/>
                    <a:pt x="799434" y="77905"/>
                  </a:cubicBezTo>
                  <a:cubicBezTo>
                    <a:pt x="790875" y="86463"/>
                    <a:pt x="779268" y="91272"/>
                    <a:pt x="767164" y="91272"/>
                  </a:cubicBezTo>
                  <a:lnTo>
                    <a:pt x="45636" y="91272"/>
                  </a:lnTo>
                  <a:cubicBezTo>
                    <a:pt x="20432" y="91272"/>
                    <a:pt x="0" y="70840"/>
                    <a:pt x="0" y="45636"/>
                  </a:cubicBezTo>
                  <a:lnTo>
                    <a:pt x="0" y="45636"/>
                  </a:lnTo>
                  <a:cubicBezTo>
                    <a:pt x="0" y="20432"/>
                    <a:pt x="20432" y="0"/>
                    <a:pt x="45636" y="0"/>
                  </a:cubicBezTo>
                  <a:close/>
                </a:path>
              </a:pathLst>
            </a:custGeom>
            <a:solidFill>
              <a:srgbClr val="000000">
                <a:alpha val="0"/>
              </a:srgbClr>
            </a:solidFill>
            <a:ln w="19050" cap="rnd">
              <a:solidFill>
                <a:srgbClr val="FFFFFF"/>
              </a:solidFill>
              <a:prstDash val="solid"/>
              <a:round/>
            </a:ln>
          </p:spPr>
        </p:sp>
        <p:sp>
          <p:nvSpPr>
            <p:cNvPr id="12" name="TextBox 12"/>
            <p:cNvSpPr txBox="1"/>
            <p:nvPr/>
          </p:nvSpPr>
          <p:spPr>
            <a:xfrm>
              <a:off x="0" y="-47625"/>
              <a:ext cx="812800" cy="138897"/>
            </a:xfrm>
            <a:prstGeom prst="rect">
              <a:avLst/>
            </a:prstGeom>
          </p:spPr>
          <p:txBody>
            <a:bodyPr lIns="50800" tIns="50800" rIns="50800" bIns="50800" rtlCol="0" anchor="ctr"/>
            <a:lstStyle/>
            <a:p>
              <a:pPr algn="ctr">
                <a:lnSpc>
                  <a:spcPts val="3359"/>
                </a:lnSpc>
              </a:pPr>
              <a:endParaRPr/>
            </a:p>
          </p:txBody>
        </p:sp>
      </p:grpSp>
      <p:grpSp>
        <p:nvGrpSpPr>
          <p:cNvPr id="13" name="Group 13"/>
          <p:cNvGrpSpPr/>
          <p:nvPr/>
        </p:nvGrpSpPr>
        <p:grpSpPr>
          <a:xfrm rot="-10800000">
            <a:off x="1028700" y="9075502"/>
            <a:ext cx="3086100" cy="346547"/>
            <a:chOff x="0" y="0"/>
            <a:chExt cx="812800" cy="91272"/>
          </a:xfrm>
        </p:grpSpPr>
        <p:sp>
          <p:nvSpPr>
            <p:cNvPr id="14" name="Freeform 14"/>
            <p:cNvSpPr/>
            <p:nvPr/>
          </p:nvSpPr>
          <p:spPr>
            <a:xfrm>
              <a:off x="0" y="0"/>
              <a:ext cx="812800" cy="91272"/>
            </a:xfrm>
            <a:custGeom>
              <a:avLst/>
              <a:gdLst/>
              <a:ahLst/>
              <a:cxnLst/>
              <a:rect l="l" t="t" r="r" b="b"/>
              <a:pathLst>
                <a:path w="812800" h="91272">
                  <a:moveTo>
                    <a:pt x="45636" y="0"/>
                  </a:moveTo>
                  <a:lnTo>
                    <a:pt x="767164" y="0"/>
                  </a:lnTo>
                  <a:cubicBezTo>
                    <a:pt x="792368" y="0"/>
                    <a:pt x="812800" y="20432"/>
                    <a:pt x="812800" y="45636"/>
                  </a:cubicBezTo>
                  <a:lnTo>
                    <a:pt x="812800" y="45636"/>
                  </a:lnTo>
                  <a:cubicBezTo>
                    <a:pt x="812800" y="57739"/>
                    <a:pt x="807992" y="69347"/>
                    <a:pt x="799434" y="77905"/>
                  </a:cubicBezTo>
                  <a:cubicBezTo>
                    <a:pt x="790875" y="86463"/>
                    <a:pt x="779268" y="91272"/>
                    <a:pt x="767164" y="91272"/>
                  </a:cubicBezTo>
                  <a:lnTo>
                    <a:pt x="45636" y="91272"/>
                  </a:lnTo>
                  <a:cubicBezTo>
                    <a:pt x="20432" y="91272"/>
                    <a:pt x="0" y="70840"/>
                    <a:pt x="0" y="45636"/>
                  </a:cubicBezTo>
                  <a:lnTo>
                    <a:pt x="0" y="45636"/>
                  </a:lnTo>
                  <a:cubicBezTo>
                    <a:pt x="0" y="20432"/>
                    <a:pt x="20432" y="0"/>
                    <a:pt x="45636" y="0"/>
                  </a:cubicBezTo>
                  <a:close/>
                </a:path>
              </a:pathLst>
            </a:custGeom>
            <a:solidFill>
              <a:srgbClr val="000000">
                <a:alpha val="0"/>
              </a:srgbClr>
            </a:solidFill>
            <a:ln w="19050" cap="rnd">
              <a:solidFill>
                <a:srgbClr val="FFFFFF"/>
              </a:solidFill>
              <a:prstDash val="solid"/>
              <a:round/>
            </a:ln>
          </p:spPr>
        </p:sp>
        <p:sp>
          <p:nvSpPr>
            <p:cNvPr id="15" name="TextBox 15"/>
            <p:cNvSpPr txBox="1"/>
            <p:nvPr/>
          </p:nvSpPr>
          <p:spPr>
            <a:xfrm>
              <a:off x="0" y="-47625"/>
              <a:ext cx="812800" cy="138897"/>
            </a:xfrm>
            <a:prstGeom prst="rect">
              <a:avLst/>
            </a:prstGeom>
          </p:spPr>
          <p:txBody>
            <a:bodyPr lIns="50800" tIns="50800" rIns="50800" bIns="50800" rtlCol="0" anchor="ctr"/>
            <a:lstStyle/>
            <a:p>
              <a:pPr algn="ctr">
                <a:lnSpc>
                  <a:spcPts val="3359"/>
                </a:lnSpc>
              </a:pPr>
              <a:endParaRPr/>
            </a:p>
          </p:txBody>
        </p:sp>
      </p:grpSp>
      <p:grpSp>
        <p:nvGrpSpPr>
          <p:cNvPr id="16" name="Group 16"/>
          <p:cNvGrpSpPr/>
          <p:nvPr/>
        </p:nvGrpSpPr>
        <p:grpSpPr>
          <a:xfrm>
            <a:off x="16843463" y="918631"/>
            <a:ext cx="220137" cy="22013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8" name="TextBox 18"/>
            <p:cNvSpPr txBox="1"/>
            <p:nvPr/>
          </p:nvSpPr>
          <p:spPr>
            <a:xfrm>
              <a:off x="76200" y="28575"/>
              <a:ext cx="660400" cy="708025"/>
            </a:xfrm>
            <a:prstGeom prst="rect">
              <a:avLst/>
            </a:prstGeom>
          </p:spPr>
          <p:txBody>
            <a:bodyPr lIns="50800" tIns="50800" rIns="50800" bIns="50800" rtlCol="0" anchor="ctr"/>
            <a:lstStyle/>
            <a:p>
              <a:pPr algn="ctr">
                <a:lnSpc>
                  <a:spcPts val="3359"/>
                </a:lnSpc>
              </a:pPr>
              <a:endParaRPr/>
            </a:p>
          </p:txBody>
        </p:sp>
      </p:grpSp>
      <p:grpSp>
        <p:nvGrpSpPr>
          <p:cNvPr id="19" name="Group 19"/>
          <p:cNvGrpSpPr/>
          <p:nvPr/>
        </p:nvGrpSpPr>
        <p:grpSpPr>
          <a:xfrm rot="-10800000">
            <a:off x="3672130" y="9148231"/>
            <a:ext cx="220137" cy="22013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3359"/>
                </a:lnSpc>
              </a:pPr>
              <a:endParaRPr/>
            </a:p>
          </p:txBody>
        </p:sp>
      </p:grpSp>
      <p:sp>
        <p:nvSpPr>
          <p:cNvPr id="22" name="Freeform 22"/>
          <p:cNvSpPr/>
          <p:nvPr/>
        </p:nvSpPr>
        <p:spPr>
          <a:xfrm>
            <a:off x="8712300" y="2504782"/>
            <a:ext cx="9291135" cy="4999222"/>
          </a:xfrm>
          <a:custGeom>
            <a:avLst/>
            <a:gdLst/>
            <a:ahLst/>
            <a:cxnLst/>
            <a:rect l="l" t="t" r="r" b="b"/>
            <a:pathLst>
              <a:path w="9291135" h="4999222">
                <a:moveTo>
                  <a:pt x="0" y="0"/>
                </a:moveTo>
                <a:lnTo>
                  <a:pt x="9291134" y="0"/>
                </a:lnTo>
                <a:lnTo>
                  <a:pt x="9291134" y="4999222"/>
                </a:lnTo>
                <a:lnTo>
                  <a:pt x="0" y="4999222"/>
                </a:lnTo>
                <a:lnTo>
                  <a:pt x="0" y="0"/>
                </a:lnTo>
                <a:close/>
              </a:path>
            </a:pathLst>
          </a:custGeom>
          <a:blipFill>
            <a:blip r:embed="rId6"/>
            <a:stretch>
              <a:fillRect l="-1551" r="-1551"/>
            </a:stretch>
          </a:blipFill>
        </p:spPr>
      </p:sp>
      <p:sp>
        <p:nvSpPr>
          <p:cNvPr id="23" name="TextBox 23"/>
          <p:cNvSpPr txBox="1"/>
          <p:nvPr/>
        </p:nvSpPr>
        <p:spPr>
          <a:xfrm>
            <a:off x="1028700" y="2760166"/>
            <a:ext cx="7338541" cy="4709517"/>
          </a:xfrm>
          <a:prstGeom prst="rect">
            <a:avLst/>
          </a:prstGeom>
        </p:spPr>
        <p:txBody>
          <a:bodyPr lIns="0" tIns="0" rIns="0" bIns="0" rtlCol="0" anchor="t">
            <a:spAutoFit/>
          </a:bodyPr>
          <a:lstStyle/>
          <a:p>
            <a:pPr marL="0" lvl="0" indent="0">
              <a:lnSpc>
                <a:spcPts val="3445"/>
              </a:lnSpc>
              <a:spcBef>
                <a:spcPct val="0"/>
              </a:spcBef>
            </a:pPr>
            <a:r>
              <a:rPr lang="en-US" sz="2460" dirty="0">
                <a:solidFill>
                  <a:srgbClr val="F4F5F8"/>
                </a:solidFill>
                <a:latin typeface="Anonymous Pro"/>
              </a:rPr>
              <a:t>THIS FIGURE DEPICTS THE USER INQUIRING ABOUT CHRONIC CONDITIONS USING THE CHATBOT. INITIALLY, THE CHATBOT SEARCHES FOR IMPORTANT INFORMATION IN A PDF DOCUMENT. IF THE REQUIRED INFORMATION IS NOT DISCOVERED IN THE PDF, THE CHAT?BOT SEARCHES THE LARGE LANGUAGE MODEL (LLM). THIS INCLUDES THOROUGH IN?FORMATION ON THE ILLNESS, INCLUDING TYPES, SYMPTOMS, CAUSES, PREVENTIVE STRATEGIES, AND TREATMENT OPTIONS.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sp>
        <p:nvSpPr>
          <p:cNvPr id="2" name="Freeform 2"/>
          <p:cNvSpPr/>
          <p:nvPr/>
        </p:nvSpPr>
        <p:spPr>
          <a:xfrm>
            <a:off x="1565840" y="779133"/>
            <a:ext cx="499134" cy="499134"/>
          </a:xfrm>
          <a:custGeom>
            <a:avLst/>
            <a:gdLst/>
            <a:ahLst/>
            <a:cxnLst/>
            <a:rect l="l" t="t" r="r" b="b"/>
            <a:pathLst>
              <a:path w="499134" h="499134">
                <a:moveTo>
                  <a:pt x="0" y="0"/>
                </a:moveTo>
                <a:lnTo>
                  <a:pt x="499134" y="0"/>
                </a:lnTo>
                <a:lnTo>
                  <a:pt x="499134" y="499134"/>
                </a:lnTo>
                <a:lnTo>
                  <a:pt x="0" y="499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255567"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2952799" y="1033462"/>
            <a:ext cx="1677645" cy="0"/>
          </a:xfrm>
          <a:prstGeom prst="line">
            <a:avLst/>
          </a:prstGeom>
          <a:ln w="9525" cap="flat">
            <a:solidFill>
              <a:srgbClr val="FFFFFF"/>
            </a:solidFill>
            <a:prstDash val="solid"/>
            <a:headEnd type="none" w="sm" len="sm"/>
            <a:tailEnd type="none" w="sm" len="sm"/>
          </a:ln>
        </p:spPr>
      </p:sp>
      <p:grpSp>
        <p:nvGrpSpPr>
          <p:cNvPr id="6" name="Group 6"/>
          <p:cNvGrpSpPr/>
          <p:nvPr/>
        </p:nvGrpSpPr>
        <p:grpSpPr>
          <a:xfrm>
            <a:off x="14173200" y="855427"/>
            <a:ext cx="3086100" cy="346547"/>
            <a:chOff x="0" y="0"/>
            <a:chExt cx="812800" cy="91272"/>
          </a:xfrm>
        </p:grpSpPr>
        <p:sp>
          <p:nvSpPr>
            <p:cNvPr id="7" name="Freeform 7"/>
            <p:cNvSpPr/>
            <p:nvPr/>
          </p:nvSpPr>
          <p:spPr>
            <a:xfrm>
              <a:off x="0" y="0"/>
              <a:ext cx="812800" cy="91272"/>
            </a:xfrm>
            <a:custGeom>
              <a:avLst/>
              <a:gdLst/>
              <a:ahLst/>
              <a:cxnLst/>
              <a:rect l="l" t="t" r="r" b="b"/>
              <a:pathLst>
                <a:path w="812800" h="91272">
                  <a:moveTo>
                    <a:pt x="45636" y="0"/>
                  </a:moveTo>
                  <a:lnTo>
                    <a:pt x="767164" y="0"/>
                  </a:lnTo>
                  <a:cubicBezTo>
                    <a:pt x="792368" y="0"/>
                    <a:pt x="812800" y="20432"/>
                    <a:pt x="812800" y="45636"/>
                  </a:cubicBezTo>
                  <a:lnTo>
                    <a:pt x="812800" y="45636"/>
                  </a:lnTo>
                  <a:cubicBezTo>
                    <a:pt x="812800" y="57739"/>
                    <a:pt x="807992" y="69347"/>
                    <a:pt x="799434" y="77905"/>
                  </a:cubicBezTo>
                  <a:cubicBezTo>
                    <a:pt x="790875" y="86463"/>
                    <a:pt x="779268" y="91272"/>
                    <a:pt x="767164" y="91272"/>
                  </a:cubicBezTo>
                  <a:lnTo>
                    <a:pt x="45636" y="91272"/>
                  </a:lnTo>
                  <a:cubicBezTo>
                    <a:pt x="20432" y="91272"/>
                    <a:pt x="0" y="70840"/>
                    <a:pt x="0" y="45636"/>
                  </a:cubicBezTo>
                  <a:lnTo>
                    <a:pt x="0" y="45636"/>
                  </a:lnTo>
                  <a:cubicBezTo>
                    <a:pt x="0" y="20432"/>
                    <a:pt x="20432" y="0"/>
                    <a:pt x="45636" y="0"/>
                  </a:cubicBezTo>
                  <a:close/>
                </a:path>
              </a:pathLst>
            </a:custGeom>
            <a:solidFill>
              <a:srgbClr val="000000">
                <a:alpha val="0"/>
              </a:srgbClr>
            </a:solidFill>
            <a:ln w="19050" cap="rnd">
              <a:solidFill>
                <a:srgbClr val="FFFFFF"/>
              </a:solidFill>
              <a:prstDash val="solid"/>
              <a:round/>
            </a:ln>
          </p:spPr>
        </p:sp>
        <p:sp>
          <p:nvSpPr>
            <p:cNvPr id="8" name="TextBox 8"/>
            <p:cNvSpPr txBox="1"/>
            <p:nvPr/>
          </p:nvSpPr>
          <p:spPr>
            <a:xfrm>
              <a:off x="0" y="-47625"/>
              <a:ext cx="812800" cy="138897"/>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843463" y="918631"/>
            <a:ext cx="220137" cy="2201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9756626" y="2365038"/>
            <a:ext cx="8186118" cy="4721456"/>
          </a:xfrm>
          <a:custGeom>
            <a:avLst/>
            <a:gdLst/>
            <a:ahLst/>
            <a:cxnLst/>
            <a:rect l="l" t="t" r="r" b="b"/>
            <a:pathLst>
              <a:path w="8186118" h="4721456">
                <a:moveTo>
                  <a:pt x="0" y="0"/>
                </a:moveTo>
                <a:lnTo>
                  <a:pt x="8186118" y="0"/>
                </a:lnTo>
                <a:lnTo>
                  <a:pt x="8186118" y="4721456"/>
                </a:lnTo>
                <a:lnTo>
                  <a:pt x="0" y="4721456"/>
                </a:lnTo>
                <a:lnTo>
                  <a:pt x="0" y="0"/>
                </a:lnTo>
                <a:close/>
              </a:path>
            </a:pathLst>
          </a:custGeom>
          <a:blipFill>
            <a:blip r:embed="rId6"/>
            <a:stretch>
              <a:fillRect l="-3249" r="-1748"/>
            </a:stretch>
          </a:blipFill>
        </p:spPr>
      </p:sp>
      <p:sp>
        <p:nvSpPr>
          <p:cNvPr id="13" name="Freeform 13"/>
          <p:cNvSpPr/>
          <p:nvPr/>
        </p:nvSpPr>
        <p:spPr>
          <a:xfrm>
            <a:off x="1201973" y="2307888"/>
            <a:ext cx="7401202" cy="4778606"/>
          </a:xfrm>
          <a:custGeom>
            <a:avLst/>
            <a:gdLst/>
            <a:ahLst/>
            <a:cxnLst/>
            <a:rect l="l" t="t" r="r" b="b"/>
            <a:pathLst>
              <a:path w="7401202" h="4778606">
                <a:moveTo>
                  <a:pt x="0" y="0"/>
                </a:moveTo>
                <a:lnTo>
                  <a:pt x="7401202" y="0"/>
                </a:lnTo>
                <a:lnTo>
                  <a:pt x="7401202" y="4778606"/>
                </a:lnTo>
                <a:lnTo>
                  <a:pt x="0" y="4778606"/>
                </a:lnTo>
                <a:lnTo>
                  <a:pt x="0" y="0"/>
                </a:lnTo>
                <a:close/>
              </a:path>
            </a:pathLst>
          </a:custGeom>
          <a:blipFill>
            <a:blip r:embed="rId7"/>
            <a:stretch>
              <a:fillRect t="-791" b="-791"/>
            </a:stretch>
          </a:blipFill>
        </p:spPr>
      </p:sp>
      <p:sp>
        <p:nvSpPr>
          <p:cNvPr id="14" name="TextBox 14"/>
          <p:cNvSpPr txBox="1"/>
          <p:nvPr/>
        </p:nvSpPr>
        <p:spPr>
          <a:xfrm>
            <a:off x="1028700" y="7887446"/>
            <a:ext cx="7539089" cy="1280517"/>
          </a:xfrm>
          <a:prstGeom prst="rect">
            <a:avLst/>
          </a:prstGeom>
        </p:spPr>
        <p:txBody>
          <a:bodyPr lIns="0" tIns="0" rIns="0" bIns="0" rtlCol="0" anchor="t">
            <a:spAutoFit/>
          </a:bodyPr>
          <a:lstStyle/>
          <a:p>
            <a:pPr marL="0" lvl="0" indent="0">
              <a:lnSpc>
                <a:spcPts val="3445"/>
              </a:lnSpc>
              <a:spcBef>
                <a:spcPct val="0"/>
              </a:spcBef>
            </a:pPr>
            <a:r>
              <a:rPr lang="en-US" sz="2460">
                <a:solidFill>
                  <a:srgbClr val="F4F5F8"/>
                </a:solidFill>
                <a:latin typeface="Anonymous Pro"/>
              </a:rPr>
              <a:t>THE AVERAGE RESPONSE TIME FOR THE CHATBOT TO ANSWER A USER'S QUESTION IS APPROXIMATELY 19 SECONDS.</a:t>
            </a:r>
          </a:p>
        </p:txBody>
      </p:sp>
      <p:sp>
        <p:nvSpPr>
          <p:cNvPr id="15" name="TextBox 15"/>
          <p:cNvSpPr txBox="1"/>
          <p:nvPr/>
        </p:nvSpPr>
        <p:spPr>
          <a:xfrm>
            <a:off x="10403656" y="7977783"/>
            <a:ext cx="7539089" cy="1280517"/>
          </a:xfrm>
          <a:prstGeom prst="rect">
            <a:avLst/>
          </a:prstGeom>
        </p:spPr>
        <p:txBody>
          <a:bodyPr lIns="0" tIns="0" rIns="0" bIns="0" rtlCol="0" anchor="t">
            <a:spAutoFit/>
          </a:bodyPr>
          <a:lstStyle/>
          <a:p>
            <a:pPr marL="0" lvl="0" indent="0">
              <a:lnSpc>
                <a:spcPts val="3445"/>
              </a:lnSpc>
              <a:spcBef>
                <a:spcPct val="0"/>
              </a:spcBef>
            </a:pPr>
            <a:r>
              <a:rPr lang="en-US" sz="2460">
                <a:solidFill>
                  <a:srgbClr val="F4F5F8"/>
                </a:solidFill>
                <a:latin typeface="Anonymous Pro"/>
              </a:rPr>
              <a:t>THE AVERAGE USER RATING FOR APPROXIMATELY 25 QUESTIONS IS 3.87 OUT OF 5, WHICH IS CLOSE TO A 4-STAR RATING.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sp>
        <p:nvSpPr>
          <p:cNvPr id="2" name="Freeform 2"/>
          <p:cNvSpPr/>
          <p:nvPr/>
        </p:nvSpPr>
        <p:spPr>
          <a:xfrm>
            <a:off x="1565840" y="779133"/>
            <a:ext cx="499134" cy="499134"/>
          </a:xfrm>
          <a:custGeom>
            <a:avLst/>
            <a:gdLst/>
            <a:ahLst/>
            <a:cxnLst/>
            <a:rect l="l" t="t" r="r" b="b"/>
            <a:pathLst>
              <a:path w="499134" h="499134">
                <a:moveTo>
                  <a:pt x="0" y="0"/>
                </a:moveTo>
                <a:lnTo>
                  <a:pt x="499134" y="0"/>
                </a:lnTo>
                <a:lnTo>
                  <a:pt x="499134" y="499134"/>
                </a:lnTo>
                <a:lnTo>
                  <a:pt x="0" y="499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223026" y="9008733"/>
            <a:ext cx="499134" cy="499134"/>
          </a:xfrm>
          <a:custGeom>
            <a:avLst/>
            <a:gdLst/>
            <a:ahLst/>
            <a:cxnLst/>
            <a:rect l="l" t="t" r="r" b="b"/>
            <a:pathLst>
              <a:path w="499134" h="499134">
                <a:moveTo>
                  <a:pt x="0" y="0"/>
                </a:moveTo>
                <a:lnTo>
                  <a:pt x="499134" y="0"/>
                </a:lnTo>
                <a:lnTo>
                  <a:pt x="499134" y="499134"/>
                </a:lnTo>
                <a:lnTo>
                  <a:pt x="0" y="499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685886" y="90850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255567"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912753" y="90850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AutoShape 8"/>
          <p:cNvSpPr/>
          <p:nvPr/>
        </p:nvSpPr>
        <p:spPr>
          <a:xfrm>
            <a:off x="2952799" y="1033462"/>
            <a:ext cx="1677645" cy="0"/>
          </a:xfrm>
          <a:prstGeom prst="line">
            <a:avLst/>
          </a:prstGeom>
          <a:ln w="9525" cap="flat">
            <a:solidFill>
              <a:srgbClr val="FFFFFF"/>
            </a:solidFill>
            <a:prstDash val="solid"/>
            <a:headEnd type="none" w="sm" len="sm"/>
            <a:tailEnd type="none" w="sm" len="sm"/>
          </a:ln>
        </p:spPr>
      </p:sp>
      <p:sp>
        <p:nvSpPr>
          <p:cNvPr id="9" name="AutoShape 9"/>
          <p:cNvSpPr/>
          <p:nvPr/>
        </p:nvSpPr>
        <p:spPr>
          <a:xfrm>
            <a:off x="13600401" y="9253538"/>
            <a:ext cx="1677645" cy="0"/>
          </a:xfrm>
          <a:prstGeom prst="line">
            <a:avLst/>
          </a:prstGeom>
          <a:ln w="9525" cap="flat">
            <a:solidFill>
              <a:srgbClr val="FFFFFF"/>
            </a:solidFill>
            <a:prstDash val="solid"/>
            <a:headEnd type="none" w="sm" len="sm"/>
            <a:tailEnd type="none" w="sm" len="sm"/>
          </a:ln>
        </p:spPr>
      </p:sp>
      <p:grpSp>
        <p:nvGrpSpPr>
          <p:cNvPr id="10" name="Group 10"/>
          <p:cNvGrpSpPr/>
          <p:nvPr/>
        </p:nvGrpSpPr>
        <p:grpSpPr>
          <a:xfrm>
            <a:off x="14173200" y="855427"/>
            <a:ext cx="3086100" cy="346547"/>
            <a:chOff x="0" y="0"/>
            <a:chExt cx="812800" cy="91272"/>
          </a:xfrm>
        </p:grpSpPr>
        <p:sp>
          <p:nvSpPr>
            <p:cNvPr id="11" name="Freeform 11"/>
            <p:cNvSpPr/>
            <p:nvPr/>
          </p:nvSpPr>
          <p:spPr>
            <a:xfrm>
              <a:off x="0" y="0"/>
              <a:ext cx="812800" cy="91272"/>
            </a:xfrm>
            <a:custGeom>
              <a:avLst/>
              <a:gdLst/>
              <a:ahLst/>
              <a:cxnLst/>
              <a:rect l="l" t="t" r="r" b="b"/>
              <a:pathLst>
                <a:path w="812800" h="91272">
                  <a:moveTo>
                    <a:pt x="45636" y="0"/>
                  </a:moveTo>
                  <a:lnTo>
                    <a:pt x="767164" y="0"/>
                  </a:lnTo>
                  <a:cubicBezTo>
                    <a:pt x="792368" y="0"/>
                    <a:pt x="812800" y="20432"/>
                    <a:pt x="812800" y="45636"/>
                  </a:cubicBezTo>
                  <a:lnTo>
                    <a:pt x="812800" y="45636"/>
                  </a:lnTo>
                  <a:cubicBezTo>
                    <a:pt x="812800" y="57739"/>
                    <a:pt x="807992" y="69347"/>
                    <a:pt x="799434" y="77905"/>
                  </a:cubicBezTo>
                  <a:cubicBezTo>
                    <a:pt x="790875" y="86463"/>
                    <a:pt x="779268" y="91272"/>
                    <a:pt x="767164" y="91272"/>
                  </a:cubicBezTo>
                  <a:lnTo>
                    <a:pt x="45636" y="91272"/>
                  </a:lnTo>
                  <a:cubicBezTo>
                    <a:pt x="20432" y="91272"/>
                    <a:pt x="0" y="70840"/>
                    <a:pt x="0" y="45636"/>
                  </a:cubicBezTo>
                  <a:lnTo>
                    <a:pt x="0" y="45636"/>
                  </a:lnTo>
                  <a:cubicBezTo>
                    <a:pt x="0" y="20432"/>
                    <a:pt x="20432" y="0"/>
                    <a:pt x="45636" y="0"/>
                  </a:cubicBezTo>
                  <a:close/>
                </a:path>
              </a:pathLst>
            </a:custGeom>
            <a:solidFill>
              <a:srgbClr val="000000">
                <a:alpha val="0"/>
              </a:srgbClr>
            </a:solidFill>
            <a:ln w="19050" cap="rnd">
              <a:solidFill>
                <a:srgbClr val="FFFFFF"/>
              </a:solidFill>
              <a:prstDash val="solid"/>
              <a:round/>
            </a:ln>
          </p:spPr>
        </p:sp>
        <p:sp>
          <p:nvSpPr>
            <p:cNvPr id="12" name="TextBox 12"/>
            <p:cNvSpPr txBox="1"/>
            <p:nvPr/>
          </p:nvSpPr>
          <p:spPr>
            <a:xfrm>
              <a:off x="0" y="-47625"/>
              <a:ext cx="812800" cy="138897"/>
            </a:xfrm>
            <a:prstGeom prst="rect">
              <a:avLst/>
            </a:prstGeom>
          </p:spPr>
          <p:txBody>
            <a:bodyPr lIns="50800" tIns="50800" rIns="50800" bIns="50800" rtlCol="0" anchor="ctr"/>
            <a:lstStyle/>
            <a:p>
              <a:pPr algn="ctr">
                <a:lnSpc>
                  <a:spcPts val="3359"/>
                </a:lnSpc>
              </a:pPr>
              <a:endParaRPr/>
            </a:p>
          </p:txBody>
        </p:sp>
      </p:grpSp>
      <p:grpSp>
        <p:nvGrpSpPr>
          <p:cNvPr id="13" name="Group 13"/>
          <p:cNvGrpSpPr/>
          <p:nvPr/>
        </p:nvGrpSpPr>
        <p:grpSpPr>
          <a:xfrm rot="-10800000">
            <a:off x="1028700" y="9075502"/>
            <a:ext cx="3086100" cy="346547"/>
            <a:chOff x="0" y="0"/>
            <a:chExt cx="812800" cy="91272"/>
          </a:xfrm>
        </p:grpSpPr>
        <p:sp>
          <p:nvSpPr>
            <p:cNvPr id="14" name="Freeform 14"/>
            <p:cNvSpPr/>
            <p:nvPr/>
          </p:nvSpPr>
          <p:spPr>
            <a:xfrm>
              <a:off x="0" y="0"/>
              <a:ext cx="812800" cy="91272"/>
            </a:xfrm>
            <a:custGeom>
              <a:avLst/>
              <a:gdLst/>
              <a:ahLst/>
              <a:cxnLst/>
              <a:rect l="l" t="t" r="r" b="b"/>
              <a:pathLst>
                <a:path w="812800" h="91272">
                  <a:moveTo>
                    <a:pt x="45636" y="0"/>
                  </a:moveTo>
                  <a:lnTo>
                    <a:pt x="767164" y="0"/>
                  </a:lnTo>
                  <a:cubicBezTo>
                    <a:pt x="792368" y="0"/>
                    <a:pt x="812800" y="20432"/>
                    <a:pt x="812800" y="45636"/>
                  </a:cubicBezTo>
                  <a:lnTo>
                    <a:pt x="812800" y="45636"/>
                  </a:lnTo>
                  <a:cubicBezTo>
                    <a:pt x="812800" y="57739"/>
                    <a:pt x="807992" y="69347"/>
                    <a:pt x="799434" y="77905"/>
                  </a:cubicBezTo>
                  <a:cubicBezTo>
                    <a:pt x="790875" y="86463"/>
                    <a:pt x="779268" y="91272"/>
                    <a:pt x="767164" y="91272"/>
                  </a:cubicBezTo>
                  <a:lnTo>
                    <a:pt x="45636" y="91272"/>
                  </a:lnTo>
                  <a:cubicBezTo>
                    <a:pt x="20432" y="91272"/>
                    <a:pt x="0" y="70840"/>
                    <a:pt x="0" y="45636"/>
                  </a:cubicBezTo>
                  <a:lnTo>
                    <a:pt x="0" y="45636"/>
                  </a:lnTo>
                  <a:cubicBezTo>
                    <a:pt x="0" y="20432"/>
                    <a:pt x="20432" y="0"/>
                    <a:pt x="45636" y="0"/>
                  </a:cubicBezTo>
                  <a:close/>
                </a:path>
              </a:pathLst>
            </a:custGeom>
            <a:solidFill>
              <a:srgbClr val="000000">
                <a:alpha val="0"/>
              </a:srgbClr>
            </a:solidFill>
            <a:ln w="19050" cap="rnd">
              <a:solidFill>
                <a:srgbClr val="FFFFFF"/>
              </a:solidFill>
              <a:prstDash val="solid"/>
              <a:round/>
            </a:ln>
          </p:spPr>
        </p:sp>
        <p:sp>
          <p:nvSpPr>
            <p:cNvPr id="15" name="TextBox 15"/>
            <p:cNvSpPr txBox="1"/>
            <p:nvPr/>
          </p:nvSpPr>
          <p:spPr>
            <a:xfrm>
              <a:off x="0" y="-47625"/>
              <a:ext cx="812800" cy="138897"/>
            </a:xfrm>
            <a:prstGeom prst="rect">
              <a:avLst/>
            </a:prstGeom>
          </p:spPr>
          <p:txBody>
            <a:bodyPr lIns="50800" tIns="50800" rIns="50800" bIns="50800" rtlCol="0" anchor="ctr"/>
            <a:lstStyle/>
            <a:p>
              <a:pPr algn="ctr">
                <a:lnSpc>
                  <a:spcPts val="3359"/>
                </a:lnSpc>
              </a:pPr>
              <a:endParaRPr/>
            </a:p>
          </p:txBody>
        </p:sp>
      </p:grpSp>
      <p:grpSp>
        <p:nvGrpSpPr>
          <p:cNvPr id="16" name="Group 16"/>
          <p:cNvGrpSpPr/>
          <p:nvPr/>
        </p:nvGrpSpPr>
        <p:grpSpPr>
          <a:xfrm>
            <a:off x="16843463" y="918631"/>
            <a:ext cx="220137" cy="22013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8" name="TextBox 18"/>
            <p:cNvSpPr txBox="1"/>
            <p:nvPr/>
          </p:nvSpPr>
          <p:spPr>
            <a:xfrm>
              <a:off x="76200" y="28575"/>
              <a:ext cx="660400" cy="708025"/>
            </a:xfrm>
            <a:prstGeom prst="rect">
              <a:avLst/>
            </a:prstGeom>
          </p:spPr>
          <p:txBody>
            <a:bodyPr lIns="50800" tIns="50800" rIns="50800" bIns="50800" rtlCol="0" anchor="ctr"/>
            <a:lstStyle/>
            <a:p>
              <a:pPr algn="ctr">
                <a:lnSpc>
                  <a:spcPts val="3359"/>
                </a:lnSpc>
              </a:pPr>
              <a:endParaRPr/>
            </a:p>
          </p:txBody>
        </p:sp>
      </p:grpSp>
      <p:grpSp>
        <p:nvGrpSpPr>
          <p:cNvPr id="19" name="Group 19"/>
          <p:cNvGrpSpPr/>
          <p:nvPr/>
        </p:nvGrpSpPr>
        <p:grpSpPr>
          <a:xfrm rot="-10800000">
            <a:off x="3672130" y="9148231"/>
            <a:ext cx="220137" cy="22013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3359"/>
                </a:lnSpc>
              </a:pPr>
              <a:endParaRPr/>
            </a:p>
          </p:txBody>
        </p:sp>
      </p:grpSp>
      <p:sp>
        <p:nvSpPr>
          <p:cNvPr id="22" name="TextBox 22"/>
          <p:cNvSpPr txBox="1"/>
          <p:nvPr/>
        </p:nvSpPr>
        <p:spPr>
          <a:xfrm>
            <a:off x="2195078" y="1227138"/>
            <a:ext cx="13664082" cy="909300"/>
          </a:xfrm>
          <a:prstGeom prst="rect">
            <a:avLst/>
          </a:prstGeom>
        </p:spPr>
        <p:txBody>
          <a:bodyPr lIns="0" tIns="0" rIns="0" bIns="0" rtlCol="0" anchor="t">
            <a:spAutoFit/>
          </a:bodyPr>
          <a:lstStyle/>
          <a:p>
            <a:pPr marL="0" lvl="0" indent="0" algn="ctr">
              <a:lnSpc>
                <a:spcPts val="7106"/>
              </a:lnSpc>
              <a:spcBef>
                <a:spcPct val="0"/>
              </a:spcBef>
            </a:pPr>
            <a:r>
              <a:rPr lang="en-US" sz="5075">
                <a:solidFill>
                  <a:srgbClr val="81AEF6"/>
                </a:solidFill>
                <a:latin typeface="Helios Extended Bold"/>
              </a:rPr>
              <a:t>CONCLUSION</a:t>
            </a:r>
          </a:p>
        </p:txBody>
      </p:sp>
      <p:sp>
        <p:nvSpPr>
          <p:cNvPr id="23" name="TextBox 23"/>
          <p:cNvSpPr txBox="1"/>
          <p:nvPr/>
        </p:nvSpPr>
        <p:spPr>
          <a:xfrm>
            <a:off x="1815407" y="4133340"/>
            <a:ext cx="14778489" cy="2878585"/>
          </a:xfrm>
          <a:prstGeom prst="rect">
            <a:avLst/>
          </a:prstGeom>
        </p:spPr>
        <p:txBody>
          <a:bodyPr lIns="0" tIns="0" rIns="0" bIns="0" rtlCol="0" anchor="t">
            <a:spAutoFit/>
          </a:bodyPr>
          <a:lstStyle/>
          <a:p>
            <a:pPr marL="0" lvl="0" indent="0" algn="just">
              <a:lnSpc>
                <a:spcPts val="3816"/>
              </a:lnSpc>
              <a:spcBef>
                <a:spcPct val="0"/>
              </a:spcBef>
            </a:pPr>
            <a:r>
              <a:rPr lang="en-US" sz="2725">
                <a:solidFill>
                  <a:srgbClr val="FFFFFF"/>
                </a:solidFill>
                <a:latin typeface="Anonymous Pro"/>
              </a:rPr>
              <a:t>THE INTEGRATION OF RAG TECHNIQUES AND THE EFFICIENT MISTRAL 7B LLM HOLDS THE POTENTIAL TO TRANSFORM MEDICAL CHATBOTS. THIS APPROACH ENABLES THE GENERATION OF MORE RELIABLE, INFORMATION-DRIVEN RESPONSES COMPARED TO CHATBOTS LIMITED BY THEIR LANGUAGE MODEL ALONE. SUCH A SYSTEM COULD ENHANCE PATIENT UNDERSTANDING OF MEDICAL CONCEPTS, OFFERING VALUABLE SUPPORT IN HEALTHCARE SETTINGS, WITH AN EMPHASIS ON FACTUAL ACCURACY.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sp>
        <p:nvSpPr>
          <p:cNvPr id="2" name="Freeform 2"/>
          <p:cNvSpPr/>
          <p:nvPr/>
        </p:nvSpPr>
        <p:spPr>
          <a:xfrm>
            <a:off x="1565840" y="779133"/>
            <a:ext cx="499134" cy="499134"/>
          </a:xfrm>
          <a:custGeom>
            <a:avLst/>
            <a:gdLst/>
            <a:ahLst/>
            <a:cxnLst/>
            <a:rect l="l" t="t" r="r" b="b"/>
            <a:pathLst>
              <a:path w="499134" h="499134">
                <a:moveTo>
                  <a:pt x="0" y="0"/>
                </a:moveTo>
                <a:lnTo>
                  <a:pt x="499134" y="0"/>
                </a:lnTo>
                <a:lnTo>
                  <a:pt x="499134" y="499134"/>
                </a:lnTo>
                <a:lnTo>
                  <a:pt x="0" y="499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223026" y="9008733"/>
            <a:ext cx="499134" cy="499134"/>
          </a:xfrm>
          <a:custGeom>
            <a:avLst/>
            <a:gdLst/>
            <a:ahLst/>
            <a:cxnLst/>
            <a:rect l="l" t="t" r="r" b="b"/>
            <a:pathLst>
              <a:path w="499134" h="499134">
                <a:moveTo>
                  <a:pt x="0" y="0"/>
                </a:moveTo>
                <a:lnTo>
                  <a:pt x="499134" y="0"/>
                </a:lnTo>
                <a:lnTo>
                  <a:pt x="499134" y="499134"/>
                </a:lnTo>
                <a:lnTo>
                  <a:pt x="0" y="499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685886" y="90850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255567"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912753" y="90850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AutoShape 8"/>
          <p:cNvSpPr/>
          <p:nvPr/>
        </p:nvSpPr>
        <p:spPr>
          <a:xfrm>
            <a:off x="2952799" y="1033462"/>
            <a:ext cx="1677645" cy="0"/>
          </a:xfrm>
          <a:prstGeom prst="line">
            <a:avLst/>
          </a:prstGeom>
          <a:ln w="9525" cap="flat">
            <a:solidFill>
              <a:srgbClr val="FFFFFF"/>
            </a:solidFill>
            <a:prstDash val="solid"/>
            <a:headEnd type="none" w="sm" len="sm"/>
            <a:tailEnd type="none" w="sm" len="sm"/>
          </a:ln>
        </p:spPr>
      </p:sp>
      <p:sp>
        <p:nvSpPr>
          <p:cNvPr id="9" name="AutoShape 9"/>
          <p:cNvSpPr/>
          <p:nvPr/>
        </p:nvSpPr>
        <p:spPr>
          <a:xfrm>
            <a:off x="13600401" y="9253538"/>
            <a:ext cx="1677645" cy="0"/>
          </a:xfrm>
          <a:prstGeom prst="line">
            <a:avLst/>
          </a:prstGeom>
          <a:ln w="9525" cap="flat">
            <a:solidFill>
              <a:srgbClr val="FFFFFF"/>
            </a:solidFill>
            <a:prstDash val="solid"/>
            <a:headEnd type="none" w="sm" len="sm"/>
            <a:tailEnd type="none" w="sm" len="sm"/>
          </a:ln>
        </p:spPr>
      </p:sp>
      <p:grpSp>
        <p:nvGrpSpPr>
          <p:cNvPr id="10" name="Group 10"/>
          <p:cNvGrpSpPr/>
          <p:nvPr/>
        </p:nvGrpSpPr>
        <p:grpSpPr>
          <a:xfrm>
            <a:off x="14173200" y="855427"/>
            <a:ext cx="3086100" cy="346547"/>
            <a:chOff x="0" y="0"/>
            <a:chExt cx="812800" cy="91272"/>
          </a:xfrm>
        </p:grpSpPr>
        <p:sp>
          <p:nvSpPr>
            <p:cNvPr id="11" name="Freeform 11"/>
            <p:cNvSpPr/>
            <p:nvPr/>
          </p:nvSpPr>
          <p:spPr>
            <a:xfrm>
              <a:off x="0" y="0"/>
              <a:ext cx="812800" cy="91272"/>
            </a:xfrm>
            <a:custGeom>
              <a:avLst/>
              <a:gdLst/>
              <a:ahLst/>
              <a:cxnLst/>
              <a:rect l="l" t="t" r="r" b="b"/>
              <a:pathLst>
                <a:path w="812800" h="91272">
                  <a:moveTo>
                    <a:pt x="45636" y="0"/>
                  </a:moveTo>
                  <a:lnTo>
                    <a:pt x="767164" y="0"/>
                  </a:lnTo>
                  <a:cubicBezTo>
                    <a:pt x="792368" y="0"/>
                    <a:pt x="812800" y="20432"/>
                    <a:pt x="812800" y="45636"/>
                  </a:cubicBezTo>
                  <a:lnTo>
                    <a:pt x="812800" y="45636"/>
                  </a:lnTo>
                  <a:cubicBezTo>
                    <a:pt x="812800" y="57739"/>
                    <a:pt x="807992" y="69347"/>
                    <a:pt x="799434" y="77905"/>
                  </a:cubicBezTo>
                  <a:cubicBezTo>
                    <a:pt x="790875" y="86463"/>
                    <a:pt x="779268" y="91272"/>
                    <a:pt x="767164" y="91272"/>
                  </a:cubicBezTo>
                  <a:lnTo>
                    <a:pt x="45636" y="91272"/>
                  </a:lnTo>
                  <a:cubicBezTo>
                    <a:pt x="20432" y="91272"/>
                    <a:pt x="0" y="70840"/>
                    <a:pt x="0" y="45636"/>
                  </a:cubicBezTo>
                  <a:lnTo>
                    <a:pt x="0" y="45636"/>
                  </a:lnTo>
                  <a:cubicBezTo>
                    <a:pt x="0" y="20432"/>
                    <a:pt x="20432" y="0"/>
                    <a:pt x="45636" y="0"/>
                  </a:cubicBezTo>
                  <a:close/>
                </a:path>
              </a:pathLst>
            </a:custGeom>
            <a:solidFill>
              <a:srgbClr val="000000">
                <a:alpha val="0"/>
              </a:srgbClr>
            </a:solidFill>
            <a:ln w="19050" cap="rnd">
              <a:solidFill>
                <a:srgbClr val="FFFFFF"/>
              </a:solidFill>
              <a:prstDash val="solid"/>
              <a:round/>
            </a:ln>
          </p:spPr>
        </p:sp>
        <p:sp>
          <p:nvSpPr>
            <p:cNvPr id="12" name="TextBox 12"/>
            <p:cNvSpPr txBox="1"/>
            <p:nvPr/>
          </p:nvSpPr>
          <p:spPr>
            <a:xfrm>
              <a:off x="0" y="-47625"/>
              <a:ext cx="812800" cy="138897"/>
            </a:xfrm>
            <a:prstGeom prst="rect">
              <a:avLst/>
            </a:prstGeom>
          </p:spPr>
          <p:txBody>
            <a:bodyPr lIns="50800" tIns="50800" rIns="50800" bIns="50800" rtlCol="0" anchor="ctr"/>
            <a:lstStyle/>
            <a:p>
              <a:pPr algn="ctr">
                <a:lnSpc>
                  <a:spcPts val="3359"/>
                </a:lnSpc>
              </a:pPr>
              <a:endParaRPr/>
            </a:p>
          </p:txBody>
        </p:sp>
      </p:grpSp>
      <p:grpSp>
        <p:nvGrpSpPr>
          <p:cNvPr id="13" name="Group 13"/>
          <p:cNvGrpSpPr/>
          <p:nvPr/>
        </p:nvGrpSpPr>
        <p:grpSpPr>
          <a:xfrm rot="-10800000">
            <a:off x="1028700" y="9075502"/>
            <a:ext cx="3086100" cy="346547"/>
            <a:chOff x="0" y="0"/>
            <a:chExt cx="812800" cy="91272"/>
          </a:xfrm>
        </p:grpSpPr>
        <p:sp>
          <p:nvSpPr>
            <p:cNvPr id="14" name="Freeform 14"/>
            <p:cNvSpPr/>
            <p:nvPr/>
          </p:nvSpPr>
          <p:spPr>
            <a:xfrm>
              <a:off x="0" y="0"/>
              <a:ext cx="812800" cy="91272"/>
            </a:xfrm>
            <a:custGeom>
              <a:avLst/>
              <a:gdLst/>
              <a:ahLst/>
              <a:cxnLst/>
              <a:rect l="l" t="t" r="r" b="b"/>
              <a:pathLst>
                <a:path w="812800" h="91272">
                  <a:moveTo>
                    <a:pt x="45636" y="0"/>
                  </a:moveTo>
                  <a:lnTo>
                    <a:pt x="767164" y="0"/>
                  </a:lnTo>
                  <a:cubicBezTo>
                    <a:pt x="792368" y="0"/>
                    <a:pt x="812800" y="20432"/>
                    <a:pt x="812800" y="45636"/>
                  </a:cubicBezTo>
                  <a:lnTo>
                    <a:pt x="812800" y="45636"/>
                  </a:lnTo>
                  <a:cubicBezTo>
                    <a:pt x="812800" y="57739"/>
                    <a:pt x="807992" y="69347"/>
                    <a:pt x="799434" y="77905"/>
                  </a:cubicBezTo>
                  <a:cubicBezTo>
                    <a:pt x="790875" y="86463"/>
                    <a:pt x="779268" y="91272"/>
                    <a:pt x="767164" y="91272"/>
                  </a:cubicBezTo>
                  <a:lnTo>
                    <a:pt x="45636" y="91272"/>
                  </a:lnTo>
                  <a:cubicBezTo>
                    <a:pt x="20432" y="91272"/>
                    <a:pt x="0" y="70840"/>
                    <a:pt x="0" y="45636"/>
                  </a:cubicBezTo>
                  <a:lnTo>
                    <a:pt x="0" y="45636"/>
                  </a:lnTo>
                  <a:cubicBezTo>
                    <a:pt x="0" y="20432"/>
                    <a:pt x="20432" y="0"/>
                    <a:pt x="45636" y="0"/>
                  </a:cubicBezTo>
                  <a:close/>
                </a:path>
              </a:pathLst>
            </a:custGeom>
            <a:solidFill>
              <a:srgbClr val="000000">
                <a:alpha val="0"/>
              </a:srgbClr>
            </a:solidFill>
            <a:ln w="19050" cap="rnd">
              <a:solidFill>
                <a:srgbClr val="FFFFFF"/>
              </a:solidFill>
              <a:prstDash val="solid"/>
              <a:round/>
            </a:ln>
          </p:spPr>
        </p:sp>
        <p:sp>
          <p:nvSpPr>
            <p:cNvPr id="15" name="TextBox 15"/>
            <p:cNvSpPr txBox="1"/>
            <p:nvPr/>
          </p:nvSpPr>
          <p:spPr>
            <a:xfrm>
              <a:off x="0" y="-47625"/>
              <a:ext cx="812800" cy="138897"/>
            </a:xfrm>
            <a:prstGeom prst="rect">
              <a:avLst/>
            </a:prstGeom>
          </p:spPr>
          <p:txBody>
            <a:bodyPr lIns="50800" tIns="50800" rIns="50800" bIns="50800" rtlCol="0" anchor="ctr"/>
            <a:lstStyle/>
            <a:p>
              <a:pPr algn="ctr">
                <a:lnSpc>
                  <a:spcPts val="3359"/>
                </a:lnSpc>
              </a:pPr>
              <a:endParaRPr/>
            </a:p>
          </p:txBody>
        </p:sp>
      </p:grpSp>
      <p:grpSp>
        <p:nvGrpSpPr>
          <p:cNvPr id="16" name="Group 16"/>
          <p:cNvGrpSpPr/>
          <p:nvPr/>
        </p:nvGrpSpPr>
        <p:grpSpPr>
          <a:xfrm>
            <a:off x="16843463" y="918631"/>
            <a:ext cx="220137" cy="22013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8" name="TextBox 18"/>
            <p:cNvSpPr txBox="1"/>
            <p:nvPr/>
          </p:nvSpPr>
          <p:spPr>
            <a:xfrm>
              <a:off x="76200" y="28575"/>
              <a:ext cx="660400" cy="708025"/>
            </a:xfrm>
            <a:prstGeom prst="rect">
              <a:avLst/>
            </a:prstGeom>
          </p:spPr>
          <p:txBody>
            <a:bodyPr lIns="50800" tIns="50800" rIns="50800" bIns="50800" rtlCol="0" anchor="ctr"/>
            <a:lstStyle/>
            <a:p>
              <a:pPr algn="ctr">
                <a:lnSpc>
                  <a:spcPts val="3359"/>
                </a:lnSpc>
              </a:pPr>
              <a:endParaRPr/>
            </a:p>
          </p:txBody>
        </p:sp>
      </p:grpSp>
      <p:grpSp>
        <p:nvGrpSpPr>
          <p:cNvPr id="19" name="Group 19"/>
          <p:cNvGrpSpPr/>
          <p:nvPr/>
        </p:nvGrpSpPr>
        <p:grpSpPr>
          <a:xfrm rot="-10800000">
            <a:off x="3672130" y="9148231"/>
            <a:ext cx="220137" cy="22013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3359"/>
                </a:lnSpc>
              </a:pPr>
              <a:endParaRPr/>
            </a:p>
          </p:txBody>
        </p:sp>
      </p:grpSp>
      <p:sp>
        <p:nvSpPr>
          <p:cNvPr id="22" name="TextBox 22"/>
          <p:cNvSpPr txBox="1"/>
          <p:nvPr/>
        </p:nvSpPr>
        <p:spPr>
          <a:xfrm>
            <a:off x="2195078" y="1227138"/>
            <a:ext cx="13664082" cy="909300"/>
          </a:xfrm>
          <a:prstGeom prst="rect">
            <a:avLst/>
          </a:prstGeom>
        </p:spPr>
        <p:txBody>
          <a:bodyPr lIns="0" tIns="0" rIns="0" bIns="0" rtlCol="0" anchor="t">
            <a:spAutoFit/>
          </a:bodyPr>
          <a:lstStyle/>
          <a:p>
            <a:pPr marL="0" lvl="0" indent="0" algn="ctr">
              <a:lnSpc>
                <a:spcPts val="7106"/>
              </a:lnSpc>
              <a:spcBef>
                <a:spcPct val="0"/>
              </a:spcBef>
            </a:pPr>
            <a:r>
              <a:rPr lang="en-US" sz="5075">
                <a:solidFill>
                  <a:srgbClr val="81AEF6"/>
                </a:solidFill>
                <a:latin typeface="Helios Extended Bold"/>
              </a:rPr>
              <a:t>REFERENCES</a:t>
            </a:r>
          </a:p>
        </p:txBody>
      </p:sp>
      <p:sp>
        <p:nvSpPr>
          <p:cNvPr id="23" name="TextBox 23"/>
          <p:cNvSpPr txBox="1"/>
          <p:nvPr/>
        </p:nvSpPr>
        <p:spPr>
          <a:xfrm>
            <a:off x="1028700" y="2117388"/>
            <a:ext cx="16057327" cy="6664936"/>
          </a:xfrm>
          <a:prstGeom prst="rect">
            <a:avLst/>
          </a:prstGeom>
        </p:spPr>
        <p:txBody>
          <a:bodyPr lIns="0" tIns="0" rIns="0" bIns="0" rtlCol="0" anchor="t">
            <a:spAutoFit/>
          </a:bodyPr>
          <a:lstStyle/>
          <a:p>
            <a:pPr marL="588528" lvl="1" indent="-294264" algn="just">
              <a:lnSpc>
                <a:spcPts val="3816"/>
              </a:lnSpc>
              <a:buFont typeface="Arial"/>
              <a:buChar char="•"/>
            </a:pPr>
            <a:r>
              <a:rPr lang="en-US" sz="2725">
                <a:solidFill>
                  <a:srgbClr val="FFFFFF"/>
                </a:solidFill>
                <a:latin typeface="Anonymous Pro"/>
              </a:rPr>
              <a:t>THAKKAR, HIREN, AND A. MANIMARAN. "COMPREHENSIVE EXAMINATION OF INSTRUCTION-BASED LANGUAGE MODELS: A COMPARATIVE ANALYSIS OF MISTRAL-7B AND LLAMA-2-7B." 2023 International Conference on Emerging Research in Computational Science (ICERCS). IEEE, 2023.</a:t>
            </a:r>
          </a:p>
          <a:p>
            <a:pPr marL="588528" lvl="1" indent="-294264" algn="just">
              <a:lnSpc>
                <a:spcPts val="3816"/>
              </a:lnSpc>
              <a:buFont typeface="Arial"/>
              <a:buChar char="•"/>
            </a:pPr>
            <a:r>
              <a:rPr lang="en-US" sz="2725">
                <a:solidFill>
                  <a:srgbClr val="FFFFFF"/>
                </a:solidFill>
                <a:latin typeface="Anonymous Pro"/>
              </a:rPr>
              <a:t>JIANG, ALBERT Q., ET AL. "MISTRAL 7B." ARXIV PREPRINT ARXIV:2310.06825 (2023).WANG, LIANG, ET AL. "IMPROVING TEXT EMBEDDINGS WITH LARGE LANGUAGE MODELS." ARXIV PREPRINT ARXIV:2401.00368 (2023)..</a:t>
            </a:r>
          </a:p>
          <a:p>
            <a:pPr marL="588528" lvl="1" indent="-294264" algn="just">
              <a:lnSpc>
                <a:spcPts val="3816"/>
              </a:lnSpc>
              <a:buFont typeface="Arial"/>
              <a:buChar char="•"/>
            </a:pPr>
            <a:r>
              <a:rPr lang="en-US" sz="2725">
                <a:solidFill>
                  <a:srgbClr val="FFFFFF"/>
                </a:solidFill>
                <a:latin typeface="Anonymous Pro"/>
              </a:rPr>
              <a:t>MISTRAL 7B - HTTPS://MISTRAL.AI/NEWS/ANNOUNCING-MISTRAL-7B/</a:t>
            </a:r>
          </a:p>
          <a:p>
            <a:pPr marL="588528" lvl="1" indent="-294264" algn="just">
              <a:lnSpc>
                <a:spcPts val="3816"/>
              </a:lnSpc>
              <a:buFont typeface="Arial"/>
              <a:buChar char="•"/>
            </a:pPr>
            <a:r>
              <a:rPr lang="en-US" sz="2725">
                <a:solidFill>
                  <a:srgbClr val="FFFFFF"/>
                </a:solidFill>
                <a:latin typeface="Anonymous Pro"/>
              </a:rPr>
              <a:t>A. Y. ALAN, E. KARAARSLAN, AND O. AYDIN. A RAG-BASED QUESTION AN?SWERING SYSTEM PROPOSAL FOR UNDERSTANDING ISLAM: MUFASSIRQAS LLM. ARXIV PREPRINT ARXIV:2401.15378, 2024.</a:t>
            </a:r>
          </a:p>
          <a:p>
            <a:pPr marL="588528" lvl="1" indent="-294264" algn="just">
              <a:lnSpc>
                <a:spcPts val="3816"/>
              </a:lnSpc>
              <a:buFont typeface="Arial"/>
              <a:buChar char="•"/>
            </a:pPr>
            <a:r>
              <a:rPr lang="en-US" sz="2725">
                <a:solidFill>
                  <a:srgbClr val="FFFFFF"/>
                </a:solidFill>
                <a:latin typeface="Anonymous Pro"/>
              </a:rPr>
              <a:t>H. ZOLKEPLI, A. RAZAK, K. ADHA, AND A. NAZHAN. LARGE MALAYSIAN LANGUAGE MODEL BASED ON MISTRAL FOR ENHANCED LOCAL LANGUAGE UNDER?STANDING. ARXIV PREPRINT ARXIV:2401.13565, 2024.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17E105-F5AF-40FB-9DB2-BE4E031D6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011" y="1866900"/>
            <a:ext cx="10979978" cy="6248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42315"/>
            <a:ext cx="6207492" cy="1104101"/>
            <a:chOff x="0" y="0"/>
            <a:chExt cx="8276656" cy="1472135"/>
          </a:xfrm>
        </p:grpSpPr>
        <p:sp>
          <p:nvSpPr>
            <p:cNvPr id="3" name="Freeform 3"/>
            <p:cNvSpPr/>
            <p:nvPr/>
          </p:nvSpPr>
          <p:spPr>
            <a:xfrm rot="-5400000">
              <a:off x="1163248" y="-8522"/>
              <a:ext cx="317409" cy="2643904"/>
            </a:xfrm>
            <a:custGeom>
              <a:avLst/>
              <a:gdLst/>
              <a:ahLst/>
              <a:cxnLst/>
              <a:rect l="l" t="t" r="r" b="b"/>
              <a:pathLst>
                <a:path w="317409" h="2643904">
                  <a:moveTo>
                    <a:pt x="0" y="0"/>
                  </a:moveTo>
                  <a:lnTo>
                    <a:pt x="317408" y="0"/>
                  </a:lnTo>
                  <a:lnTo>
                    <a:pt x="317408" y="2643904"/>
                  </a:lnTo>
                  <a:lnTo>
                    <a:pt x="0" y="2643904"/>
                  </a:lnTo>
                  <a:lnTo>
                    <a:pt x="0" y="0"/>
                  </a:lnTo>
                  <a:close/>
                </a:path>
              </a:pathLst>
            </a:custGeom>
            <a:blipFill>
              <a:blip r:embed="rId2">
                <a:extLst>
                  <a:ext uri="{96DAC541-7B7A-43D3-8B79-37D633B846F1}">
                    <asvg:svgBlip xmlns:asvg="http://schemas.microsoft.com/office/drawing/2016/SVG/main" r:embed="rId3"/>
                  </a:ext>
                </a:extLst>
              </a:blip>
              <a:stretch>
                <a:fillRect l="-645045" r="-78832"/>
              </a:stretch>
            </a:blipFill>
          </p:spPr>
        </p:sp>
        <p:sp>
          <p:nvSpPr>
            <p:cNvPr id="4" name="TextBox 4"/>
            <p:cNvSpPr txBox="1"/>
            <p:nvPr/>
          </p:nvSpPr>
          <p:spPr>
            <a:xfrm>
              <a:off x="0" y="57150"/>
              <a:ext cx="8276656" cy="846431"/>
            </a:xfrm>
            <a:prstGeom prst="rect">
              <a:avLst/>
            </a:prstGeom>
          </p:spPr>
          <p:txBody>
            <a:bodyPr lIns="0" tIns="0" rIns="0" bIns="0" rtlCol="0" anchor="t">
              <a:spAutoFit/>
            </a:bodyPr>
            <a:lstStyle/>
            <a:p>
              <a:pPr marL="0" lvl="0" indent="0">
                <a:lnSpc>
                  <a:spcPts val="4475"/>
                </a:lnSpc>
              </a:pPr>
              <a:endParaRPr/>
            </a:p>
          </p:txBody>
        </p:sp>
        <p:sp>
          <p:nvSpPr>
            <p:cNvPr id="5" name="AutoShape 5"/>
            <p:cNvSpPr/>
            <p:nvPr/>
          </p:nvSpPr>
          <p:spPr>
            <a:xfrm>
              <a:off x="3041173" y="1319057"/>
              <a:ext cx="2138747" cy="0"/>
            </a:xfrm>
            <a:prstGeom prst="line">
              <a:avLst/>
            </a:prstGeom>
            <a:ln w="11253" cap="flat">
              <a:solidFill>
                <a:srgbClr val="FFFFFF"/>
              </a:solidFill>
              <a:prstDash val="solid"/>
              <a:headEnd type="none" w="sm" len="sm"/>
              <a:tailEnd type="none" w="sm" len="sm"/>
            </a:ln>
          </p:spPr>
        </p:sp>
      </p:grpSp>
      <p:sp>
        <p:nvSpPr>
          <p:cNvPr id="6" name="Freeform 6"/>
          <p:cNvSpPr/>
          <p:nvPr/>
        </p:nvSpPr>
        <p:spPr>
          <a:xfrm>
            <a:off x="1028700" y="910612"/>
            <a:ext cx="1911103" cy="236176"/>
          </a:xfrm>
          <a:custGeom>
            <a:avLst/>
            <a:gdLst/>
            <a:ahLst/>
            <a:cxnLst/>
            <a:rect l="l" t="t" r="r" b="b"/>
            <a:pathLst>
              <a:path w="1911103" h="236176">
                <a:moveTo>
                  <a:pt x="0" y="0"/>
                </a:moveTo>
                <a:lnTo>
                  <a:pt x="1911103" y="0"/>
                </a:lnTo>
                <a:lnTo>
                  <a:pt x="1911103" y="236176"/>
                </a:lnTo>
                <a:lnTo>
                  <a:pt x="0" y="236176"/>
                </a:lnTo>
                <a:lnTo>
                  <a:pt x="0" y="0"/>
                </a:lnTo>
                <a:close/>
              </a:path>
            </a:pathLst>
          </a:custGeom>
          <a:blipFill>
            <a:blip r:embed="rId4">
              <a:extLst>
                <a:ext uri="{96DAC541-7B7A-43D3-8B79-37D633B846F1}">
                  <asvg:svgBlip xmlns:asvg="http://schemas.microsoft.com/office/drawing/2016/SVG/main" r:embed="rId5"/>
                </a:ext>
              </a:extLst>
            </a:blip>
            <a:stretch>
              <a:fillRect b="-657599"/>
            </a:stretch>
          </a:blipFill>
        </p:spPr>
        <p:txBody>
          <a:bodyPr/>
          <a:lstStyle/>
          <a:p>
            <a:endParaRPr lang="en-IN" dirty="0"/>
          </a:p>
        </p:txBody>
      </p:sp>
      <p:sp>
        <p:nvSpPr>
          <p:cNvPr id="7" name="Freeform 7"/>
          <p:cNvSpPr/>
          <p:nvPr/>
        </p:nvSpPr>
        <p:spPr>
          <a:xfrm>
            <a:off x="14585128" y="9671940"/>
            <a:ext cx="2674172" cy="243067"/>
          </a:xfrm>
          <a:custGeom>
            <a:avLst/>
            <a:gdLst/>
            <a:ahLst/>
            <a:cxnLst/>
            <a:rect l="l" t="t" r="r" b="b"/>
            <a:pathLst>
              <a:path w="2674172" h="243067">
                <a:moveTo>
                  <a:pt x="0" y="0"/>
                </a:moveTo>
                <a:lnTo>
                  <a:pt x="2674172" y="0"/>
                </a:lnTo>
                <a:lnTo>
                  <a:pt x="2674172" y="243067"/>
                </a:lnTo>
                <a:lnTo>
                  <a:pt x="0" y="243067"/>
                </a:lnTo>
                <a:lnTo>
                  <a:pt x="0" y="0"/>
                </a:lnTo>
                <a:close/>
              </a:path>
            </a:pathLst>
          </a:custGeom>
          <a:blipFill>
            <a:blip r:embed="rId6">
              <a:extLst>
                <a:ext uri="{96DAC541-7B7A-43D3-8B79-37D633B846F1}">
                  <asvg:svgBlip xmlns:asvg="http://schemas.microsoft.com/office/drawing/2016/SVG/main" r:embed="rId7"/>
                </a:ext>
              </a:extLst>
            </a:blip>
            <a:stretch>
              <a:fillRect l="-15993" r="-7350" b="-746431"/>
            </a:stretch>
          </a:blipFill>
        </p:spPr>
      </p:sp>
      <p:sp>
        <p:nvSpPr>
          <p:cNvPr id="8" name="AutoShape 8"/>
          <p:cNvSpPr/>
          <p:nvPr/>
        </p:nvSpPr>
        <p:spPr>
          <a:xfrm>
            <a:off x="3398887" y="1028700"/>
            <a:ext cx="6492240" cy="0"/>
          </a:xfrm>
          <a:prstGeom prst="line">
            <a:avLst/>
          </a:prstGeom>
          <a:ln w="9525" cap="flat">
            <a:solidFill>
              <a:srgbClr val="FFFFFF"/>
            </a:solidFill>
            <a:prstDash val="solid"/>
            <a:headEnd type="none" w="sm" len="sm"/>
            <a:tailEnd type="none" w="sm" len="sm"/>
          </a:ln>
        </p:spPr>
      </p:sp>
      <p:sp>
        <p:nvSpPr>
          <p:cNvPr id="9" name="AutoShape 9"/>
          <p:cNvSpPr/>
          <p:nvPr/>
        </p:nvSpPr>
        <p:spPr>
          <a:xfrm>
            <a:off x="7236192" y="9798236"/>
            <a:ext cx="6492240" cy="0"/>
          </a:xfrm>
          <a:prstGeom prst="line">
            <a:avLst/>
          </a:prstGeom>
          <a:ln w="9525" cap="flat">
            <a:solidFill>
              <a:srgbClr val="FFFFFF"/>
            </a:solidFill>
            <a:prstDash val="solid"/>
            <a:headEnd type="none" w="sm" len="sm"/>
            <a:tailEnd type="none" w="sm" len="sm"/>
          </a:ln>
        </p:spPr>
      </p:sp>
      <p:sp>
        <p:nvSpPr>
          <p:cNvPr id="10" name="Freeform 10"/>
          <p:cNvSpPr/>
          <p:nvPr/>
        </p:nvSpPr>
        <p:spPr>
          <a:xfrm>
            <a:off x="13209669" y="-945555"/>
            <a:ext cx="6385210" cy="3699102"/>
          </a:xfrm>
          <a:custGeom>
            <a:avLst/>
            <a:gdLst/>
            <a:ahLst/>
            <a:cxnLst/>
            <a:rect l="l" t="t" r="r" b="b"/>
            <a:pathLst>
              <a:path w="6385210" h="3699102">
                <a:moveTo>
                  <a:pt x="0" y="0"/>
                </a:moveTo>
                <a:lnTo>
                  <a:pt x="6385210" y="0"/>
                </a:lnTo>
                <a:lnTo>
                  <a:pt x="6385210" y="3699102"/>
                </a:lnTo>
                <a:lnTo>
                  <a:pt x="0" y="3699102"/>
                </a:lnTo>
                <a:lnTo>
                  <a:pt x="0" y="0"/>
                </a:lnTo>
                <a:close/>
              </a:path>
            </a:pathLst>
          </a:custGeom>
          <a:blipFill>
            <a:blip r:embed="rId8"/>
            <a:stretch>
              <a:fillRect l="-25707" b="-357"/>
            </a:stretch>
          </a:blipFill>
        </p:spPr>
      </p:sp>
      <p:sp>
        <p:nvSpPr>
          <p:cNvPr id="11" name="TextBox 11"/>
          <p:cNvSpPr txBox="1"/>
          <p:nvPr/>
        </p:nvSpPr>
        <p:spPr>
          <a:xfrm>
            <a:off x="2446239" y="1099440"/>
            <a:ext cx="13395522" cy="909300"/>
          </a:xfrm>
          <a:prstGeom prst="rect">
            <a:avLst/>
          </a:prstGeom>
        </p:spPr>
        <p:txBody>
          <a:bodyPr lIns="0" tIns="0" rIns="0" bIns="0" rtlCol="0" anchor="t">
            <a:spAutoFit/>
          </a:bodyPr>
          <a:lstStyle/>
          <a:p>
            <a:pPr marL="0" lvl="0" indent="0" algn="ctr">
              <a:lnSpc>
                <a:spcPts val="7106"/>
              </a:lnSpc>
              <a:spcBef>
                <a:spcPct val="0"/>
              </a:spcBef>
            </a:pPr>
            <a:r>
              <a:rPr lang="en-US" sz="5075" dirty="0">
                <a:solidFill>
                  <a:srgbClr val="81AEF6"/>
                </a:solidFill>
                <a:latin typeface="Helios Extended Bold"/>
              </a:rPr>
              <a:t>TABLE OF CONTENTS</a:t>
            </a:r>
          </a:p>
        </p:txBody>
      </p:sp>
      <p:sp>
        <p:nvSpPr>
          <p:cNvPr id="12" name="TextBox 12"/>
          <p:cNvSpPr txBox="1"/>
          <p:nvPr/>
        </p:nvSpPr>
        <p:spPr>
          <a:xfrm>
            <a:off x="1457213" y="2886897"/>
            <a:ext cx="15373574" cy="5897004"/>
          </a:xfrm>
          <a:prstGeom prst="rect">
            <a:avLst/>
          </a:prstGeom>
        </p:spPr>
        <p:txBody>
          <a:bodyPr lIns="0" tIns="0" rIns="0" bIns="0" rtlCol="0" anchor="t">
            <a:spAutoFit/>
          </a:bodyPr>
          <a:lstStyle/>
          <a:p>
            <a:pPr marL="800878" lvl="1" indent="-400439" algn="just">
              <a:lnSpc>
                <a:spcPts val="5193"/>
              </a:lnSpc>
              <a:buAutoNum type="arabicPeriod"/>
            </a:pPr>
            <a:r>
              <a:rPr lang="en-US" sz="3709" dirty="0">
                <a:solidFill>
                  <a:srgbClr val="FFFFFF"/>
                </a:solidFill>
                <a:latin typeface="Anonymous Pro"/>
              </a:rPr>
              <a:t>ABSTRACT</a:t>
            </a:r>
          </a:p>
          <a:p>
            <a:pPr marL="800878" lvl="1" indent="-400439" algn="just">
              <a:lnSpc>
                <a:spcPts val="5193"/>
              </a:lnSpc>
              <a:buAutoNum type="arabicPeriod"/>
            </a:pPr>
            <a:r>
              <a:rPr lang="en-US" sz="3709" dirty="0">
                <a:solidFill>
                  <a:srgbClr val="FFFFFF"/>
                </a:solidFill>
                <a:latin typeface="Anonymous Pro"/>
              </a:rPr>
              <a:t>INTRODUCTION</a:t>
            </a:r>
          </a:p>
          <a:p>
            <a:pPr marL="800878" lvl="1" indent="-400439" algn="just">
              <a:lnSpc>
                <a:spcPts val="5193"/>
              </a:lnSpc>
              <a:buAutoNum type="arabicPeriod"/>
            </a:pPr>
            <a:r>
              <a:rPr lang="en-US" sz="3709" dirty="0">
                <a:solidFill>
                  <a:srgbClr val="FFFFFF"/>
                </a:solidFill>
                <a:latin typeface="Anonymous Pro"/>
              </a:rPr>
              <a:t>ARCHITECTURE</a:t>
            </a:r>
          </a:p>
          <a:p>
            <a:pPr marL="800878" lvl="1" indent="-400439" algn="just">
              <a:lnSpc>
                <a:spcPts val="5193"/>
              </a:lnSpc>
              <a:buAutoNum type="arabicPeriod"/>
            </a:pPr>
            <a:r>
              <a:rPr lang="en-US" sz="3709" dirty="0">
                <a:solidFill>
                  <a:srgbClr val="FFFFFF"/>
                </a:solidFill>
                <a:latin typeface="Anonymous Pro"/>
              </a:rPr>
              <a:t>MISTRAL 7B LLM</a:t>
            </a:r>
          </a:p>
          <a:p>
            <a:pPr marL="800878" lvl="1" indent="-400439" algn="just">
              <a:lnSpc>
                <a:spcPts val="5193"/>
              </a:lnSpc>
              <a:buAutoNum type="arabicPeriod"/>
            </a:pPr>
            <a:r>
              <a:rPr lang="en-US" sz="3709" dirty="0">
                <a:solidFill>
                  <a:srgbClr val="FFFFFF"/>
                </a:solidFill>
                <a:latin typeface="Anonymous Pro"/>
              </a:rPr>
              <a:t>RETRIEVAL AUGMENTED GENERATION</a:t>
            </a:r>
          </a:p>
          <a:p>
            <a:pPr marL="800878" lvl="1" indent="-400439" algn="just">
              <a:lnSpc>
                <a:spcPts val="5193"/>
              </a:lnSpc>
              <a:buAutoNum type="arabicPeriod"/>
            </a:pPr>
            <a:r>
              <a:rPr lang="en-US" sz="3709" dirty="0">
                <a:solidFill>
                  <a:srgbClr val="FFFFFF"/>
                </a:solidFill>
                <a:latin typeface="Anonymous Pro"/>
              </a:rPr>
              <a:t>RESULTS</a:t>
            </a:r>
          </a:p>
          <a:p>
            <a:pPr marL="800878" lvl="1" indent="-400439" algn="just">
              <a:lnSpc>
                <a:spcPts val="5193"/>
              </a:lnSpc>
              <a:buAutoNum type="arabicPeriod"/>
            </a:pPr>
            <a:r>
              <a:rPr lang="en-US" sz="3709" dirty="0">
                <a:solidFill>
                  <a:srgbClr val="FFFFFF"/>
                </a:solidFill>
                <a:latin typeface="Anonymous Pro"/>
              </a:rPr>
              <a:t>EVALUATION</a:t>
            </a:r>
          </a:p>
          <a:p>
            <a:pPr marL="800878" lvl="1" indent="-400439" algn="just">
              <a:lnSpc>
                <a:spcPts val="5193"/>
              </a:lnSpc>
              <a:buAutoNum type="arabicPeriod"/>
            </a:pPr>
            <a:r>
              <a:rPr lang="en-US" sz="3709" dirty="0">
                <a:solidFill>
                  <a:srgbClr val="FFFFFF"/>
                </a:solidFill>
                <a:latin typeface="Anonymous Pro"/>
              </a:rPr>
              <a:t>CONCLUSION</a:t>
            </a:r>
          </a:p>
          <a:p>
            <a:pPr marL="800878" lvl="1" indent="-400439" algn="just">
              <a:lnSpc>
                <a:spcPts val="5193"/>
              </a:lnSpc>
              <a:buAutoNum type="arabicPeriod"/>
            </a:pPr>
            <a:r>
              <a:rPr lang="en-US" sz="3709" dirty="0">
                <a:solidFill>
                  <a:srgbClr val="FFFFFF"/>
                </a:solidFill>
                <a:latin typeface="Anonymous Pro"/>
              </a:rPr>
              <a:t>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42315"/>
            <a:ext cx="6207492" cy="1104101"/>
            <a:chOff x="0" y="0"/>
            <a:chExt cx="8276656" cy="1472135"/>
          </a:xfrm>
        </p:grpSpPr>
        <p:sp>
          <p:nvSpPr>
            <p:cNvPr id="3" name="Freeform 3"/>
            <p:cNvSpPr/>
            <p:nvPr/>
          </p:nvSpPr>
          <p:spPr>
            <a:xfrm rot="-5400000">
              <a:off x="1163248" y="-8522"/>
              <a:ext cx="317409" cy="2643904"/>
            </a:xfrm>
            <a:custGeom>
              <a:avLst/>
              <a:gdLst/>
              <a:ahLst/>
              <a:cxnLst/>
              <a:rect l="l" t="t" r="r" b="b"/>
              <a:pathLst>
                <a:path w="317409" h="2643904">
                  <a:moveTo>
                    <a:pt x="0" y="0"/>
                  </a:moveTo>
                  <a:lnTo>
                    <a:pt x="317408" y="0"/>
                  </a:lnTo>
                  <a:lnTo>
                    <a:pt x="317408" y="2643904"/>
                  </a:lnTo>
                  <a:lnTo>
                    <a:pt x="0" y="2643904"/>
                  </a:lnTo>
                  <a:lnTo>
                    <a:pt x="0" y="0"/>
                  </a:lnTo>
                  <a:close/>
                </a:path>
              </a:pathLst>
            </a:custGeom>
            <a:blipFill>
              <a:blip r:embed="rId2">
                <a:extLst>
                  <a:ext uri="{96DAC541-7B7A-43D3-8B79-37D633B846F1}">
                    <asvg:svgBlip xmlns:asvg="http://schemas.microsoft.com/office/drawing/2016/SVG/main" r:embed="rId3"/>
                  </a:ext>
                </a:extLst>
              </a:blip>
              <a:stretch>
                <a:fillRect l="-645045" r="-78832"/>
              </a:stretch>
            </a:blipFill>
          </p:spPr>
        </p:sp>
        <p:sp>
          <p:nvSpPr>
            <p:cNvPr id="4" name="TextBox 4"/>
            <p:cNvSpPr txBox="1"/>
            <p:nvPr/>
          </p:nvSpPr>
          <p:spPr>
            <a:xfrm>
              <a:off x="0" y="57150"/>
              <a:ext cx="8276656" cy="846431"/>
            </a:xfrm>
            <a:prstGeom prst="rect">
              <a:avLst/>
            </a:prstGeom>
          </p:spPr>
          <p:txBody>
            <a:bodyPr lIns="0" tIns="0" rIns="0" bIns="0" rtlCol="0" anchor="t">
              <a:spAutoFit/>
            </a:bodyPr>
            <a:lstStyle/>
            <a:p>
              <a:pPr marL="0" lvl="0" indent="0">
                <a:lnSpc>
                  <a:spcPts val="4475"/>
                </a:lnSpc>
              </a:pPr>
              <a:endParaRPr/>
            </a:p>
          </p:txBody>
        </p:sp>
        <p:sp>
          <p:nvSpPr>
            <p:cNvPr id="5" name="AutoShape 5"/>
            <p:cNvSpPr/>
            <p:nvPr/>
          </p:nvSpPr>
          <p:spPr>
            <a:xfrm>
              <a:off x="3041173" y="1319057"/>
              <a:ext cx="2138747" cy="0"/>
            </a:xfrm>
            <a:prstGeom prst="line">
              <a:avLst/>
            </a:prstGeom>
            <a:ln w="11253" cap="flat">
              <a:solidFill>
                <a:srgbClr val="FFFFFF"/>
              </a:solidFill>
              <a:prstDash val="solid"/>
              <a:headEnd type="none" w="sm" len="sm"/>
              <a:tailEnd type="none" w="sm" len="sm"/>
            </a:ln>
          </p:spPr>
        </p:sp>
      </p:grpSp>
      <p:sp>
        <p:nvSpPr>
          <p:cNvPr id="6" name="Freeform 6"/>
          <p:cNvSpPr/>
          <p:nvPr/>
        </p:nvSpPr>
        <p:spPr>
          <a:xfrm>
            <a:off x="1028700" y="910612"/>
            <a:ext cx="1911103" cy="236176"/>
          </a:xfrm>
          <a:custGeom>
            <a:avLst/>
            <a:gdLst/>
            <a:ahLst/>
            <a:cxnLst/>
            <a:rect l="l" t="t" r="r" b="b"/>
            <a:pathLst>
              <a:path w="1911103" h="236176">
                <a:moveTo>
                  <a:pt x="0" y="0"/>
                </a:moveTo>
                <a:lnTo>
                  <a:pt x="1911103" y="0"/>
                </a:lnTo>
                <a:lnTo>
                  <a:pt x="1911103" y="236176"/>
                </a:lnTo>
                <a:lnTo>
                  <a:pt x="0" y="236176"/>
                </a:lnTo>
                <a:lnTo>
                  <a:pt x="0" y="0"/>
                </a:lnTo>
                <a:close/>
              </a:path>
            </a:pathLst>
          </a:custGeom>
          <a:blipFill>
            <a:blip r:embed="rId4">
              <a:extLst>
                <a:ext uri="{96DAC541-7B7A-43D3-8B79-37D633B846F1}">
                  <asvg:svgBlip xmlns:asvg="http://schemas.microsoft.com/office/drawing/2016/SVG/main" r:embed="rId5"/>
                </a:ext>
              </a:extLst>
            </a:blip>
            <a:stretch>
              <a:fillRect b="-657599"/>
            </a:stretch>
          </a:blipFill>
        </p:spPr>
      </p:sp>
      <p:sp>
        <p:nvSpPr>
          <p:cNvPr id="7" name="Freeform 7"/>
          <p:cNvSpPr/>
          <p:nvPr/>
        </p:nvSpPr>
        <p:spPr>
          <a:xfrm>
            <a:off x="14585128" y="9671940"/>
            <a:ext cx="2674172" cy="243067"/>
          </a:xfrm>
          <a:custGeom>
            <a:avLst/>
            <a:gdLst/>
            <a:ahLst/>
            <a:cxnLst/>
            <a:rect l="l" t="t" r="r" b="b"/>
            <a:pathLst>
              <a:path w="2674172" h="243067">
                <a:moveTo>
                  <a:pt x="0" y="0"/>
                </a:moveTo>
                <a:lnTo>
                  <a:pt x="2674172" y="0"/>
                </a:lnTo>
                <a:lnTo>
                  <a:pt x="2674172" y="243067"/>
                </a:lnTo>
                <a:lnTo>
                  <a:pt x="0" y="243067"/>
                </a:lnTo>
                <a:lnTo>
                  <a:pt x="0" y="0"/>
                </a:lnTo>
                <a:close/>
              </a:path>
            </a:pathLst>
          </a:custGeom>
          <a:blipFill>
            <a:blip r:embed="rId6">
              <a:extLst>
                <a:ext uri="{96DAC541-7B7A-43D3-8B79-37D633B846F1}">
                  <asvg:svgBlip xmlns:asvg="http://schemas.microsoft.com/office/drawing/2016/SVG/main" r:embed="rId7"/>
                </a:ext>
              </a:extLst>
            </a:blip>
            <a:stretch>
              <a:fillRect l="-15993" r="-7350" b="-746431"/>
            </a:stretch>
          </a:blipFill>
        </p:spPr>
      </p:sp>
      <p:sp>
        <p:nvSpPr>
          <p:cNvPr id="8" name="AutoShape 8"/>
          <p:cNvSpPr/>
          <p:nvPr/>
        </p:nvSpPr>
        <p:spPr>
          <a:xfrm>
            <a:off x="3398887" y="1028700"/>
            <a:ext cx="6492240" cy="0"/>
          </a:xfrm>
          <a:prstGeom prst="line">
            <a:avLst/>
          </a:prstGeom>
          <a:ln w="9525" cap="flat">
            <a:solidFill>
              <a:srgbClr val="FFFFFF"/>
            </a:solidFill>
            <a:prstDash val="solid"/>
            <a:headEnd type="none" w="sm" len="sm"/>
            <a:tailEnd type="none" w="sm" len="sm"/>
          </a:ln>
        </p:spPr>
      </p:sp>
      <p:sp>
        <p:nvSpPr>
          <p:cNvPr id="9" name="AutoShape 9"/>
          <p:cNvSpPr/>
          <p:nvPr/>
        </p:nvSpPr>
        <p:spPr>
          <a:xfrm>
            <a:off x="7236192" y="9798236"/>
            <a:ext cx="6492240" cy="0"/>
          </a:xfrm>
          <a:prstGeom prst="line">
            <a:avLst/>
          </a:prstGeom>
          <a:ln w="9525" cap="flat">
            <a:solidFill>
              <a:srgbClr val="FFFFFF"/>
            </a:solidFill>
            <a:prstDash val="solid"/>
            <a:headEnd type="none" w="sm" len="sm"/>
            <a:tailEnd type="none" w="sm" len="sm"/>
          </a:ln>
        </p:spPr>
      </p:sp>
      <p:sp>
        <p:nvSpPr>
          <p:cNvPr id="10" name="Freeform 10"/>
          <p:cNvSpPr/>
          <p:nvPr/>
        </p:nvSpPr>
        <p:spPr>
          <a:xfrm>
            <a:off x="13209669" y="-945555"/>
            <a:ext cx="6385210" cy="3699102"/>
          </a:xfrm>
          <a:custGeom>
            <a:avLst/>
            <a:gdLst/>
            <a:ahLst/>
            <a:cxnLst/>
            <a:rect l="l" t="t" r="r" b="b"/>
            <a:pathLst>
              <a:path w="6385210" h="3699102">
                <a:moveTo>
                  <a:pt x="0" y="0"/>
                </a:moveTo>
                <a:lnTo>
                  <a:pt x="6385210" y="0"/>
                </a:lnTo>
                <a:lnTo>
                  <a:pt x="6385210" y="3699102"/>
                </a:lnTo>
                <a:lnTo>
                  <a:pt x="0" y="3699102"/>
                </a:lnTo>
                <a:lnTo>
                  <a:pt x="0" y="0"/>
                </a:lnTo>
                <a:close/>
              </a:path>
            </a:pathLst>
          </a:custGeom>
          <a:blipFill>
            <a:blip r:embed="rId8"/>
            <a:stretch>
              <a:fillRect l="-25707" b="-357"/>
            </a:stretch>
          </a:blipFill>
        </p:spPr>
      </p:sp>
      <p:sp>
        <p:nvSpPr>
          <p:cNvPr id="11" name="TextBox 11"/>
          <p:cNvSpPr txBox="1"/>
          <p:nvPr/>
        </p:nvSpPr>
        <p:spPr>
          <a:xfrm>
            <a:off x="2446239" y="1134027"/>
            <a:ext cx="13395522" cy="909300"/>
          </a:xfrm>
          <a:prstGeom prst="rect">
            <a:avLst/>
          </a:prstGeom>
        </p:spPr>
        <p:txBody>
          <a:bodyPr lIns="0" tIns="0" rIns="0" bIns="0" rtlCol="0" anchor="t">
            <a:spAutoFit/>
          </a:bodyPr>
          <a:lstStyle/>
          <a:p>
            <a:pPr marL="0" lvl="0" indent="0" algn="ctr">
              <a:lnSpc>
                <a:spcPts val="7106"/>
              </a:lnSpc>
              <a:spcBef>
                <a:spcPct val="0"/>
              </a:spcBef>
            </a:pPr>
            <a:r>
              <a:rPr lang="en-US" sz="5075">
                <a:solidFill>
                  <a:srgbClr val="81AEF6"/>
                </a:solidFill>
                <a:latin typeface="Helios Extended Bold"/>
              </a:rPr>
              <a:t>ABSTRACT</a:t>
            </a:r>
          </a:p>
        </p:txBody>
      </p:sp>
      <p:sp>
        <p:nvSpPr>
          <p:cNvPr id="12" name="TextBox 12"/>
          <p:cNvSpPr txBox="1"/>
          <p:nvPr/>
        </p:nvSpPr>
        <p:spPr>
          <a:xfrm>
            <a:off x="1457213" y="2696397"/>
            <a:ext cx="15373574" cy="6127508"/>
          </a:xfrm>
          <a:prstGeom prst="rect">
            <a:avLst/>
          </a:prstGeom>
        </p:spPr>
        <p:txBody>
          <a:bodyPr lIns="0" tIns="0" rIns="0" bIns="0" rtlCol="0" anchor="t">
            <a:spAutoFit/>
          </a:bodyPr>
          <a:lstStyle/>
          <a:p>
            <a:pPr algn="just">
              <a:lnSpc>
                <a:spcPts val="3513"/>
              </a:lnSpc>
            </a:pPr>
            <a:r>
              <a:rPr lang="en-US" sz="2509" dirty="0">
                <a:solidFill>
                  <a:srgbClr val="FFFFFF"/>
                </a:solidFill>
                <a:latin typeface="Anonymous Pro"/>
              </a:rPr>
              <a:t>THIS PROJECT PRESENTS THE DEVELOPMENT OF A MEDICAL CHATBOT ENHANCED WITH RETRIEVAL-AUGMENTED GENERATION (RAG) TECHNIQUES. THE CHATBOT LEVERAGES THE MISTRAL 7B LARGE LANGUAGE MODEL (LLM) FOR ITS TEXT UNDERSTANDING AND GENERATION CAPABILITIES. TO ENSURE ACCURATE AND INFORMATIVE MEDICAL RESPONSES, THE SYSTEM INTEGRATES A KNOWLEDGE BASE OF RELIABLE MEDICAL DOCUMENTS. MISTRAL 7B, WITH ITS GROUPED-QUERY ATTENTION (GQA) AND SLIDING WINDOW ATTENTION (SWA) MECHANISMS, THEN EFFICIENTLY PROCESSES THIS RETRIEVED INFORMATION TO CAREFULLY CRAFT AN INFORMATIVE RESPONSE. THE GOAL OF THIS PROJECT IS TO CREATE A MEDICAL CHATBOT THAT OFFERS MORE TRUSTWORTHY AND FACT-BASED ANSWERS COMPARED TO STANDARD CHATBOTS THAT RELY SOLELY ON THEIR INTERNAL LANGUAGE MODEL.</a:t>
            </a:r>
          </a:p>
          <a:p>
            <a:pPr algn="just">
              <a:lnSpc>
                <a:spcPts val="3513"/>
              </a:lnSpc>
            </a:pPr>
            <a:endParaRPr lang="en-US" sz="2509" dirty="0">
              <a:solidFill>
                <a:srgbClr val="FFFFFF"/>
              </a:solidFill>
              <a:latin typeface="Anonymous Pro"/>
            </a:endParaRPr>
          </a:p>
          <a:p>
            <a:pPr marL="541804" lvl="1" indent="-270902" algn="just">
              <a:lnSpc>
                <a:spcPts val="3513"/>
              </a:lnSpc>
              <a:buFont typeface="Arial"/>
              <a:buChar char="•"/>
            </a:pPr>
            <a:r>
              <a:rPr lang="en-US" sz="2509" dirty="0">
                <a:solidFill>
                  <a:srgbClr val="81AEF6"/>
                </a:solidFill>
                <a:latin typeface="Anonymous Pro"/>
              </a:rPr>
              <a:t>Keywords</a:t>
            </a:r>
            <a:r>
              <a:rPr lang="en-US" sz="2509" dirty="0">
                <a:solidFill>
                  <a:srgbClr val="FFFFFF"/>
                </a:solidFill>
                <a:latin typeface="Anonymous Pro"/>
              </a:rPr>
              <a:t>: Medical chatbot, Retrieval-Augmented Generation (RAG), Mistral 7B, large language model (LLM), knowledge base, Grouped-query Attention, Sliding Window Attention</a:t>
            </a:r>
          </a:p>
          <a:p>
            <a:pPr marL="0" lvl="0" indent="0" algn="just">
              <a:lnSpc>
                <a:spcPts val="3513"/>
              </a:lnSpc>
              <a:spcBef>
                <a:spcPct val="0"/>
              </a:spcBef>
            </a:pPr>
            <a:endParaRPr lang="en-US" sz="2509" dirty="0">
              <a:solidFill>
                <a:srgbClr val="FFFFFF"/>
              </a:solidFill>
              <a:latin typeface="Anonymou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42315"/>
            <a:ext cx="6207492" cy="1104101"/>
            <a:chOff x="0" y="0"/>
            <a:chExt cx="8276656" cy="1472135"/>
          </a:xfrm>
        </p:grpSpPr>
        <p:sp>
          <p:nvSpPr>
            <p:cNvPr id="3" name="Freeform 3"/>
            <p:cNvSpPr/>
            <p:nvPr/>
          </p:nvSpPr>
          <p:spPr>
            <a:xfrm rot="-5400000">
              <a:off x="1163248" y="-8522"/>
              <a:ext cx="317409" cy="2643904"/>
            </a:xfrm>
            <a:custGeom>
              <a:avLst/>
              <a:gdLst/>
              <a:ahLst/>
              <a:cxnLst/>
              <a:rect l="l" t="t" r="r" b="b"/>
              <a:pathLst>
                <a:path w="317409" h="2643904">
                  <a:moveTo>
                    <a:pt x="0" y="0"/>
                  </a:moveTo>
                  <a:lnTo>
                    <a:pt x="317408" y="0"/>
                  </a:lnTo>
                  <a:lnTo>
                    <a:pt x="317408" y="2643904"/>
                  </a:lnTo>
                  <a:lnTo>
                    <a:pt x="0" y="2643904"/>
                  </a:lnTo>
                  <a:lnTo>
                    <a:pt x="0" y="0"/>
                  </a:lnTo>
                  <a:close/>
                </a:path>
              </a:pathLst>
            </a:custGeom>
            <a:blipFill>
              <a:blip r:embed="rId2">
                <a:extLst>
                  <a:ext uri="{96DAC541-7B7A-43D3-8B79-37D633B846F1}">
                    <asvg:svgBlip xmlns:asvg="http://schemas.microsoft.com/office/drawing/2016/SVG/main" r:embed="rId3"/>
                  </a:ext>
                </a:extLst>
              </a:blip>
              <a:stretch>
                <a:fillRect l="-645045" r="-78832"/>
              </a:stretch>
            </a:blipFill>
          </p:spPr>
        </p:sp>
        <p:sp>
          <p:nvSpPr>
            <p:cNvPr id="4" name="TextBox 4"/>
            <p:cNvSpPr txBox="1"/>
            <p:nvPr/>
          </p:nvSpPr>
          <p:spPr>
            <a:xfrm>
              <a:off x="0" y="57150"/>
              <a:ext cx="8276656" cy="846431"/>
            </a:xfrm>
            <a:prstGeom prst="rect">
              <a:avLst/>
            </a:prstGeom>
          </p:spPr>
          <p:txBody>
            <a:bodyPr lIns="0" tIns="0" rIns="0" bIns="0" rtlCol="0" anchor="t">
              <a:spAutoFit/>
            </a:bodyPr>
            <a:lstStyle/>
            <a:p>
              <a:pPr marL="0" lvl="0" indent="0">
                <a:lnSpc>
                  <a:spcPts val="4475"/>
                </a:lnSpc>
              </a:pPr>
              <a:endParaRPr/>
            </a:p>
          </p:txBody>
        </p:sp>
        <p:sp>
          <p:nvSpPr>
            <p:cNvPr id="5" name="AutoShape 5"/>
            <p:cNvSpPr/>
            <p:nvPr/>
          </p:nvSpPr>
          <p:spPr>
            <a:xfrm>
              <a:off x="3041173" y="1319057"/>
              <a:ext cx="2138747" cy="0"/>
            </a:xfrm>
            <a:prstGeom prst="line">
              <a:avLst/>
            </a:prstGeom>
            <a:ln w="11253" cap="flat">
              <a:solidFill>
                <a:srgbClr val="FFFFFF"/>
              </a:solidFill>
              <a:prstDash val="solid"/>
              <a:headEnd type="none" w="sm" len="sm"/>
              <a:tailEnd type="none" w="sm" len="sm"/>
            </a:ln>
          </p:spPr>
        </p:sp>
      </p:grpSp>
      <p:sp>
        <p:nvSpPr>
          <p:cNvPr id="6" name="Freeform 6"/>
          <p:cNvSpPr/>
          <p:nvPr/>
        </p:nvSpPr>
        <p:spPr>
          <a:xfrm>
            <a:off x="1028700" y="910612"/>
            <a:ext cx="1911103" cy="236176"/>
          </a:xfrm>
          <a:custGeom>
            <a:avLst/>
            <a:gdLst/>
            <a:ahLst/>
            <a:cxnLst/>
            <a:rect l="l" t="t" r="r" b="b"/>
            <a:pathLst>
              <a:path w="1911103" h="236176">
                <a:moveTo>
                  <a:pt x="0" y="0"/>
                </a:moveTo>
                <a:lnTo>
                  <a:pt x="1911103" y="0"/>
                </a:lnTo>
                <a:lnTo>
                  <a:pt x="1911103" y="236176"/>
                </a:lnTo>
                <a:lnTo>
                  <a:pt x="0" y="236176"/>
                </a:lnTo>
                <a:lnTo>
                  <a:pt x="0" y="0"/>
                </a:lnTo>
                <a:close/>
              </a:path>
            </a:pathLst>
          </a:custGeom>
          <a:blipFill>
            <a:blip r:embed="rId4">
              <a:extLst>
                <a:ext uri="{96DAC541-7B7A-43D3-8B79-37D633B846F1}">
                  <asvg:svgBlip xmlns:asvg="http://schemas.microsoft.com/office/drawing/2016/SVG/main" r:embed="rId5"/>
                </a:ext>
              </a:extLst>
            </a:blip>
            <a:stretch>
              <a:fillRect b="-657599"/>
            </a:stretch>
          </a:blipFill>
        </p:spPr>
      </p:sp>
      <p:sp>
        <p:nvSpPr>
          <p:cNvPr id="7" name="Freeform 7"/>
          <p:cNvSpPr/>
          <p:nvPr/>
        </p:nvSpPr>
        <p:spPr>
          <a:xfrm>
            <a:off x="14585128" y="9671940"/>
            <a:ext cx="2674172" cy="243067"/>
          </a:xfrm>
          <a:custGeom>
            <a:avLst/>
            <a:gdLst/>
            <a:ahLst/>
            <a:cxnLst/>
            <a:rect l="l" t="t" r="r" b="b"/>
            <a:pathLst>
              <a:path w="2674172" h="243067">
                <a:moveTo>
                  <a:pt x="0" y="0"/>
                </a:moveTo>
                <a:lnTo>
                  <a:pt x="2674172" y="0"/>
                </a:lnTo>
                <a:lnTo>
                  <a:pt x="2674172" y="243067"/>
                </a:lnTo>
                <a:lnTo>
                  <a:pt x="0" y="243067"/>
                </a:lnTo>
                <a:lnTo>
                  <a:pt x="0" y="0"/>
                </a:lnTo>
                <a:close/>
              </a:path>
            </a:pathLst>
          </a:custGeom>
          <a:blipFill>
            <a:blip r:embed="rId6">
              <a:extLst>
                <a:ext uri="{96DAC541-7B7A-43D3-8B79-37D633B846F1}">
                  <asvg:svgBlip xmlns:asvg="http://schemas.microsoft.com/office/drawing/2016/SVG/main" r:embed="rId7"/>
                </a:ext>
              </a:extLst>
            </a:blip>
            <a:stretch>
              <a:fillRect l="-15993" r="-7350" b="-746431"/>
            </a:stretch>
          </a:blipFill>
        </p:spPr>
      </p:sp>
      <p:sp>
        <p:nvSpPr>
          <p:cNvPr id="8" name="AutoShape 8"/>
          <p:cNvSpPr/>
          <p:nvPr/>
        </p:nvSpPr>
        <p:spPr>
          <a:xfrm>
            <a:off x="3398887" y="1028700"/>
            <a:ext cx="6492240" cy="0"/>
          </a:xfrm>
          <a:prstGeom prst="line">
            <a:avLst/>
          </a:prstGeom>
          <a:ln w="9525" cap="flat">
            <a:solidFill>
              <a:srgbClr val="FFFFFF"/>
            </a:solidFill>
            <a:prstDash val="solid"/>
            <a:headEnd type="none" w="sm" len="sm"/>
            <a:tailEnd type="none" w="sm" len="sm"/>
          </a:ln>
        </p:spPr>
      </p:sp>
      <p:sp>
        <p:nvSpPr>
          <p:cNvPr id="9" name="AutoShape 9"/>
          <p:cNvSpPr/>
          <p:nvPr/>
        </p:nvSpPr>
        <p:spPr>
          <a:xfrm>
            <a:off x="7236192" y="9798236"/>
            <a:ext cx="6492240" cy="0"/>
          </a:xfrm>
          <a:prstGeom prst="line">
            <a:avLst/>
          </a:prstGeom>
          <a:ln w="9525" cap="flat">
            <a:solidFill>
              <a:srgbClr val="FFFFFF"/>
            </a:solidFill>
            <a:prstDash val="solid"/>
            <a:headEnd type="none" w="sm" len="sm"/>
            <a:tailEnd type="none" w="sm" len="sm"/>
          </a:ln>
        </p:spPr>
      </p:sp>
      <p:sp>
        <p:nvSpPr>
          <p:cNvPr id="10" name="Freeform 10"/>
          <p:cNvSpPr/>
          <p:nvPr/>
        </p:nvSpPr>
        <p:spPr>
          <a:xfrm>
            <a:off x="13209669" y="-945555"/>
            <a:ext cx="6385210" cy="3699102"/>
          </a:xfrm>
          <a:custGeom>
            <a:avLst/>
            <a:gdLst/>
            <a:ahLst/>
            <a:cxnLst/>
            <a:rect l="l" t="t" r="r" b="b"/>
            <a:pathLst>
              <a:path w="6385210" h="3699102">
                <a:moveTo>
                  <a:pt x="0" y="0"/>
                </a:moveTo>
                <a:lnTo>
                  <a:pt x="6385210" y="0"/>
                </a:lnTo>
                <a:lnTo>
                  <a:pt x="6385210" y="3699102"/>
                </a:lnTo>
                <a:lnTo>
                  <a:pt x="0" y="3699102"/>
                </a:lnTo>
                <a:lnTo>
                  <a:pt x="0" y="0"/>
                </a:lnTo>
                <a:close/>
              </a:path>
            </a:pathLst>
          </a:custGeom>
          <a:blipFill>
            <a:blip r:embed="rId8"/>
            <a:stretch>
              <a:fillRect l="-25707" b="-357"/>
            </a:stretch>
          </a:blipFill>
        </p:spPr>
      </p:sp>
      <p:sp>
        <p:nvSpPr>
          <p:cNvPr id="11" name="Freeform 11"/>
          <p:cNvSpPr/>
          <p:nvPr/>
        </p:nvSpPr>
        <p:spPr>
          <a:xfrm>
            <a:off x="11412067" y="3175126"/>
            <a:ext cx="6346122" cy="3936749"/>
          </a:xfrm>
          <a:custGeom>
            <a:avLst/>
            <a:gdLst/>
            <a:ahLst/>
            <a:cxnLst/>
            <a:rect l="l" t="t" r="r" b="b"/>
            <a:pathLst>
              <a:path w="6346122" h="3936749">
                <a:moveTo>
                  <a:pt x="0" y="0"/>
                </a:moveTo>
                <a:lnTo>
                  <a:pt x="6346123" y="0"/>
                </a:lnTo>
                <a:lnTo>
                  <a:pt x="6346123" y="3936748"/>
                </a:lnTo>
                <a:lnTo>
                  <a:pt x="0" y="3936748"/>
                </a:lnTo>
                <a:lnTo>
                  <a:pt x="0" y="0"/>
                </a:lnTo>
                <a:close/>
              </a:path>
            </a:pathLst>
          </a:custGeom>
          <a:blipFill>
            <a:blip r:embed="rId9"/>
            <a:stretch>
              <a:fillRect l="-4685" r="-4685"/>
            </a:stretch>
          </a:blipFill>
        </p:spPr>
      </p:sp>
      <p:sp>
        <p:nvSpPr>
          <p:cNvPr id="12" name="TextBox 12"/>
          <p:cNvSpPr txBox="1"/>
          <p:nvPr/>
        </p:nvSpPr>
        <p:spPr>
          <a:xfrm>
            <a:off x="2939803" y="1228129"/>
            <a:ext cx="13395522" cy="909300"/>
          </a:xfrm>
          <a:prstGeom prst="rect">
            <a:avLst/>
          </a:prstGeom>
        </p:spPr>
        <p:txBody>
          <a:bodyPr lIns="0" tIns="0" rIns="0" bIns="0" rtlCol="0" anchor="t">
            <a:spAutoFit/>
          </a:bodyPr>
          <a:lstStyle/>
          <a:p>
            <a:pPr marL="0" lvl="0" indent="0" algn="ctr">
              <a:lnSpc>
                <a:spcPts val="7106"/>
              </a:lnSpc>
              <a:spcBef>
                <a:spcPct val="0"/>
              </a:spcBef>
            </a:pPr>
            <a:r>
              <a:rPr lang="en-US" sz="5075" dirty="0">
                <a:solidFill>
                  <a:srgbClr val="81AEF6"/>
                </a:solidFill>
                <a:latin typeface="Helios Extended Bold"/>
              </a:rPr>
              <a:t>INTRODUCTION: LLM</a:t>
            </a:r>
          </a:p>
        </p:txBody>
      </p:sp>
      <p:sp>
        <p:nvSpPr>
          <p:cNvPr id="13" name="TextBox 13"/>
          <p:cNvSpPr txBox="1"/>
          <p:nvPr/>
        </p:nvSpPr>
        <p:spPr>
          <a:xfrm>
            <a:off x="0" y="2696397"/>
            <a:ext cx="10604833" cy="5251360"/>
          </a:xfrm>
          <a:prstGeom prst="rect">
            <a:avLst/>
          </a:prstGeom>
        </p:spPr>
        <p:txBody>
          <a:bodyPr lIns="0" tIns="0" rIns="0" bIns="0" rtlCol="0" anchor="t">
            <a:spAutoFit/>
          </a:bodyPr>
          <a:lstStyle/>
          <a:p>
            <a:pPr marL="540519" lvl="1" indent="-270259" algn="just">
              <a:lnSpc>
                <a:spcPts val="3504"/>
              </a:lnSpc>
              <a:buFont typeface="Arial"/>
              <a:buChar char="•"/>
            </a:pPr>
            <a:r>
              <a:rPr lang="en-US" sz="2503" dirty="0">
                <a:solidFill>
                  <a:srgbClr val="FDFDFC"/>
                </a:solidFill>
                <a:latin typeface="Anonymous Pro"/>
              </a:rPr>
              <a:t>LARGE LANGUAGE MODELS (LLMS) ARE TRAINED ON MASSIVE AMOUNTS OF TEXT DATA. LLMS PERFORM WELL ON VARIOUS NATURAL LANGUAGES PROCESSING TASKS, SUCH AS LANGUAGE TRANSLATION, TEXT SUMMARIZATION, AND CONVERSATIONAL AGENTS.</a:t>
            </a:r>
          </a:p>
          <a:p>
            <a:pPr marL="540519" lvl="1" indent="-270259" algn="just">
              <a:lnSpc>
                <a:spcPts val="3504"/>
              </a:lnSpc>
              <a:buFont typeface="Arial"/>
              <a:buChar char="•"/>
            </a:pPr>
            <a:r>
              <a:rPr lang="en-US" sz="2503" dirty="0">
                <a:solidFill>
                  <a:srgbClr val="FDFDFC"/>
                </a:solidFill>
                <a:latin typeface="Anonymous Pro"/>
              </a:rPr>
              <a:t>THESE MODELS, SUCH AS OPENAI,GEMINI,MISTRAL,LLAMA ARE DESIGNED TO UNDERSTAND, GENERATE, AND INTERPRET HUMAN LANGUAGE IN A WAY THAT MIMICS HUMAN-LIKE UNDERSTANDING. THEY ARE A TYPE OF DEEP LEARNING MODEL SPECIFICALLY FOCUSED ON NATURAL LANGUAGE PROCESSING (NLP) TASKS.</a:t>
            </a:r>
          </a:p>
          <a:p>
            <a:pPr algn="just">
              <a:lnSpc>
                <a:spcPts val="3504"/>
              </a:lnSpc>
            </a:pPr>
            <a:endParaRPr lang="en-US" sz="2503" dirty="0">
              <a:solidFill>
                <a:srgbClr val="FDFDFC"/>
              </a:solidFill>
              <a:latin typeface="Anonymous Pro"/>
            </a:endParaRPr>
          </a:p>
          <a:p>
            <a:pPr marL="0" lvl="0" indent="0" algn="just">
              <a:lnSpc>
                <a:spcPts val="3504"/>
              </a:lnSpc>
              <a:spcBef>
                <a:spcPct val="0"/>
              </a:spcBef>
            </a:pPr>
            <a:endParaRPr lang="en-US" sz="2503" dirty="0">
              <a:solidFill>
                <a:srgbClr val="FDFDFC"/>
              </a:solidFill>
              <a:latin typeface="Anonymou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sp>
        <p:nvSpPr>
          <p:cNvPr id="2" name="Freeform 2"/>
          <p:cNvSpPr/>
          <p:nvPr/>
        </p:nvSpPr>
        <p:spPr>
          <a:xfrm>
            <a:off x="1028700" y="910612"/>
            <a:ext cx="1911103" cy="236176"/>
          </a:xfrm>
          <a:custGeom>
            <a:avLst/>
            <a:gdLst/>
            <a:ahLst/>
            <a:cxnLst/>
            <a:rect l="l" t="t" r="r" b="b"/>
            <a:pathLst>
              <a:path w="1911103" h="236176">
                <a:moveTo>
                  <a:pt x="0" y="0"/>
                </a:moveTo>
                <a:lnTo>
                  <a:pt x="1911103" y="0"/>
                </a:lnTo>
                <a:lnTo>
                  <a:pt x="1911103" y="236176"/>
                </a:lnTo>
                <a:lnTo>
                  <a:pt x="0" y="236176"/>
                </a:lnTo>
                <a:lnTo>
                  <a:pt x="0" y="0"/>
                </a:lnTo>
                <a:close/>
              </a:path>
            </a:pathLst>
          </a:custGeom>
          <a:blipFill>
            <a:blip r:embed="rId2">
              <a:extLst>
                <a:ext uri="{96DAC541-7B7A-43D3-8B79-37D633B846F1}">
                  <asvg:svgBlip xmlns:asvg="http://schemas.microsoft.com/office/drawing/2016/SVG/main" r:embed="rId3"/>
                </a:ext>
              </a:extLst>
            </a:blip>
            <a:stretch>
              <a:fillRect b="-657599"/>
            </a:stretch>
          </a:blipFill>
        </p:spPr>
      </p:sp>
      <p:sp>
        <p:nvSpPr>
          <p:cNvPr id="3" name="Freeform 3"/>
          <p:cNvSpPr/>
          <p:nvPr/>
        </p:nvSpPr>
        <p:spPr>
          <a:xfrm>
            <a:off x="14585128" y="9671940"/>
            <a:ext cx="2674172" cy="243067"/>
          </a:xfrm>
          <a:custGeom>
            <a:avLst/>
            <a:gdLst/>
            <a:ahLst/>
            <a:cxnLst/>
            <a:rect l="l" t="t" r="r" b="b"/>
            <a:pathLst>
              <a:path w="2674172" h="243067">
                <a:moveTo>
                  <a:pt x="0" y="0"/>
                </a:moveTo>
                <a:lnTo>
                  <a:pt x="2674172" y="0"/>
                </a:lnTo>
                <a:lnTo>
                  <a:pt x="2674172" y="243067"/>
                </a:lnTo>
                <a:lnTo>
                  <a:pt x="0" y="243067"/>
                </a:lnTo>
                <a:lnTo>
                  <a:pt x="0" y="0"/>
                </a:lnTo>
                <a:close/>
              </a:path>
            </a:pathLst>
          </a:custGeom>
          <a:blipFill>
            <a:blip r:embed="rId4">
              <a:extLst>
                <a:ext uri="{96DAC541-7B7A-43D3-8B79-37D633B846F1}">
                  <asvg:svgBlip xmlns:asvg="http://schemas.microsoft.com/office/drawing/2016/SVG/main" r:embed="rId5"/>
                </a:ext>
              </a:extLst>
            </a:blip>
            <a:stretch>
              <a:fillRect l="-15993" r="-7350" b="-746431"/>
            </a:stretch>
          </a:blipFill>
        </p:spPr>
      </p:sp>
      <p:sp>
        <p:nvSpPr>
          <p:cNvPr id="4" name="AutoShape 4"/>
          <p:cNvSpPr/>
          <p:nvPr/>
        </p:nvSpPr>
        <p:spPr>
          <a:xfrm>
            <a:off x="3398887" y="1028700"/>
            <a:ext cx="6492240" cy="0"/>
          </a:xfrm>
          <a:prstGeom prst="line">
            <a:avLst/>
          </a:prstGeom>
          <a:ln w="9525" cap="flat">
            <a:solidFill>
              <a:srgbClr val="FFFFFF"/>
            </a:solidFill>
            <a:prstDash val="solid"/>
            <a:headEnd type="none" w="sm" len="sm"/>
            <a:tailEnd type="none" w="sm" len="sm"/>
          </a:ln>
        </p:spPr>
      </p:sp>
      <p:sp>
        <p:nvSpPr>
          <p:cNvPr id="5" name="AutoShape 5"/>
          <p:cNvSpPr/>
          <p:nvPr/>
        </p:nvSpPr>
        <p:spPr>
          <a:xfrm>
            <a:off x="7236192" y="9798236"/>
            <a:ext cx="6492240" cy="0"/>
          </a:xfrm>
          <a:prstGeom prst="line">
            <a:avLst/>
          </a:prstGeom>
          <a:ln w="9525" cap="flat">
            <a:solidFill>
              <a:srgbClr val="FFFFFF"/>
            </a:solidFill>
            <a:prstDash val="solid"/>
            <a:headEnd type="none" w="sm" len="sm"/>
            <a:tailEnd type="none" w="sm" len="sm"/>
          </a:ln>
        </p:spPr>
      </p:sp>
      <p:sp>
        <p:nvSpPr>
          <p:cNvPr id="6" name="Freeform 6"/>
          <p:cNvSpPr/>
          <p:nvPr/>
        </p:nvSpPr>
        <p:spPr>
          <a:xfrm>
            <a:off x="13209669" y="-945555"/>
            <a:ext cx="6385210" cy="3699102"/>
          </a:xfrm>
          <a:custGeom>
            <a:avLst/>
            <a:gdLst/>
            <a:ahLst/>
            <a:cxnLst/>
            <a:rect l="l" t="t" r="r" b="b"/>
            <a:pathLst>
              <a:path w="6385210" h="3699102">
                <a:moveTo>
                  <a:pt x="0" y="0"/>
                </a:moveTo>
                <a:lnTo>
                  <a:pt x="6385210" y="0"/>
                </a:lnTo>
                <a:lnTo>
                  <a:pt x="6385210" y="3699102"/>
                </a:lnTo>
                <a:lnTo>
                  <a:pt x="0" y="3699102"/>
                </a:lnTo>
                <a:lnTo>
                  <a:pt x="0" y="0"/>
                </a:lnTo>
                <a:close/>
              </a:path>
            </a:pathLst>
          </a:custGeom>
          <a:blipFill>
            <a:blip r:embed="rId6"/>
            <a:stretch>
              <a:fillRect l="-25707" b="-357"/>
            </a:stretch>
          </a:blipFill>
        </p:spPr>
      </p:sp>
      <p:sp>
        <p:nvSpPr>
          <p:cNvPr id="7" name="Freeform 7"/>
          <p:cNvSpPr/>
          <p:nvPr/>
        </p:nvSpPr>
        <p:spPr>
          <a:xfrm>
            <a:off x="1179689" y="2205340"/>
            <a:ext cx="8485822" cy="7112432"/>
          </a:xfrm>
          <a:custGeom>
            <a:avLst/>
            <a:gdLst/>
            <a:ahLst/>
            <a:cxnLst/>
            <a:rect l="l" t="t" r="r" b="b"/>
            <a:pathLst>
              <a:path w="8485822" h="7112432">
                <a:moveTo>
                  <a:pt x="0" y="0"/>
                </a:moveTo>
                <a:lnTo>
                  <a:pt x="8485822" y="0"/>
                </a:lnTo>
                <a:lnTo>
                  <a:pt x="8485822" y="7112432"/>
                </a:lnTo>
                <a:lnTo>
                  <a:pt x="0" y="7112432"/>
                </a:lnTo>
                <a:lnTo>
                  <a:pt x="0" y="0"/>
                </a:lnTo>
                <a:close/>
              </a:path>
            </a:pathLst>
          </a:custGeom>
          <a:blipFill>
            <a:blip r:embed="rId7"/>
            <a:stretch>
              <a:fillRect l="-526" r="-1351" b="-626"/>
            </a:stretch>
          </a:blipFill>
        </p:spPr>
      </p:sp>
      <p:sp>
        <p:nvSpPr>
          <p:cNvPr id="8" name="Freeform 8"/>
          <p:cNvSpPr/>
          <p:nvPr/>
        </p:nvSpPr>
        <p:spPr>
          <a:xfrm>
            <a:off x="11277745" y="2205340"/>
            <a:ext cx="2578734" cy="3871558"/>
          </a:xfrm>
          <a:custGeom>
            <a:avLst/>
            <a:gdLst/>
            <a:ahLst/>
            <a:cxnLst/>
            <a:rect l="l" t="t" r="r" b="b"/>
            <a:pathLst>
              <a:path w="2578734" h="3871558">
                <a:moveTo>
                  <a:pt x="0" y="0"/>
                </a:moveTo>
                <a:lnTo>
                  <a:pt x="2578734" y="0"/>
                </a:lnTo>
                <a:lnTo>
                  <a:pt x="2578734" y="3871558"/>
                </a:lnTo>
                <a:lnTo>
                  <a:pt x="0" y="3871558"/>
                </a:lnTo>
                <a:lnTo>
                  <a:pt x="0" y="0"/>
                </a:lnTo>
                <a:close/>
              </a:path>
            </a:pathLst>
          </a:custGeom>
          <a:blipFill>
            <a:blip r:embed="rId8"/>
            <a:stretch>
              <a:fillRect/>
            </a:stretch>
          </a:blipFill>
        </p:spPr>
      </p:sp>
      <p:sp>
        <p:nvSpPr>
          <p:cNvPr id="9" name="Freeform 9"/>
          <p:cNvSpPr/>
          <p:nvPr/>
        </p:nvSpPr>
        <p:spPr>
          <a:xfrm>
            <a:off x="11260510" y="6477965"/>
            <a:ext cx="5141764" cy="2856535"/>
          </a:xfrm>
          <a:custGeom>
            <a:avLst/>
            <a:gdLst/>
            <a:ahLst/>
            <a:cxnLst/>
            <a:rect l="l" t="t" r="r" b="b"/>
            <a:pathLst>
              <a:path w="5141764" h="2856535">
                <a:moveTo>
                  <a:pt x="0" y="0"/>
                </a:moveTo>
                <a:lnTo>
                  <a:pt x="5141764" y="0"/>
                </a:lnTo>
                <a:lnTo>
                  <a:pt x="5141764" y="2856535"/>
                </a:lnTo>
                <a:lnTo>
                  <a:pt x="0" y="2856535"/>
                </a:lnTo>
                <a:lnTo>
                  <a:pt x="0" y="0"/>
                </a:lnTo>
                <a:close/>
              </a:path>
            </a:pathLst>
          </a:custGeom>
          <a:blipFill>
            <a:blip r:embed="rId9"/>
            <a:stretch>
              <a:fillRect/>
            </a:stretch>
          </a:blipFill>
        </p:spPr>
      </p:sp>
      <p:sp>
        <p:nvSpPr>
          <p:cNvPr id="10" name="TextBox 10"/>
          <p:cNvSpPr txBox="1"/>
          <p:nvPr/>
        </p:nvSpPr>
        <p:spPr>
          <a:xfrm>
            <a:off x="2780322" y="1099440"/>
            <a:ext cx="13395522" cy="909300"/>
          </a:xfrm>
          <a:prstGeom prst="rect">
            <a:avLst/>
          </a:prstGeom>
        </p:spPr>
        <p:txBody>
          <a:bodyPr lIns="0" tIns="0" rIns="0" bIns="0" rtlCol="0" anchor="t">
            <a:spAutoFit/>
          </a:bodyPr>
          <a:lstStyle/>
          <a:p>
            <a:pPr marL="0" lvl="0" indent="0" algn="ctr">
              <a:lnSpc>
                <a:spcPts val="7106"/>
              </a:lnSpc>
              <a:spcBef>
                <a:spcPct val="0"/>
              </a:spcBef>
            </a:pPr>
            <a:r>
              <a:rPr lang="en-US" sz="5075">
                <a:solidFill>
                  <a:srgbClr val="81AEF6"/>
                </a:solidFill>
                <a:latin typeface="Helios Extended Bold"/>
              </a:rPr>
              <a:t>LLM ARCHITECTURE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sp>
        <p:nvSpPr>
          <p:cNvPr id="2" name="Freeform 2"/>
          <p:cNvSpPr/>
          <p:nvPr/>
        </p:nvSpPr>
        <p:spPr>
          <a:xfrm>
            <a:off x="1028700" y="910612"/>
            <a:ext cx="1911103" cy="236176"/>
          </a:xfrm>
          <a:custGeom>
            <a:avLst/>
            <a:gdLst/>
            <a:ahLst/>
            <a:cxnLst/>
            <a:rect l="l" t="t" r="r" b="b"/>
            <a:pathLst>
              <a:path w="1911103" h="236176">
                <a:moveTo>
                  <a:pt x="0" y="0"/>
                </a:moveTo>
                <a:lnTo>
                  <a:pt x="1911103" y="0"/>
                </a:lnTo>
                <a:lnTo>
                  <a:pt x="1911103" y="236176"/>
                </a:lnTo>
                <a:lnTo>
                  <a:pt x="0" y="236176"/>
                </a:lnTo>
                <a:lnTo>
                  <a:pt x="0" y="0"/>
                </a:lnTo>
                <a:close/>
              </a:path>
            </a:pathLst>
          </a:custGeom>
          <a:blipFill>
            <a:blip r:embed="rId2">
              <a:extLst>
                <a:ext uri="{96DAC541-7B7A-43D3-8B79-37D633B846F1}">
                  <asvg:svgBlip xmlns:asvg="http://schemas.microsoft.com/office/drawing/2016/SVG/main" r:embed="rId3"/>
                </a:ext>
              </a:extLst>
            </a:blip>
            <a:stretch>
              <a:fillRect b="-657599"/>
            </a:stretch>
          </a:blipFill>
        </p:spPr>
      </p:sp>
      <p:sp>
        <p:nvSpPr>
          <p:cNvPr id="3" name="Freeform 3"/>
          <p:cNvSpPr/>
          <p:nvPr/>
        </p:nvSpPr>
        <p:spPr>
          <a:xfrm>
            <a:off x="14585128" y="9671940"/>
            <a:ext cx="2674172" cy="243067"/>
          </a:xfrm>
          <a:custGeom>
            <a:avLst/>
            <a:gdLst/>
            <a:ahLst/>
            <a:cxnLst/>
            <a:rect l="l" t="t" r="r" b="b"/>
            <a:pathLst>
              <a:path w="2674172" h="243067">
                <a:moveTo>
                  <a:pt x="0" y="0"/>
                </a:moveTo>
                <a:lnTo>
                  <a:pt x="2674172" y="0"/>
                </a:lnTo>
                <a:lnTo>
                  <a:pt x="2674172" y="243067"/>
                </a:lnTo>
                <a:lnTo>
                  <a:pt x="0" y="243067"/>
                </a:lnTo>
                <a:lnTo>
                  <a:pt x="0" y="0"/>
                </a:lnTo>
                <a:close/>
              </a:path>
            </a:pathLst>
          </a:custGeom>
          <a:blipFill>
            <a:blip r:embed="rId4">
              <a:extLst>
                <a:ext uri="{96DAC541-7B7A-43D3-8B79-37D633B846F1}">
                  <asvg:svgBlip xmlns:asvg="http://schemas.microsoft.com/office/drawing/2016/SVG/main" r:embed="rId5"/>
                </a:ext>
              </a:extLst>
            </a:blip>
            <a:stretch>
              <a:fillRect l="-15993" r="-7350" b="-746431"/>
            </a:stretch>
          </a:blipFill>
        </p:spPr>
      </p:sp>
      <p:sp>
        <p:nvSpPr>
          <p:cNvPr id="4" name="AutoShape 4"/>
          <p:cNvSpPr/>
          <p:nvPr/>
        </p:nvSpPr>
        <p:spPr>
          <a:xfrm>
            <a:off x="3398887" y="1028700"/>
            <a:ext cx="6492240" cy="0"/>
          </a:xfrm>
          <a:prstGeom prst="line">
            <a:avLst/>
          </a:prstGeom>
          <a:ln w="9525" cap="flat">
            <a:solidFill>
              <a:srgbClr val="FFFFFF"/>
            </a:solidFill>
            <a:prstDash val="solid"/>
            <a:headEnd type="none" w="sm" len="sm"/>
            <a:tailEnd type="none" w="sm" len="sm"/>
          </a:ln>
        </p:spPr>
      </p:sp>
      <p:sp>
        <p:nvSpPr>
          <p:cNvPr id="5" name="AutoShape 5"/>
          <p:cNvSpPr/>
          <p:nvPr/>
        </p:nvSpPr>
        <p:spPr>
          <a:xfrm>
            <a:off x="7236192" y="9798236"/>
            <a:ext cx="6492240" cy="0"/>
          </a:xfrm>
          <a:prstGeom prst="line">
            <a:avLst/>
          </a:prstGeom>
          <a:ln w="9525" cap="flat">
            <a:solidFill>
              <a:srgbClr val="FFFFFF"/>
            </a:solidFill>
            <a:prstDash val="solid"/>
            <a:headEnd type="none" w="sm" len="sm"/>
            <a:tailEnd type="none" w="sm" len="sm"/>
          </a:ln>
        </p:spPr>
      </p:sp>
      <p:sp>
        <p:nvSpPr>
          <p:cNvPr id="6" name="Freeform 6"/>
          <p:cNvSpPr/>
          <p:nvPr/>
        </p:nvSpPr>
        <p:spPr>
          <a:xfrm>
            <a:off x="13209669" y="-945555"/>
            <a:ext cx="6385210" cy="3699102"/>
          </a:xfrm>
          <a:custGeom>
            <a:avLst/>
            <a:gdLst/>
            <a:ahLst/>
            <a:cxnLst/>
            <a:rect l="l" t="t" r="r" b="b"/>
            <a:pathLst>
              <a:path w="6385210" h="3699102">
                <a:moveTo>
                  <a:pt x="0" y="0"/>
                </a:moveTo>
                <a:lnTo>
                  <a:pt x="6385210" y="0"/>
                </a:lnTo>
                <a:lnTo>
                  <a:pt x="6385210" y="3699102"/>
                </a:lnTo>
                <a:lnTo>
                  <a:pt x="0" y="3699102"/>
                </a:lnTo>
                <a:lnTo>
                  <a:pt x="0" y="0"/>
                </a:lnTo>
                <a:close/>
              </a:path>
            </a:pathLst>
          </a:custGeom>
          <a:blipFill>
            <a:blip r:embed="rId6"/>
            <a:stretch>
              <a:fillRect l="-25707" b="-357"/>
            </a:stretch>
          </a:blipFill>
        </p:spPr>
      </p:sp>
      <p:sp>
        <p:nvSpPr>
          <p:cNvPr id="7" name="TextBox 7"/>
          <p:cNvSpPr txBox="1"/>
          <p:nvPr/>
        </p:nvSpPr>
        <p:spPr>
          <a:xfrm>
            <a:off x="1984251" y="1003913"/>
            <a:ext cx="14246384" cy="909300"/>
          </a:xfrm>
          <a:prstGeom prst="rect">
            <a:avLst/>
          </a:prstGeom>
        </p:spPr>
        <p:txBody>
          <a:bodyPr lIns="0" tIns="0" rIns="0" bIns="0" rtlCol="0" anchor="t">
            <a:spAutoFit/>
          </a:bodyPr>
          <a:lstStyle/>
          <a:p>
            <a:pPr marL="0" lvl="0" indent="0" algn="ctr">
              <a:lnSpc>
                <a:spcPts val="7106"/>
              </a:lnSpc>
              <a:spcBef>
                <a:spcPct val="0"/>
              </a:spcBef>
            </a:pPr>
            <a:r>
              <a:rPr lang="en-US" sz="5075">
                <a:solidFill>
                  <a:srgbClr val="81AEF6"/>
                </a:solidFill>
                <a:latin typeface="Helios Extended Bold"/>
              </a:rPr>
              <a:t>DECODER</a:t>
            </a:r>
          </a:p>
        </p:txBody>
      </p:sp>
      <p:grpSp>
        <p:nvGrpSpPr>
          <p:cNvPr id="8" name="Group 8"/>
          <p:cNvGrpSpPr/>
          <p:nvPr/>
        </p:nvGrpSpPr>
        <p:grpSpPr>
          <a:xfrm>
            <a:off x="3967725" y="3746691"/>
            <a:ext cx="10279437" cy="3333553"/>
            <a:chOff x="0" y="0"/>
            <a:chExt cx="13705916" cy="4444738"/>
          </a:xfrm>
        </p:grpSpPr>
        <p:sp>
          <p:nvSpPr>
            <p:cNvPr id="9" name="Freeform 9"/>
            <p:cNvSpPr/>
            <p:nvPr/>
          </p:nvSpPr>
          <p:spPr>
            <a:xfrm>
              <a:off x="0" y="493128"/>
              <a:ext cx="13705916" cy="3951610"/>
            </a:xfrm>
            <a:custGeom>
              <a:avLst/>
              <a:gdLst/>
              <a:ahLst/>
              <a:cxnLst/>
              <a:rect l="l" t="t" r="r" b="b"/>
              <a:pathLst>
                <a:path w="13705916" h="3951610">
                  <a:moveTo>
                    <a:pt x="0" y="0"/>
                  </a:moveTo>
                  <a:lnTo>
                    <a:pt x="13705916" y="0"/>
                  </a:lnTo>
                  <a:lnTo>
                    <a:pt x="13705916" y="3951610"/>
                  </a:lnTo>
                  <a:lnTo>
                    <a:pt x="0" y="3951610"/>
                  </a:lnTo>
                  <a:lnTo>
                    <a:pt x="0" y="0"/>
                  </a:lnTo>
                  <a:close/>
                </a:path>
              </a:pathLst>
            </a:custGeom>
            <a:blipFill>
              <a:blip r:embed="rId7"/>
              <a:stretch>
                <a:fillRect/>
              </a:stretch>
            </a:blipFill>
          </p:spPr>
        </p:sp>
        <p:grpSp>
          <p:nvGrpSpPr>
            <p:cNvPr id="10" name="Group 10"/>
            <p:cNvGrpSpPr/>
            <p:nvPr/>
          </p:nvGrpSpPr>
          <p:grpSpPr>
            <a:xfrm>
              <a:off x="457841" y="0"/>
              <a:ext cx="3062387" cy="986256"/>
              <a:chOff x="0" y="0"/>
              <a:chExt cx="705713" cy="227278"/>
            </a:xfrm>
          </p:grpSpPr>
          <p:sp>
            <p:nvSpPr>
              <p:cNvPr id="11" name="Freeform 11"/>
              <p:cNvSpPr/>
              <p:nvPr/>
            </p:nvSpPr>
            <p:spPr>
              <a:xfrm>
                <a:off x="0" y="0"/>
                <a:ext cx="705713" cy="227278"/>
              </a:xfrm>
              <a:custGeom>
                <a:avLst/>
                <a:gdLst/>
                <a:ahLst/>
                <a:cxnLst/>
                <a:rect l="l" t="t" r="r" b="b"/>
                <a:pathLst>
                  <a:path w="705713" h="227278">
                    <a:moveTo>
                      <a:pt x="0" y="0"/>
                    </a:moveTo>
                    <a:lnTo>
                      <a:pt x="705713" y="0"/>
                    </a:lnTo>
                    <a:lnTo>
                      <a:pt x="705713" y="227278"/>
                    </a:lnTo>
                    <a:lnTo>
                      <a:pt x="0" y="227278"/>
                    </a:lnTo>
                    <a:close/>
                  </a:path>
                </a:pathLst>
              </a:custGeom>
              <a:solidFill>
                <a:srgbClr val="FFFFFF"/>
              </a:solidFill>
            </p:spPr>
          </p:sp>
          <p:sp>
            <p:nvSpPr>
              <p:cNvPr id="12" name="TextBox 12"/>
              <p:cNvSpPr txBox="1"/>
              <p:nvPr/>
            </p:nvSpPr>
            <p:spPr>
              <a:xfrm>
                <a:off x="0" y="-47625"/>
                <a:ext cx="705713" cy="274903"/>
              </a:xfrm>
              <a:prstGeom prst="rect">
                <a:avLst/>
              </a:prstGeom>
            </p:spPr>
            <p:txBody>
              <a:bodyPr lIns="50800" tIns="50800" rIns="50800" bIns="50800" rtlCol="0" anchor="ctr"/>
              <a:lstStyle/>
              <a:p>
                <a:pPr algn="ctr">
                  <a:lnSpc>
                    <a:spcPts val="3360"/>
                  </a:lnSpc>
                </a:pPr>
                <a:r>
                  <a:rPr lang="en-US" sz="2400">
                    <a:solidFill>
                      <a:srgbClr val="000000"/>
                    </a:solidFill>
                    <a:latin typeface="Inter"/>
                  </a:rPr>
                  <a:t>Scaled Scores</a:t>
                </a:r>
              </a:p>
            </p:txBody>
          </p:sp>
        </p:grpSp>
        <p:grpSp>
          <p:nvGrpSpPr>
            <p:cNvPr id="13" name="Group 13"/>
            <p:cNvGrpSpPr/>
            <p:nvPr/>
          </p:nvGrpSpPr>
          <p:grpSpPr>
            <a:xfrm>
              <a:off x="5321764" y="0"/>
              <a:ext cx="3062387" cy="986256"/>
              <a:chOff x="0" y="0"/>
              <a:chExt cx="705713" cy="227278"/>
            </a:xfrm>
          </p:grpSpPr>
          <p:sp>
            <p:nvSpPr>
              <p:cNvPr id="14" name="Freeform 14"/>
              <p:cNvSpPr/>
              <p:nvPr/>
            </p:nvSpPr>
            <p:spPr>
              <a:xfrm>
                <a:off x="0" y="0"/>
                <a:ext cx="705713" cy="227278"/>
              </a:xfrm>
              <a:custGeom>
                <a:avLst/>
                <a:gdLst/>
                <a:ahLst/>
                <a:cxnLst/>
                <a:rect l="l" t="t" r="r" b="b"/>
                <a:pathLst>
                  <a:path w="705713" h="227278">
                    <a:moveTo>
                      <a:pt x="0" y="0"/>
                    </a:moveTo>
                    <a:lnTo>
                      <a:pt x="705713" y="0"/>
                    </a:lnTo>
                    <a:lnTo>
                      <a:pt x="705713" y="227278"/>
                    </a:lnTo>
                    <a:lnTo>
                      <a:pt x="0" y="227278"/>
                    </a:lnTo>
                    <a:close/>
                  </a:path>
                </a:pathLst>
              </a:custGeom>
              <a:solidFill>
                <a:srgbClr val="FFFFFF"/>
              </a:solidFill>
            </p:spPr>
          </p:sp>
          <p:sp>
            <p:nvSpPr>
              <p:cNvPr id="15" name="TextBox 15"/>
              <p:cNvSpPr txBox="1"/>
              <p:nvPr/>
            </p:nvSpPr>
            <p:spPr>
              <a:xfrm>
                <a:off x="0" y="-47625"/>
                <a:ext cx="705713" cy="274903"/>
              </a:xfrm>
              <a:prstGeom prst="rect">
                <a:avLst/>
              </a:prstGeom>
            </p:spPr>
            <p:txBody>
              <a:bodyPr lIns="50800" tIns="50800" rIns="50800" bIns="50800" rtlCol="0" anchor="ctr"/>
              <a:lstStyle/>
              <a:p>
                <a:pPr algn="ctr">
                  <a:lnSpc>
                    <a:spcPts val="3360"/>
                  </a:lnSpc>
                </a:pPr>
                <a:r>
                  <a:rPr lang="en-US" sz="2400">
                    <a:solidFill>
                      <a:srgbClr val="000000"/>
                    </a:solidFill>
                    <a:latin typeface="Inter"/>
                  </a:rPr>
                  <a:t>Masking</a:t>
                </a:r>
              </a:p>
            </p:txBody>
          </p:sp>
        </p:grpSp>
        <p:grpSp>
          <p:nvGrpSpPr>
            <p:cNvPr id="16" name="Group 16"/>
            <p:cNvGrpSpPr/>
            <p:nvPr/>
          </p:nvGrpSpPr>
          <p:grpSpPr>
            <a:xfrm>
              <a:off x="10180351" y="0"/>
              <a:ext cx="3062387" cy="986256"/>
              <a:chOff x="0" y="0"/>
              <a:chExt cx="705713" cy="227278"/>
            </a:xfrm>
          </p:grpSpPr>
          <p:sp>
            <p:nvSpPr>
              <p:cNvPr id="17" name="Freeform 17"/>
              <p:cNvSpPr/>
              <p:nvPr/>
            </p:nvSpPr>
            <p:spPr>
              <a:xfrm>
                <a:off x="0" y="0"/>
                <a:ext cx="705713" cy="227278"/>
              </a:xfrm>
              <a:custGeom>
                <a:avLst/>
                <a:gdLst/>
                <a:ahLst/>
                <a:cxnLst/>
                <a:rect l="l" t="t" r="r" b="b"/>
                <a:pathLst>
                  <a:path w="705713" h="227278">
                    <a:moveTo>
                      <a:pt x="0" y="0"/>
                    </a:moveTo>
                    <a:lnTo>
                      <a:pt x="705713" y="0"/>
                    </a:lnTo>
                    <a:lnTo>
                      <a:pt x="705713" y="227278"/>
                    </a:lnTo>
                    <a:lnTo>
                      <a:pt x="0" y="227278"/>
                    </a:lnTo>
                    <a:close/>
                  </a:path>
                </a:pathLst>
              </a:custGeom>
              <a:solidFill>
                <a:srgbClr val="FFFFFF"/>
              </a:solidFill>
            </p:spPr>
          </p:sp>
          <p:sp>
            <p:nvSpPr>
              <p:cNvPr id="18" name="TextBox 18"/>
              <p:cNvSpPr txBox="1"/>
              <p:nvPr/>
            </p:nvSpPr>
            <p:spPr>
              <a:xfrm>
                <a:off x="0" y="-47625"/>
                <a:ext cx="705713" cy="274903"/>
              </a:xfrm>
              <a:prstGeom prst="rect">
                <a:avLst/>
              </a:prstGeom>
            </p:spPr>
            <p:txBody>
              <a:bodyPr lIns="50800" tIns="50800" rIns="50800" bIns="50800" rtlCol="0" anchor="ctr"/>
              <a:lstStyle/>
              <a:p>
                <a:pPr algn="ctr">
                  <a:lnSpc>
                    <a:spcPts val="3360"/>
                  </a:lnSpc>
                </a:pPr>
                <a:r>
                  <a:rPr lang="en-US" sz="2400">
                    <a:solidFill>
                      <a:srgbClr val="000000"/>
                    </a:solidFill>
                    <a:latin typeface="Inter"/>
                  </a:rPr>
                  <a:t>Masked Scores</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sp>
        <p:nvSpPr>
          <p:cNvPr id="2" name="Freeform 2"/>
          <p:cNvSpPr/>
          <p:nvPr/>
        </p:nvSpPr>
        <p:spPr>
          <a:xfrm>
            <a:off x="1028700" y="910612"/>
            <a:ext cx="1911103" cy="236176"/>
          </a:xfrm>
          <a:custGeom>
            <a:avLst/>
            <a:gdLst/>
            <a:ahLst/>
            <a:cxnLst/>
            <a:rect l="l" t="t" r="r" b="b"/>
            <a:pathLst>
              <a:path w="1911103" h="236176">
                <a:moveTo>
                  <a:pt x="0" y="0"/>
                </a:moveTo>
                <a:lnTo>
                  <a:pt x="1911103" y="0"/>
                </a:lnTo>
                <a:lnTo>
                  <a:pt x="1911103" y="236176"/>
                </a:lnTo>
                <a:lnTo>
                  <a:pt x="0" y="236176"/>
                </a:lnTo>
                <a:lnTo>
                  <a:pt x="0" y="0"/>
                </a:lnTo>
                <a:close/>
              </a:path>
            </a:pathLst>
          </a:custGeom>
          <a:blipFill>
            <a:blip r:embed="rId2">
              <a:extLst>
                <a:ext uri="{96DAC541-7B7A-43D3-8B79-37D633B846F1}">
                  <asvg:svgBlip xmlns:asvg="http://schemas.microsoft.com/office/drawing/2016/SVG/main" r:embed="rId3"/>
                </a:ext>
              </a:extLst>
            </a:blip>
            <a:stretch>
              <a:fillRect b="-657599"/>
            </a:stretch>
          </a:blipFill>
        </p:spPr>
      </p:sp>
      <p:sp>
        <p:nvSpPr>
          <p:cNvPr id="3" name="Freeform 3"/>
          <p:cNvSpPr/>
          <p:nvPr/>
        </p:nvSpPr>
        <p:spPr>
          <a:xfrm>
            <a:off x="14585128" y="9671940"/>
            <a:ext cx="2674172" cy="243067"/>
          </a:xfrm>
          <a:custGeom>
            <a:avLst/>
            <a:gdLst/>
            <a:ahLst/>
            <a:cxnLst/>
            <a:rect l="l" t="t" r="r" b="b"/>
            <a:pathLst>
              <a:path w="2674172" h="243067">
                <a:moveTo>
                  <a:pt x="0" y="0"/>
                </a:moveTo>
                <a:lnTo>
                  <a:pt x="2674172" y="0"/>
                </a:lnTo>
                <a:lnTo>
                  <a:pt x="2674172" y="243067"/>
                </a:lnTo>
                <a:lnTo>
                  <a:pt x="0" y="243067"/>
                </a:lnTo>
                <a:lnTo>
                  <a:pt x="0" y="0"/>
                </a:lnTo>
                <a:close/>
              </a:path>
            </a:pathLst>
          </a:custGeom>
          <a:blipFill>
            <a:blip r:embed="rId4">
              <a:extLst>
                <a:ext uri="{96DAC541-7B7A-43D3-8B79-37D633B846F1}">
                  <asvg:svgBlip xmlns:asvg="http://schemas.microsoft.com/office/drawing/2016/SVG/main" r:embed="rId5"/>
                </a:ext>
              </a:extLst>
            </a:blip>
            <a:stretch>
              <a:fillRect l="-15993" r="-7350" b="-746431"/>
            </a:stretch>
          </a:blipFill>
        </p:spPr>
      </p:sp>
      <p:sp>
        <p:nvSpPr>
          <p:cNvPr id="4" name="AutoShape 4"/>
          <p:cNvSpPr/>
          <p:nvPr/>
        </p:nvSpPr>
        <p:spPr>
          <a:xfrm>
            <a:off x="3398887" y="1028700"/>
            <a:ext cx="6492240" cy="0"/>
          </a:xfrm>
          <a:prstGeom prst="line">
            <a:avLst/>
          </a:prstGeom>
          <a:ln w="9525" cap="flat">
            <a:solidFill>
              <a:srgbClr val="FFFFFF"/>
            </a:solidFill>
            <a:prstDash val="solid"/>
            <a:headEnd type="none" w="sm" len="sm"/>
            <a:tailEnd type="none" w="sm" len="sm"/>
          </a:ln>
        </p:spPr>
      </p:sp>
      <p:sp>
        <p:nvSpPr>
          <p:cNvPr id="5" name="AutoShape 5"/>
          <p:cNvSpPr/>
          <p:nvPr/>
        </p:nvSpPr>
        <p:spPr>
          <a:xfrm>
            <a:off x="7236192" y="9798236"/>
            <a:ext cx="6492240" cy="0"/>
          </a:xfrm>
          <a:prstGeom prst="line">
            <a:avLst/>
          </a:prstGeom>
          <a:ln w="9525" cap="flat">
            <a:solidFill>
              <a:srgbClr val="FFFFFF"/>
            </a:solidFill>
            <a:prstDash val="solid"/>
            <a:headEnd type="none" w="sm" len="sm"/>
            <a:tailEnd type="none" w="sm" len="sm"/>
          </a:ln>
        </p:spPr>
      </p:sp>
      <p:sp>
        <p:nvSpPr>
          <p:cNvPr id="6" name="Freeform 6"/>
          <p:cNvSpPr/>
          <p:nvPr/>
        </p:nvSpPr>
        <p:spPr>
          <a:xfrm>
            <a:off x="13209669" y="-945555"/>
            <a:ext cx="6385210" cy="3699102"/>
          </a:xfrm>
          <a:custGeom>
            <a:avLst/>
            <a:gdLst/>
            <a:ahLst/>
            <a:cxnLst/>
            <a:rect l="l" t="t" r="r" b="b"/>
            <a:pathLst>
              <a:path w="6385210" h="3699102">
                <a:moveTo>
                  <a:pt x="0" y="0"/>
                </a:moveTo>
                <a:lnTo>
                  <a:pt x="6385210" y="0"/>
                </a:lnTo>
                <a:lnTo>
                  <a:pt x="6385210" y="3699102"/>
                </a:lnTo>
                <a:lnTo>
                  <a:pt x="0" y="3699102"/>
                </a:lnTo>
                <a:lnTo>
                  <a:pt x="0" y="0"/>
                </a:lnTo>
                <a:close/>
              </a:path>
            </a:pathLst>
          </a:custGeom>
          <a:blipFill>
            <a:blip r:embed="rId6"/>
            <a:stretch>
              <a:fillRect l="-25707" b="-357"/>
            </a:stretch>
          </a:blipFill>
        </p:spPr>
      </p:sp>
      <p:grpSp>
        <p:nvGrpSpPr>
          <p:cNvPr id="7" name="Group 7"/>
          <p:cNvGrpSpPr/>
          <p:nvPr/>
        </p:nvGrpSpPr>
        <p:grpSpPr>
          <a:xfrm>
            <a:off x="5943703" y="1867221"/>
            <a:ext cx="5553237" cy="7029414"/>
            <a:chOff x="0" y="0"/>
            <a:chExt cx="7404316" cy="9372551"/>
          </a:xfrm>
        </p:grpSpPr>
        <p:sp>
          <p:nvSpPr>
            <p:cNvPr id="8" name="Freeform 8"/>
            <p:cNvSpPr/>
            <p:nvPr/>
          </p:nvSpPr>
          <p:spPr>
            <a:xfrm>
              <a:off x="0" y="0"/>
              <a:ext cx="7404316" cy="9372551"/>
            </a:xfrm>
            <a:custGeom>
              <a:avLst/>
              <a:gdLst/>
              <a:ahLst/>
              <a:cxnLst/>
              <a:rect l="l" t="t" r="r" b="b"/>
              <a:pathLst>
                <a:path w="7404316" h="9372551">
                  <a:moveTo>
                    <a:pt x="0" y="0"/>
                  </a:moveTo>
                  <a:lnTo>
                    <a:pt x="7404316" y="0"/>
                  </a:lnTo>
                  <a:lnTo>
                    <a:pt x="7404316" y="9372551"/>
                  </a:lnTo>
                  <a:lnTo>
                    <a:pt x="0" y="9372551"/>
                  </a:lnTo>
                  <a:lnTo>
                    <a:pt x="0" y="0"/>
                  </a:lnTo>
                  <a:close/>
                </a:path>
              </a:pathLst>
            </a:custGeom>
            <a:blipFill>
              <a:blip r:embed="rId7"/>
              <a:stretch>
                <a:fillRect/>
              </a:stretch>
            </a:blipFill>
          </p:spPr>
        </p:sp>
        <p:grpSp>
          <p:nvGrpSpPr>
            <p:cNvPr id="9" name="Group 9"/>
            <p:cNvGrpSpPr/>
            <p:nvPr/>
          </p:nvGrpSpPr>
          <p:grpSpPr>
            <a:xfrm>
              <a:off x="287457" y="3250911"/>
              <a:ext cx="4573676" cy="967860"/>
              <a:chOff x="0" y="0"/>
              <a:chExt cx="814528" cy="172367"/>
            </a:xfrm>
          </p:grpSpPr>
          <p:sp>
            <p:nvSpPr>
              <p:cNvPr id="10" name="Freeform 10"/>
              <p:cNvSpPr/>
              <p:nvPr/>
            </p:nvSpPr>
            <p:spPr>
              <a:xfrm>
                <a:off x="0" y="0"/>
                <a:ext cx="814528" cy="172367"/>
              </a:xfrm>
              <a:custGeom>
                <a:avLst/>
                <a:gdLst/>
                <a:ahLst/>
                <a:cxnLst/>
                <a:rect l="l" t="t" r="r" b="b"/>
                <a:pathLst>
                  <a:path w="814528" h="172367">
                    <a:moveTo>
                      <a:pt x="0" y="0"/>
                    </a:moveTo>
                    <a:lnTo>
                      <a:pt x="814528" y="0"/>
                    </a:lnTo>
                    <a:lnTo>
                      <a:pt x="814528" y="172367"/>
                    </a:lnTo>
                    <a:lnTo>
                      <a:pt x="0" y="172367"/>
                    </a:lnTo>
                    <a:close/>
                  </a:path>
                </a:pathLst>
              </a:custGeom>
              <a:solidFill>
                <a:srgbClr val="BCE9E1"/>
              </a:solidFill>
            </p:spPr>
          </p:sp>
          <p:sp>
            <p:nvSpPr>
              <p:cNvPr id="11" name="TextBox 11"/>
              <p:cNvSpPr txBox="1"/>
              <p:nvPr/>
            </p:nvSpPr>
            <p:spPr>
              <a:xfrm>
                <a:off x="0" y="-47625"/>
                <a:ext cx="814528" cy="219992"/>
              </a:xfrm>
              <a:prstGeom prst="rect">
                <a:avLst/>
              </a:prstGeom>
            </p:spPr>
            <p:txBody>
              <a:bodyPr lIns="50800" tIns="50800" rIns="50800" bIns="50800" rtlCol="0" anchor="ctr"/>
              <a:lstStyle/>
              <a:p>
                <a:pPr algn="ctr">
                  <a:lnSpc>
                    <a:spcPts val="3359"/>
                  </a:lnSpc>
                </a:pPr>
                <a:r>
                  <a:rPr lang="en-US" sz="2399">
                    <a:solidFill>
                      <a:srgbClr val="2E7DCC"/>
                    </a:solidFill>
                    <a:latin typeface="Inter"/>
                  </a:rPr>
                  <a:t>SoftMax</a:t>
                </a:r>
              </a:p>
            </p:txBody>
          </p:sp>
        </p:grpSp>
        <p:grpSp>
          <p:nvGrpSpPr>
            <p:cNvPr id="12" name="Group 12"/>
            <p:cNvGrpSpPr/>
            <p:nvPr/>
          </p:nvGrpSpPr>
          <p:grpSpPr>
            <a:xfrm>
              <a:off x="5068266" y="4686276"/>
              <a:ext cx="2336050" cy="1049295"/>
              <a:chOff x="0" y="0"/>
              <a:chExt cx="416028" cy="186869"/>
            </a:xfrm>
          </p:grpSpPr>
          <p:sp>
            <p:nvSpPr>
              <p:cNvPr id="13" name="Freeform 13"/>
              <p:cNvSpPr/>
              <p:nvPr/>
            </p:nvSpPr>
            <p:spPr>
              <a:xfrm>
                <a:off x="0" y="0"/>
                <a:ext cx="416028" cy="186869"/>
              </a:xfrm>
              <a:custGeom>
                <a:avLst/>
                <a:gdLst/>
                <a:ahLst/>
                <a:cxnLst/>
                <a:rect l="l" t="t" r="r" b="b"/>
                <a:pathLst>
                  <a:path w="416028" h="186869">
                    <a:moveTo>
                      <a:pt x="0" y="0"/>
                    </a:moveTo>
                    <a:lnTo>
                      <a:pt x="416028" y="0"/>
                    </a:lnTo>
                    <a:lnTo>
                      <a:pt x="416028" y="186869"/>
                    </a:lnTo>
                    <a:lnTo>
                      <a:pt x="0" y="186869"/>
                    </a:lnTo>
                    <a:close/>
                  </a:path>
                </a:pathLst>
              </a:custGeom>
              <a:solidFill>
                <a:srgbClr val="FFFFFF"/>
              </a:solidFill>
            </p:spPr>
          </p:sp>
          <p:sp>
            <p:nvSpPr>
              <p:cNvPr id="14" name="TextBox 14"/>
              <p:cNvSpPr txBox="1"/>
              <p:nvPr/>
            </p:nvSpPr>
            <p:spPr>
              <a:xfrm>
                <a:off x="0" y="-47625"/>
                <a:ext cx="416028" cy="234494"/>
              </a:xfrm>
              <a:prstGeom prst="rect">
                <a:avLst/>
              </a:prstGeom>
            </p:spPr>
            <p:txBody>
              <a:bodyPr lIns="50800" tIns="50800" rIns="50800" bIns="50800" rtlCol="0" anchor="ctr"/>
              <a:lstStyle/>
              <a:p>
                <a:pPr algn="ctr">
                  <a:lnSpc>
                    <a:spcPts val="3359"/>
                  </a:lnSpc>
                </a:pPr>
                <a:endParaRPr/>
              </a:p>
            </p:txBody>
          </p:sp>
        </p:grpSp>
        <p:grpSp>
          <p:nvGrpSpPr>
            <p:cNvPr id="15" name="Group 15"/>
            <p:cNvGrpSpPr/>
            <p:nvPr/>
          </p:nvGrpSpPr>
          <p:grpSpPr>
            <a:xfrm>
              <a:off x="287457" y="5735571"/>
              <a:ext cx="4573676" cy="967860"/>
              <a:chOff x="0" y="0"/>
              <a:chExt cx="814528" cy="172367"/>
            </a:xfrm>
          </p:grpSpPr>
          <p:sp>
            <p:nvSpPr>
              <p:cNvPr id="16" name="Freeform 16"/>
              <p:cNvSpPr/>
              <p:nvPr/>
            </p:nvSpPr>
            <p:spPr>
              <a:xfrm>
                <a:off x="0" y="0"/>
                <a:ext cx="814528" cy="172367"/>
              </a:xfrm>
              <a:custGeom>
                <a:avLst/>
                <a:gdLst/>
                <a:ahLst/>
                <a:cxnLst/>
                <a:rect l="l" t="t" r="r" b="b"/>
                <a:pathLst>
                  <a:path w="814528" h="172367">
                    <a:moveTo>
                      <a:pt x="0" y="0"/>
                    </a:moveTo>
                    <a:lnTo>
                      <a:pt x="814528" y="0"/>
                    </a:lnTo>
                    <a:lnTo>
                      <a:pt x="814528" y="172367"/>
                    </a:lnTo>
                    <a:lnTo>
                      <a:pt x="0" y="172367"/>
                    </a:lnTo>
                    <a:close/>
                  </a:path>
                </a:pathLst>
              </a:custGeom>
              <a:solidFill>
                <a:srgbClr val="BCE9E1"/>
              </a:solidFill>
            </p:spPr>
          </p:sp>
          <p:sp>
            <p:nvSpPr>
              <p:cNvPr id="17" name="TextBox 17"/>
              <p:cNvSpPr txBox="1"/>
              <p:nvPr/>
            </p:nvSpPr>
            <p:spPr>
              <a:xfrm>
                <a:off x="0" y="-47625"/>
                <a:ext cx="814528" cy="219992"/>
              </a:xfrm>
              <a:prstGeom prst="rect">
                <a:avLst/>
              </a:prstGeom>
            </p:spPr>
            <p:txBody>
              <a:bodyPr lIns="50800" tIns="50800" rIns="50800" bIns="50800" rtlCol="0" anchor="ctr"/>
              <a:lstStyle/>
              <a:p>
                <a:pPr algn="ctr">
                  <a:lnSpc>
                    <a:spcPts val="3359"/>
                  </a:lnSpc>
                </a:pPr>
                <a:r>
                  <a:rPr lang="en-US" sz="2399">
                    <a:solidFill>
                      <a:srgbClr val="2E7DCC"/>
                    </a:solidFill>
                    <a:latin typeface="Inter"/>
                  </a:rPr>
                  <a:t>Linear</a:t>
                </a:r>
              </a:p>
            </p:txBody>
          </p:sp>
        </p:grpSp>
        <p:grpSp>
          <p:nvGrpSpPr>
            <p:cNvPr id="18" name="Group 18"/>
            <p:cNvGrpSpPr/>
            <p:nvPr/>
          </p:nvGrpSpPr>
          <p:grpSpPr>
            <a:xfrm>
              <a:off x="3501129" y="8267256"/>
              <a:ext cx="2720009" cy="967860"/>
              <a:chOff x="0" y="0"/>
              <a:chExt cx="484408" cy="172367"/>
            </a:xfrm>
          </p:grpSpPr>
          <p:sp>
            <p:nvSpPr>
              <p:cNvPr id="19" name="Freeform 19"/>
              <p:cNvSpPr/>
              <p:nvPr/>
            </p:nvSpPr>
            <p:spPr>
              <a:xfrm>
                <a:off x="0" y="0"/>
                <a:ext cx="484408" cy="172367"/>
              </a:xfrm>
              <a:custGeom>
                <a:avLst/>
                <a:gdLst/>
                <a:ahLst/>
                <a:cxnLst/>
                <a:rect l="l" t="t" r="r" b="b"/>
                <a:pathLst>
                  <a:path w="484408" h="172367">
                    <a:moveTo>
                      <a:pt x="0" y="0"/>
                    </a:moveTo>
                    <a:lnTo>
                      <a:pt x="484408" y="0"/>
                    </a:lnTo>
                    <a:lnTo>
                      <a:pt x="484408" y="172367"/>
                    </a:lnTo>
                    <a:lnTo>
                      <a:pt x="0" y="172367"/>
                    </a:lnTo>
                    <a:close/>
                  </a:path>
                </a:pathLst>
              </a:custGeom>
              <a:solidFill>
                <a:srgbClr val="BCE9E1"/>
              </a:solidFill>
            </p:spPr>
          </p:sp>
          <p:sp>
            <p:nvSpPr>
              <p:cNvPr id="20" name="TextBox 20"/>
              <p:cNvSpPr txBox="1"/>
              <p:nvPr/>
            </p:nvSpPr>
            <p:spPr>
              <a:xfrm>
                <a:off x="0" y="-47625"/>
                <a:ext cx="484408" cy="219992"/>
              </a:xfrm>
              <a:prstGeom prst="rect">
                <a:avLst/>
              </a:prstGeom>
            </p:spPr>
            <p:txBody>
              <a:bodyPr lIns="50800" tIns="50800" rIns="50800" bIns="50800" rtlCol="0" anchor="ctr"/>
              <a:lstStyle/>
              <a:p>
                <a:pPr algn="ctr">
                  <a:lnSpc>
                    <a:spcPts val="3359"/>
                  </a:lnSpc>
                </a:pPr>
                <a:r>
                  <a:rPr lang="en-US" sz="2399">
                    <a:solidFill>
                      <a:srgbClr val="2E7DCC"/>
                    </a:solidFill>
                    <a:latin typeface="Inter"/>
                  </a:rPr>
                  <a:t>SoftMax</a:t>
                </a:r>
              </a:p>
            </p:txBody>
          </p:sp>
        </p:grpSp>
        <p:grpSp>
          <p:nvGrpSpPr>
            <p:cNvPr id="21" name="Group 21"/>
            <p:cNvGrpSpPr/>
            <p:nvPr/>
          </p:nvGrpSpPr>
          <p:grpSpPr>
            <a:xfrm>
              <a:off x="3502934" y="8150363"/>
              <a:ext cx="2747380" cy="1004934"/>
              <a:chOff x="0" y="0"/>
              <a:chExt cx="489282" cy="178969"/>
            </a:xfrm>
          </p:grpSpPr>
          <p:sp>
            <p:nvSpPr>
              <p:cNvPr id="22" name="Freeform 22"/>
              <p:cNvSpPr/>
              <p:nvPr/>
            </p:nvSpPr>
            <p:spPr>
              <a:xfrm>
                <a:off x="0" y="0"/>
                <a:ext cx="489282" cy="178969"/>
              </a:xfrm>
              <a:custGeom>
                <a:avLst/>
                <a:gdLst/>
                <a:ahLst/>
                <a:cxnLst/>
                <a:rect l="l" t="t" r="r" b="b"/>
                <a:pathLst>
                  <a:path w="489282" h="178969">
                    <a:moveTo>
                      <a:pt x="0" y="0"/>
                    </a:moveTo>
                    <a:lnTo>
                      <a:pt x="489282" y="0"/>
                    </a:lnTo>
                    <a:lnTo>
                      <a:pt x="489282" y="178969"/>
                    </a:lnTo>
                    <a:lnTo>
                      <a:pt x="0" y="178969"/>
                    </a:lnTo>
                    <a:close/>
                  </a:path>
                </a:pathLst>
              </a:custGeom>
              <a:solidFill>
                <a:srgbClr val="BCE9E1"/>
              </a:solidFill>
            </p:spPr>
          </p:sp>
          <p:sp>
            <p:nvSpPr>
              <p:cNvPr id="23" name="TextBox 23"/>
              <p:cNvSpPr txBox="1"/>
              <p:nvPr/>
            </p:nvSpPr>
            <p:spPr>
              <a:xfrm>
                <a:off x="0" y="-47625"/>
                <a:ext cx="489282" cy="226594"/>
              </a:xfrm>
              <a:prstGeom prst="rect">
                <a:avLst/>
              </a:prstGeom>
            </p:spPr>
            <p:txBody>
              <a:bodyPr lIns="50800" tIns="50800" rIns="50800" bIns="50800" rtlCol="0" anchor="ctr"/>
              <a:lstStyle/>
              <a:p>
                <a:pPr algn="ctr">
                  <a:lnSpc>
                    <a:spcPts val="3359"/>
                  </a:lnSpc>
                </a:pPr>
                <a:r>
                  <a:rPr lang="en-US" sz="2399">
                    <a:solidFill>
                      <a:srgbClr val="000000"/>
                    </a:solidFill>
                    <a:latin typeface="Inter"/>
                  </a:rPr>
                  <a:t>Decoder</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sp>
        <p:nvSpPr>
          <p:cNvPr id="2" name="Freeform 2"/>
          <p:cNvSpPr/>
          <p:nvPr/>
        </p:nvSpPr>
        <p:spPr>
          <a:xfrm>
            <a:off x="1565840" y="779133"/>
            <a:ext cx="499134" cy="499134"/>
          </a:xfrm>
          <a:custGeom>
            <a:avLst/>
            <a:gdLst/>
            <a:ahLst/>
            <a:cxnLst/>
            <a:rect l="l" t="t" r="r" b="b"/>
            <a:pathLst>
              <a:path w="499134" h="499134">
                <a:moveTo>
                  <a:pt x="0" y="0"/>
                </a:moveTo>
                <a:lnTo>
                  <a:pt x="499134" y="0"/>
                </a:lnTo>
                <a:lnTo>
                  <a:pt x="499134" y="499134"/>
                </a:lnTo>
                <a:lnTo>
                  <a:pt x="0" y="499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223026" y="9008733"/>
            <a:ext cx="499134" cy="499134"/>
          </a:xfrm>
          <a:custGeom>
            <a:avLst/>
            <a:gdLst/>
            <a:ahLst/>
            <a:cxnLst/>
            <a:rect l="l" t="t" r="r" b="b"/>
            <a:pathLst>
              <a:path w="499134" h="499134">
                <a:moveTo>
                  <a:pt x="0" y="0"/>
                </a:moveTo>
                <a:lnTo>
                  <a:pt x="499134" y="0"/>
                </a:lnTo>
                <a:lnTo>
                  <a:pt x="499134" y="499134"/>
                </a:lnTo>
                <a:lnTo>
                  <a:pt x="0" y="499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685886" y="90850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255567"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912753" y="90850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AutoShape 8"/>
          <p:cNvSpPr/>
          <p:nvPr/>
        </p:nvSpPr>
        <p:spPr>
          <a:xfrm>
            <a:off x="2952799" y="1033462"/>
            <a:ext cx="1677645" cy="0"/>
          </a:xfrm>
          <a:prstGeom prst="line">
            <a:avLst/>
          </a:prstGeom>
          <a:ln w="9525" cap="flat">
            <a:solidFill>
              <a:srgbClr val="FFFFFF"/>
            </a:solidFill>
            <a:prstDash val="solid"/>
            <a:headEnd type="none" w="sm" len="sm"/>
            <a:tailEnd type="none" w="sm" len="sm"/>
          </a:ln>
        </p:spPr>
      </p:sp>
      <p:sp>
        <p:nvSpPr>
          <p:cNvPr id="9" name="AutoShape 9"/>
          <p:cNvSpPr/>
          <p:nvPr/>
        </p:nvSpPr>
        <p:spPr>
          <a:xfrm>
            <a:off x="13600401" y="9253538"/>
            <a:ext cx="1677645" cy="0"/>
          </a:xfrm>
          <a:prstGeom prst="line">
            <a:avLst/>
          </a:prstGeom>
          <a:ln w="9525" cap="flat">
            <a:solidFill>
              <a:srgbClr val="FFFFFF"/>
            </a:solidFill>
            <a:prstDash val="solid"/>
            <a:headEnd type="none" w="sm" len="sm"/>
            <a:tailEnd type="none" w="sm" len="sm"/>
          </a:ln>
        </p:spPr>
      </p:sp>
      <p:grpSp>
        <p:nvGrpSpPr>
          <p:cNvPr id="10" name="Group 10"/>
          <p:cNvGrpSpPr/>
          <p:nvPr/>
        </p:nvGrpSpPr>
        <p:grpSpPr>
          <a:xfrm>
            <a:off x="14173200" y="855427"/>
            <a:ext cx="3086100" cy="346547"/>
            <a:chOff x="0" y="0"/>
            <a:chExt cx="812800" cy="91272"/>
          </a:xfrm>
        </p:grpSpPr>
        <p:sp>
          <p:nvSpPr>
            <p:cNvPr id="11" name="Freeform 11"/>
            <p:cNvSpPr/>
            <p:nvPr/>
          </p:nvSpPr>
          <p:spPr>
            <a:xfrm>
              <a:off x="0" y="0"/>
              <a:ext cx="812800" cy="91272"/>
            </a:xfrm>
            <a:custGeom>
              <a:avLst/>
              <a:gdLst/>
              <a:ahLst/>
              <a:cxnLst/>
              <a:rect l="l" t="t" r="r" b="b"/>
              <a:pathLst>
                <a:path w="812800" h="91272">
                  <a:moveTo>
                    <a:pt x="45636" y="0"/>
                  </a:moveTo>
                  <a:lnTo>
                    <a:pt x="767164" y="0"/>
                  </a:lnTo>
                  <a:cubicBezTo>
                    <a:pt x="792368" y="0"/>
                    <a:pt x="812800" y="20432"/>
                    <a:pt x="812800" y="45636"/>
                  </a:cubicBezTo>
                  <a:lnTo>
                    <a:pt x="812800" y="45636"/>
                  </a:lnTo>
                  <a:cubicBezTo>
                    <a:pt x="812800" y="57739"/>
                    <a:pt x="807992" y="69347"/>
                    <a:pt x="799434" y="77905"/>
                  </a:cubicBezTo>
                  <a:cubicBezTo>
                    <a:pt x="790875" y="86463"/>
                    <a:pt x="779268" y="91272"/>
                    <a:pt x="767164" y="91272"/>
                  </a:cubicBezTo>
                  <a:lnTo>
                    <a:pt x="45636" y="91272"/>
                  </a:lnTo>
                  <a:cubicBezTo>
                    <a:pt x="20432" y="91272"/>
                    <a:pt x="0" y="70840"/>
                    <a:pt x="0" y="45636"/>
                  </a:cubicBezTo>
                  <a:lnTo>
                    <a:pt x="0" y="45636"/>
                  </a:lnTo>
                  <a:cubicBezTo>
                    <a:pt x="0" y="20432"/>
                    <a:pt x="20432" y="0"/>
                    <a:pt x="45636" y="0"/>
                  </a:cubicBezTo>
                  <a:close/>
                </a:path>
              </a:pathLst>
            </a:custGeom>
            <a:solidFill>
              <a:srgbClr val="000000">
                <a:alpha val="0"/>
              </a:srgbClr>
            </a:solidFill>
            <a:ln w="19050" cap="rnd">
              <a:solidFill>
                <a:srgbClr val="FFFFFF"/>
              </a:solidFill>
              <a:prstDash val="solid"/>
              <a:round/>
            </a:ln>
          </p:spPr>
        </p:sp>
        <p:sp>
          <p:nvSpPr>
            <p:cNvPr id="12" name="TextBox 12"/>
            <p:cNvSpPr txBox="1"/>
            <p:nvPr/>
          </p:nvSpPr>
          <p:spPr>
            <a:xfrm>
              <a:off x="0" y="-47625"/>
              <a:ext cx="812800" cy="138897"/>
            </a:xfrm>
            <a:prstGeom prst="rect">
              <a:avLst/>
            </a:prstGeom>
          </p:spPr>
          <p:txBody>
            <a:bodyPr lIns="50800" tIns="50800" rIns="50800" bIns="50800" rtlCol="0" anchor="ctr"/>
            <a:lstStyle/>
            <a:p>
              <a:pPr algn="ctr">
                <a:lnSpc>
                  <a:spcPts val="3359"/>
                </a:lnSpc>
              </a:pPr>
              <a:endParaRPr/>
            </a:p>
          </p:txBody>
        </p:sp>
      </p:grpSp>
      <p:grpSp>
        <p:nvGrpSpPr>
          <p:cNvPr id="13" name="Group 13"/>
          <p:cNvGrpSpPr/>
          <p:nvPr/>
        </p:nvGrpSpPr>
        <p:grpSpPr>
          <a:xfrm rot="-10800000">
            <a:off x="1028700" y="9075502"/>
            <a:ext cx="3086100" cy="346547"/>
            <a:chOff x="0" y="0"/>
            <a:chExt cx="812800" cy="91272"/>
          </a:xfrm>
        </p:grpSpPr>
        <p:sp>
          <p:nvSpPr>
            <p:cNvPr id="14" name="Freeform 14"/>
            <p:cNvSpPr/>
            <p:nvPr/>
          </p:nvSpPr>
          <p:spPr>
            <a:xfrm>
              <a:off x="0" y="0"/>
              <a:ext cx="812800" cy="91272"/>
            </a:xfrm>
            <a:custGeom>
              <a:avLst/>
              <a:gdLst/>
              <a:ahLst/>
              <a:cxnLst/>
              <a:rect l="l" t="t" r="r" b="b"/>
              <a:pathLst>
                <a:path w="812800" h="91272">
                  <a:moveTo>
                    <a:pt x="45636" y="0"/>
                  </a:moveTo>
                  <a:lnTo>
                    <a:pt x="767164" y="0"/>
                  </a:lnTo>
                  <a:cubicBezTo>
                    <a:pt x="792368" y="0"/>
                    <a:pt x="812800" y="20432"/>
                    <a:pt x="812800" y="45636"/>
                  </a:cubicBezTo>
                  <a:lnTo>
                    <a:pt x="812800" y="45636"/>
                  </a:lnTo>
                  <a:cubicBezTo>
                    <a:pt x="812800" y="57739"/>
                    <a:pt x="807992" y="69347"/>
                    <a:pt x="799434" y="77905"/>
                  </a:cubicBezTo>
                  <a:cubicBezTo>
                    <a:pt x="790875" y="86463"/>
                    <a:pt x="779268" y="91272"/>
                    <a:pt x="767164" y="91272"/>
                  </a:cubicBezTo>
                  <a:lnTo>
                    <a:pt x="45636" y="91272"/>
                  </a:lnTo>
                  <a:cubicBezTo>
                    <a:pt x="20432" y="91272"/>
                    <a:pt x="0" y="70840"/>
                    <a:pt x="0" y="45636"/>
                  </a:cubicBezTo>
                  <a:lnTo>
                    <a:pt x="0" y="45636"/>
                  </a:lnTo>
                  <a:cubicBezTo>
                    <a:pt x="0" y="20432"/>
                    <a:pt x="20432" y="0"/>
                    <a:pt x="45636" y="0"/>
                  </a:cubicBezTo>
                  <a:close/>
                </a:path>
              </a:pathLst>
            </a:custGeom>
            <a:solidFill>
              <a:srgbClr val="000000">
                <a:alpha val="0"/>
              </a:srgbClr>
            </a:solidFill>
            <a:ln w="19050" cap="rnd">
              <a:solidFill>
                <a:srgbClr val="FFFFFF"/>
              </a:solidFill>
              <a:prstDash val="solid"/>
              <a:round/>
            </a:ln>
          </p:spPr>
        </p:sp>
        <p:sp>
          <p:nvSpPr>
            <p:cNvPr id="15" name="TextBox 15"/>
            <p:cNvSpPr txBox="1"/>
            <p:nvPr/>
          </p:nvSpPr>
          <p:spPr>
            <a:xfrm>
              <a:off x="0" y="-47625"/>
              <a:ext cx="812800" cy="138897"/>
            </a:xfrm>
            <a:prstGeom prst="rect">
              <a:avLst/>
            </a:prstGeom>
          </p:spPr>
          <p:txBody>
            <a:bodyPr lIns="50800" tIns="50800" rIns="50800" bIns="50800" rtlCol="0" anchor="ctr"/>
            <a:lstStyle/>
            <a:p>
              <a:pPr algn="ctr">
                <a:lnSpc>
                  <a:spcPts val="3359"/>
                </a:lnSpc>
              </a:pPr>
              <a:endParaRPr/>
            </a:p>
          </p:txBody>
        </p:sp>
      </p:grpSp>
      <p:grpSp>
        <p:nvGrpSpPr>
          <p:cNvPr id="16" name="Group 16"/>
          <p:cNvGrpSpPr/>
          <p:nvPr/>
        </p:nvGrpSpPr>
        <p:grpSpPr>
          <a:xfrm>
            <a:off x="16843463" y="918631"/>
            <a:ext cx="220137" cy="22013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8" name="TextBox 18"/>
            <p:cNvSpPr txBox="1"/>
            <p:nvPr/>
          </p:nvSpPr>
          <p:spPr>
            <a:xfrm>
              <a:off x="76200" y="28575"/>
              <a:ext cx="660400" cy="708025"/>
            </a:xfrm>
            <a:prstGeom prst="rect">
              <a:avLst/>
            </a:prstGeom>
          </p:spPr>
          <p:txBody>
            <a:bodyPr lIns="50800" tIns="50800" rIns="50800" bIns="50800" rtlCol="0" anchor="ctr"/>
            <a:lstStyle/>
            <a:p>
              <a:pPr algn="ctr">
                <a:lnSpc>
                  <a:spcPts val="3359"/>
                </a:lnSpc>
              </a:pPr>
              <a:endParaRPr/>
            </a:p>
          </p:txBody>
        </p:sp>
      </p:grpSp>
      <p:grpSp>
        <p:nvGrpSpPr>
          <p:cNvPr id="19" name="Group 19"/>
          <p:cNvGrpSpPr/>
          <p:nvPr/>
        </p:nvGrpSpPr>
        <p:grpSpPr>
          <a:xfrm rot="-10800000">
            <a:off x="1224400" y="9138706"/>
            <a:ext cx="220137" cy="22013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3359"/>
                </a:lnSpc>
              </a:pPr>
              <a:endParaRPr/>
            </a:p>
          </p:txBody>
        </p:sp>
      </p:grpSp>
      <p:sp>
        <p:nvSpPr>
          <p:cNvPr id="22" name="TextBox 22"/>
          <p:cNvSpPr txBox="1"/>
          <p:nvPr/>
        </p:nvSpPr>
        <p:spPr>
          <a:xfrm>
            <a:off x="3289449" y="1135392"/>
            <a:ext cx="11709101" cy="909300"/>
          </a:xfrm>
          <a:prstGeom prst="rect">
            <a:avLst/>
          </a:prstGeom>
        </p:spPr>
        <p:txBody>
          <a:bodyPr lIns="0" tIns="0" rIns="0" bIns="0" rtlCol="0" anchor="t">
            <a:spAutoFit/>
          </a:bodyPr>
          <a:lstStyle/>
          <a:p>
            <a:pPr marL="0" lvl="0" indent="0" algn="ctr">
              <a:lnSpc>
                <a:spcPts val="7106"/>
              </a:lnSpc>
              <a:spcBef>
                <a:spcPct val="0"/>
              </a:spcBef>
            </a:pPr>
            <a:r>
              <a:rPr lang="en-US" sz="5075">
                <a:solidFill>
                  <a:srgbClr val="81AEF6"/>
                </a:solidFill>
                <a:latin typeface="Helios Extended Bold"/>
              </a:rPr>
              <a:t>MISTRAL 7B LLM</a:t>
            </a:r>
          </a:p>
        </p:txBody>
      </p:sp>
      <p:sp>
        <p:nvSpPr>
          <p:cNvPr id="23" name="TextBox 23"/>
          <p:cNvSpPr txBox="1"/>
          <p:nvPr/>
        </p:nvSpPr>
        <p:spPr>
          <a:xfrm>
            <a:off x="620860" y="2546637"/>
            <a:ext cx="10604833" cy="5689510"/>
          </a:xfrm>
          <a:prstGeom prst="rect">
            <a:avLst/>
          </a:prstGeom>
        </p:spPr>
        <p:txBody>
          <a:bodyPr lIns="0" tIns="0" rIns="0" bIns="0" rtlCol="0" anchor="t">
            <a:spAutoFit/>
          </a:bodyPr>
          <a:lstStyle/>
          <a:p>
            <a:pPr marL="540519" lvl="1" indent="-270259" algn="just">
              <a:lnSpc>
                <a:spcPts val="3504"/>
              </a:lnSpc>
              <a:buFont typeface="Arial"/>
              <a:buChar char="•"/>
            </a:pPr>
            <a:r>
              <a:rPr lang="en-US" sz="2503" dirty="0">
                <a:solidFill>
                  <a:srgbClr val="81AEF6"/>
                </a:solidFill>
                <a:latin typeface="Anonymous Pro"/>
              </a:rPr>
              <a:t>MISTRAL 7B</a:t>
            </a:r>
            <a:r>
              <a:rPr lang="en-US" sz="2503" dirty="0">
                <a:solidFill>
                  <a:srgbClr val="FFFFFF"/>
                </a:solidFill>
                <a:latin typeface="Anonymous Pro"/>
              </a:rPr>
              <a:t> IS A LARGE LANGUAGE MODEL (LLM) – THINK OF IT AS A SUPER-SMART CHATBOT CAPABLE OF UNDERSTANDING AND GENERATING HUMAN-LIKE TEXT.</a:t>
            </a:r>
          </a:p>
          <a:p>
            <a:pPr marL="540519" lvl="1" indent="-270259" algn="just">
              <a:lnSpc>
                <a:spcPts val="3504"/>
              </a:lnSpc>
              <a:buFont typeface="Arial"/>
              <a:buChar char="•"/>
            </a:pPr>
            <a:r>
              <a:rPr lang="en-US" sz="2503" dirty="0">
                <a:solidFill>
                  <a:srgbClr val="81AEF6"/>
                </a:solidFill>
                <a:latin typeface="Anonymous Pro Bold"/>
              </a:rPr>
              <a:t>Key Strengths</a:t>
            </a:r>
            <a:r>
              <a:rPr lang="en-US" sz="2503" dirty="0">
                <a:solidFill>
                  <a:srgbClr val="FFFFFF"/>
                </a:solidFill>
                <a:latin typeface="Anonymous Pro Bold"/>
              </a:rPr>
              <a:t>:</a:t>
            </a:r>
          </a:p>
          <a:p>
            <a:pPr marL="1081037" lvl="2" indent="-360346" algn="just">
              <a:lnSpc>
                <a:spcPts val="3504"/>
              </a:lnSpc>
              <a:buFont typeface="Arial"/>
              <a:buChar char="⚬"/>
            </a:pPr>
            <a:r>
              <a:rPr lang="en-US" sz="2503" dirty="0">
                <a:solidFill>
                  <a:srgbClr val="FFFFFF"/>
                </a:solidFill>
                <a:latin typeface="Anonymous Pro Bold"/>
              </a:rPr>
              <a:t>Impressive Performance:</a:t>
            </a:r>
            <a:r>
              <a:rPr lang="en-US" sz="2503" dirty="0">
                <a:solidFill>
                  <a:srgbClr val="FFFFFF"/>
                </a:solidFill>
                <a:latin typeface="Anonymous Pro"/>
              </a:rPr>
              <a:t> Mistral 7B excels at a wide range of language tasks, including writing different creative text formats, answering questions, and even generating computer code.</a:t>
            </a:r>
          </a:p>
          <a:p>
            <a:pPr marL="1081037" lvl="2" indent="-360346" algn="just">
              <a:lnSpc>
                <a:spcPts val="3504"/>
              </a:lnSpc>
              <a:buFont typeface="Arial"/>
              <a:buChar char="⚬"/>
            </a:pPr>
            <a:r>
              <a:rPr lang="en-US" sz="2503" dirty="0">
                <a:solidFill>
                  <a:srgbClr val="FFFFFF"/>
                </a:solidFill>
                <a:latin typeface="Anonymous Pro Bold"/>
              </a:rPr>
              <a:t>Efficiency:</a:t>
            </a:r>
            <a:r>
              <a:rPr lang="en-US" sz="2503" dirty="0">
                <a:solidFill>
                  <a:srgbClr val="FFFFFF"/>
                </a:solidFill>
                <a:latin typeface="Anonymous Pro"/>
              </a:rPr>
              <a:t> It achieves great results without needing massive computer power, making it accessible for more people to use and experiment with.</a:t>
            </a:r>
          </a:p>
          <a:p>
            <a:pPr algn="just">
              <a:lnSpc>
                <a:spcPts val="3504"/>
              </a:lnSpc>
            </a:pPr>
            <a:endParaRPr lang="en-US" sz="2503" dirty="0">
              <a:solidFill>
                <a:srgbClr val="FFFFFF"/>
              </a:solidFill>
              <a:latin typeface="Anonymous Pro"/>
            </a:endParaRPr>
          </a:p>
          <a:p>
            <a:pPr marL="0" lvl="0" indent="0" algn="just">
              <a:lnSpc>
                <a:spcPts val="3504"/>
              </a:lnSpc>
              <a:spcBef>
                <a:spcPct val="0"/>
              </a:spcBef>
            </a:pPr>
            <a:endParaRPr lang="en-US" sz="2503" dirty="0">
              <a:solidFill>
                <a:srgbClr val="FFFFFF"/>
              </a:solidFill>
              <a:latin typeface="Anonymous Pro"/>
            </a:endParaRPr>
          </a:p>
        </p:txBody>
      </p:sp>
      <p:sp>
        <p:nvSpPr>
          <p:cNvPr id="24" name="Freeform 24"/>
          <p:cNvSpPr/>
          <p:nvPr/>
        </p:nvSpPr>
        <p:spPr>
          <a:xfrm>
            <a:off x="11617757" y="3049231"/>
            <a:ext cx="6408549" cy="3691453"/>
          </a:xfrm>
          <a:custGeom>
            <a:avLst/>
            <a:gdLst/>
            <a:ahLst/>
            <a:cxnLst/>
            <a:rect l="l" t="t" r="r" b="b"/>
            <a:pathLst>
              <a:path w="6408549" h="3691453">
                <a:moveTo>
                  <a:pt x="0" y="0"/>
                </a:moveTo>
                <a:lnTo>
                  <a:pt x="6408549" y="0"/>
                </a:lnTo>
                <a:lnTo>
                  <a:pt x="6408549" y="3691452"/>
                </a:lnTo>
                <a:lnTo>
                  <a:pt x="0" y="3691452"/>
                </a:lnTo>
                <a:lnTo>
                  <a:pt x="0" y="0"/>
                </a:lnTo>
                <a:close/>
              </a:path>
            </a:pathLst>
          </a:custGeom>
          <a:blipFill>
            <a:blip r:embed="rId6"/>
            <a:stretch>
              <a:fillRect l="-1430" r="-1430"/>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500"/>
                                        <p:tgtEl>
                                          <p:spTgt spid="23"/>
                                        </p:tgtEl>
                                      </p:cBhvr>
                                    </p:animEffect>
                                  </p:childTnLst>
                                </p:cTn>
                              </p:par>
                              <p:par>
                                <p:cTn id="47" presetID="22" presetClass="entr" presetSubtype="4"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1418"/>
        </a:solidFill>
        <a:effectLst/>
      </p:bgPr>
    </p:bg>
    <p:spTree>
      <p:nvGrpSpPr>
        <p:cNvPr id="1" name=""/>
        <p:cNvGrpSpPr/>
        <p:nvPr/>
      </p:nvGrpSpPr>
      <p:grpSpPr>
        <a:xfrm>
          <a:off x="0" y="0"/>
          <a:ext cx="0" cy="0"/>
          <a:chOff x="0" y="0"/>
          <a:chExt cx="0" cy="0"/>
        </a:xfrm>
      </p:grpSpPr>
      <p:sp>
        <p:nvSpPr>
          <p:cNvPr id="2" name="Freeform 2"/>
          <p:cNvSpPr/>
          <p:nvPr/>
        </p:nvSpPr>
        <p:spPr>
          <a:xfrm>
            <a:off x="1565840" y="779133"/>
            <a:ext cx="499134" cy="499134"/>
          </a:xfrm>
          <a:custGeom>
            <a:avLst/>
            <a:gdLst/>
            <a:ahLst/>
            <a:cxnLst/>
            <a:rect l="l" t="t" r="r" b="b"/>
            <a:pathLst>
              <a:path w="499134" h="499134">
                <a:moveTo>
                  <a:pt x="0" y="0"/>
                </a:moveTo>
                <a:lnTo>
                  <a:pt x="499134" y="0"/>
                </a:lnTo>
                <a:lnTo>
                  <a:pt x="499134" y="499134"/>
                </a:lnTo>
                <a:lnTo>
                  <a:pt x="0" y="499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223026" y="9008733"/>
            <a:ext cx="499134" cy="499134"/>
          </a:xfrm>
          <a:custGeom>
            <a:avLst/>
            <a:gdLst/>
            <a:ahLst/>
            <a:cxnLst/>
            <a:rect l="l" t="t" r="r" b="b"/>
            <a:pathLst>
              <a:path w="499134" h="499134">
                <a:moveTo>
                  <a:pt x="0" y="0"/>
                </a:moveTo>
                <a:lnTo>
                  <a:pt x="499134" y="0"/>
                </a:lnTo>
                <a:lnTo>
                  <a:pt x="499134" y="499134"/>
                </a:lnTo>
                <a:lnTo>
                  <a:pt x="0" y="499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685886" y="90850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255567" y="8554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912753" y="9085027"/>
            <a:ext cx="346547" cy="346547"/>
          </a:xfrm>
          <a:custGeom>
            <a:avLst/>
            <a:gdLst/>
            <a:ahLst/>
            <a:cxnLst/>
            <a:rect l="l" t="t" r="r" b="b"/>
            <a:pathLst>
              <a:path w="346547" h="346547">
                <a:moveTo>
                  <a:pt x="0" y="0"/>
                </a:moveTo>
                <a:lnTo>
                  <a:pt x="346547" y="0"/>
                </a:lnTo>
                <a:lnTo>
                  <a:pt x="346547" y="346546"/>
                </a:lnTo>
                <a:lnTo>
                  <a:pt x="0" y="34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AutoShape 8"/>
          <p:cNvSpPr/>
          <p:nvPr/>
        </p:nvSpPr>
        <p:spPr>
          <a:xfrm>
            <a:off x="2952799" y="1033462"/>
            <a:ext cx="1677645" cy="0"/>
          </a:xfrm>
          <a:prstGeom prst="line">
            <a:avLst/>
          </a:prstGeom>
          <a:ln w="9525" cap="flat">
            <a:solidFill>
              <a:srgbClr val="FFFFFF"/>
            </a:solidFill>
            <a:prstDash val="solid"/>
            <a:headEnd type="none" w="sm" len="sm"/>
            <a:tailEnd type="none" w="sm" len="sm"/>
          </a:ln>
        </p:spPr>
      </p:sp>
      <p:sp>
        <p:nvSpPr>
          <p:cNvPr id="9" name="AutoShape 9"/>
          <p:cNvSpPr/>
          <p:nvPr/>
        </p:nvSpPr>
        <p:spPr>
          <a:xfrm>
            <a:off x="13600401" y="9253538"/>
            <a:ext cx="1677645" cy="0"/>
          </a:xfrm>
          <a:prstGeom prst="line">
            <a:avLst/>
          </a:prstGeom>
          <a:ln w="9525" cap="flat">
            <a:solidFill>
              <a:srgbClr val="FFFFFF"/>
            </a:solidFill>
            <a:prstDash val="solid"/>
            <a:headEnd type="none" w="sm" len="sm"/>
            <a:tailEnd type="none" w="sm" len="sm"/>
          </a:ln>
        </p:spPr>
      </p:sp>
      <p:grpSp>
        <p:nvGrpSpPr>
          <p:cNvPr id="10" name="Group 10"/>
          <p:cNvGrpSpPr/>
          <p:nvPr/>
        </p:nvGrpSpPr>
        <p:grpSpPr>
          <a:xfrm>
            <a:off x="14173200" y="855427"/>
            <a:ext cx="3086100" cy="346547"/>
            <a:chOff x="0" y="0"/>
            <a:chExt cx="812800" cy="91272"/>
          </a:xfrm>
        </p:grpSpPr>
        <p:sp>
          <p:nvSpPr>
            <p:cNvPr id="11" name="Freeform 11"/>
            <p:cNvSpPr/>
            <p:nvPr/>
          </p:nvSpPr>
          <p:spPr>
            <a:xfrm>
              <a:off x="0" y="0"/>
              <a:ext cx="812800" cy="91272"/>
            </a:xfrm>
            <a:custGeom>
              <a:avLst/>
              <a:gdLst/>
              <a:ahLst/>
              <a:cxnLst/>
              <a:rect l="l" t="t" r="r" b="b"/>
              <a:pathLst>
                <a:path w="812800" h="91272">
                  <a:moveTo>
                    <a:pt x="45636" y="0"/>
                  </a:moveTo>
                  <a:lnTo>
                    <a:pt x="767164" y="0"/>
                  </a:lnTo>
                  <a:cubicBezTo>
                    <a:pt x="792368" y="0"/>
                    <a:pt x="812800" y="20432"/>
                    <a:pt x="812800" y="45636"/>
                  </a:cubicBezTo>
                  <a:lnTo>
                    <a:pt x="812800" y="45636"/>
                  </a:lnTo>
                  <a:cubicBezTo>
                    <a:pt x="812800" y="57739"/>
                    <a:pt x="807992" y="69347"/>
                    <a:pt x="799434" y="77905"/>
                  </a:cubicBezTo>
                  <a:cubicBezTo>
                    <a:pt x="790875" y="86463"/>
                    <a:pt x="779268" y="91272"/>
                    <a:pt x="767164" y="91272"/>
                  </a:cubicBezTo>
                  <a:lnTo>
                    <a:pt x="45636" y="91272"/>
                  </a:lnTo>
                  <a:cubicBezTo>
                    <a:pt x="20432" y="91272"/>
                    <a:pt x="0" y="70840"/>
                    <a:pt x="0" y="45636"/>
                  </a:cubicBezTo>
                  <a:lnTo>
                    <a:pt x="0" y="45636"/>
                  </a:lnTo>
                  <a:cubicBezTo>
                    <a:pt x="0" y="20432"/>
                    <a:pt x="20432" y="0"/>
                    <a:pt x="45636" y="0"/>
                  </a:cubicBezTo>
                  <a:close/>
                </a:path>
              </a:pathLst>
            </a:custGeom>
            <a:solidFill>
              <a:srgbClr val="000000">
                <a:alpha val="0"/>
              </a:srgbClr>
            </a:solidFill>
            <a:ln w="19050" cap="rnd">
              <a:solidFill>
                <a:srgbClr val="FFFFFF"/>
              </a:solidFill>
              <a:prstDash val="solid"/>
              <a:round/>
            </a:ln>
          </p:spPr>
        </p:sp>
        <p:sp>
          <p:nvSpPr>
            <p:cNvPr id="12" name="TextBox 12"/>
            <p:cNvSpPr txBox="1"/>
            <p:nvPr/>
          </p:nvSpPr>
          <p:spPr>
            <a:xfrm>
              <a:off x="0" y="-47625"/>
              <a:ext cx="812800" cy="138897"/>
            </a:xfrm>
            <a:prstGeom prst="rect">
              <a:avLst/>
            </a:prstGeom>
          </p:spPr>
          <p:txBody>
            <a:bodyPr lIns="50800" tIns="50800" rIns="50800" bIns="50800" rtlCol="0" anchor="ctr"/>
            <a:lstStyle/>
            <a:p>
              <a:pPr algn="ctr">
                <a:lnSpc>
                  <a:spcPts val="3359"/>
                </a:lnSpc>
              </a:pPr>
              <a:endParaRPr/>
            </a:p>
          </p:txBody>
        </p:sp>
      </p:grpSp>
      <p:grpSp>
        <p:nvGrpSpPr>
          <p:cNvPr id="13" name="Group 13"/>
          <p:cNvGrpSpPr/>
          <p:nvPr/>
        </p:nvGrpSpPr>
        <p:grpSpPr>
          <a:xfrm rot="-10800000">
            <a:off x="1028700" y="9075502"/>
            <a:ext cx="3086100" cy="346547"/>
            <a:chOff x="0" y="0"/>
            <a:chExt cx="812800" cy="91272"/>
          </a:xfrm>
        </p:grpSpPr>
        <p:sp>
          <p:nvSpPr>
            <p:cNvPr id="14" name="Freeform 14"/>
            <p:cNvSpPr/>
            <p:nvPr/>
          </p:nvSpPr>
          <p:spPr>
            <a:xfrm>
              <a:off x="0" y="0"/>
              <a:ext cx="812800" cy="91272"/>
            </a:xfrm>
            <a:custGeom>
              <a:avLst/>
              <a:gdLst/>
              <a:ahLst/>
              <a:cxnLst/>
              <a:rect l="l" t="t" r="r" b="b"/>
              <a:pathLst>
                <a:path w="812800" h="91272">
                  <a:moveTo>
                    <a:pt x="45636" y="0"/>
                  </a:moveTo>
                  <a:lnTo>
                    <a:pt x="767164" y="0"/>
                  </a:lnTo>
                  <a:cubicBezTo>
                    <a:pt x="792368" y="0"/>
                    <a:pt x="812800" y="20432"/>
                    <a:pt x="812800" y="45636"/>
                  </a:cubicBezTo>
                  <a:lnTo>
                    <a:pt x="812800" y="45636"/>
                  </a:lnTo>
                  <a:cubicBezTo>
                    <a:pt x="812800" y="57739"/>
                    <a:pt x="807992" y="69347"/>
                    <a:pt x="799434" y="77905"/>
                  </a:cubicBezTo>
                  <a:cubicBezTo>
                    <a:pt x="790875" y="86463"/>
                    <a:pt x="779268" y="91272"/>
                    <a:pt x="767164" y="91272"/>
                  </a:cubicBezTo>
                  <a:lnTo>
                    <a:pt x="45636" y="91272"/>
                  </a:lnTo>
                  <a:cubicBezTo>
                    <a:pt x="20432" y="91272"/>
                    <a:pt x="0" y="70840"/>
                    <a:pt x="0" y="45636"/>
                  </a:cubicBezTo>
                  <a:lnTo>
                    <a:pt x="0" y="45636"/>
                  </a:lnTo>
                  <a:cubicBezTo>
                    <a:pt x="0" y="20432"/>
                    <a:pt x="20432" y="0"/>
                    <a:pt x="45636" y="0"/>
                  </a:cubicBezTo>
                  <a:close/>
                </a:path>
              </a:pathLst>
            </a:custGeom>
            <a:solidFill>
              <a:srgbClr val="000000">
                <a:alpha val="0"/>
              </a:srgbClr>
            </a:solidFill>
            <a:ln w="19050" cap="rnd">
              <a:solidFill>
                <a:srgbClr val="FFFFFF"/>
              </a:solidFill>
              <a:prstDash val="solid"/>
              <a:round/>
            </a:ln>
          </p:spPr>
        </p:sp>
        <p:sp>
          <p:nvSpPr>
            <p:cNvPr id="15" name="TextBox 15"/>
            <p:cNvSpPr txBox="1"/>
            <p:nvPr/>
          </p:nvSpPr>
          <p:spPr>
            <a:xfrm>
              <a:off x="0" y="-47625"/>
              <a:ext cx="812800" cy="138897"/>
            </a:xfrm>
            <a:prstGeom prst="rect">
              <a:avLst/>
            </a:prstGeom>
          </p:spPr>
          <p:txBody>
            <a:bodyPr lIns="50800" tIns="50800" rIns="50800" bIns="50800" rtlCol="0" anchor="ctr"/>
            <a:lstStyle/>
            <a:p>
              <a:pPr algn="ctr">
                <a:lnSpc>
                  <a:spcPts val="3359"/>
                </a:lnSpc>
              </a:pPr>
              <a:endParaRPr/>
            </a:p>
          </p:txBody>
        </p:sp>
      </p:grpSp>
      <p:grpSp>
        <p:nvGrpSpPr>
          <p:cNvPr id="16" name="Group 16"/>
          <p:cNvGrpSpPr/>
          <p:nvPr/>
        </p:nvGrpSpPr>
        <p:grpSpPr>
          <a:xfrm>
            <a:off x="16843463" y="918631"/>
            <a:ext cx="220137" cy="22013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8" name="TextBox 18"/>
            <p:cNvSpPr txBox="1"/>
            <p:nvPr/>
          </p:nvSpPr>
          <p:spPr>
            <a:xfrm>
              <a:off x="76200" y="28575"/>
              <a:ext cx="660400" cy="708025"/>
            </a:xfrm>
            <a:prstGeom prst="rect">
              <a:avLst/>
            </a:prstGeom>
          </p:spPr>
          <p:txBody>
            <a:bodyPr lIns="50800" tIns="50800" rIns="50800" bIns="50800" rtlCol="0" anchor="ctr"/>
            <a:lstStyle/>
            <a:p>
              <a:pPr algn="ctr">
                <a:lnSpc>
                  <a:spcPts val="3359"/>
                </a:lnSpc>
              </a:pPr>
              <a:endParaRPr/>
            </a:p>
          </p:txBody>
        </p:sp>
      </p:grpSp>
      <p:grpSp>
        <p:nvGrpSpPr>
          <p:cNvPr id="19" name="Group 19"/>
          <p:cNvGrpSpPr/>
          <p:nvPr/>
        </p:nvGrpSpPr>
        <p:grpSpPr>
          <a:xfrm rot="-10800000">
            <a:off x="1224400" y="9138706"/>
            <a:ext cx="220137" cy="22013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3359"/>
                </a:lnSpc>
              </a:pPr>
              <a:endParaRPr/>
            </a:p>
          </p:txBody>
        </p:sp>
      </p:grpSp>
      <p:sp>
        <p:nvSpPr>
          <p:cNvPr id="22" name="TextBox 22"/>
          <p:cNvSpPr txBox="1"/>
          <p:nvPr/>
        </p:nvSpPr>
        <p:spPr>
          <a:xfrm>
            <a:off x="2195078" y="1227138"/>
            <a:ext cx="13664082" cy="909300"/>
          </a:xfrm>
          <a:prstGeom prst="rect">
            <a:avLst/>
          </a:prstGeom>
        </p:spPr>
        <p:txBody>
          <a:bodyPr lIns="0" tIns="0" rIns="0" bIns="0" rtlCol="0" anchor="t">
            <a:spAutoFit/>
          </a:bodyPr>
          <a:lstStyle/>
          <a:p>
            <a:pPr marL="0" lvl="0" indent="0" algn="ctr">
              <a:lnSpc>
                <a:spcPts val="7106"/>
              </a:lnSpc>
              <a:spcBef>
                <a:spcPct val="0"/>
              </a:spcBef>
            </a:pPr>
            <a:r>
              <a:rPr lang="en-US" sz="5075">
                <a:solidFill>
                  <a:srgbClr val="81AEF6"/>
                </a:solidFill>
                <a:latin typeface="Helios Extended Bold"/>
              </a:rPr>
              <a:t>APPLICATIONS</a:t>
            </a:r>
          </a:p>
        </p:txBody>
      </p:sp>
      <p:sp>
        <p:nvSpPr>
          <p:cNvPr id="23" name="TextBox 23"/>
          <p:cNvSpPr txBox="1"/>
          <p:nvPr/>
        </p:nvSpPr>
        <p:spPr>
          <a:xfrm>
            <a:off x="2064974" y="2811456"/>
            <a:ext cx="14657186" cy="3997505"/>
          </a:xfrm>
          <a:prstGeom prst="rect">
            <a:avLst/>
          </a:prstGeom>
        </p:spPr>
        <p:txBody>
          <a:bodyPr lIns="0" tIns="0" rIns="0" bIns="0" rtlCol="0" anchor="t">
            <a:spAutoFit/>
          </a:bodyPr>
          <a:lstStyle/>
          <a:p>
            <a:pPr algn="just">
              <a:lnSpc>
                <a:spcPts val="3504"/>
              </a:lnSpc>
            </a:pPr>
            <a:r>
              <a:rPr lang="en-US" sz="2503" dirty="0">
                <a:solidFill>
                  <a:srgbClr val="FFFFFF"/>
                </a:solidFill>
                <a:latin typeface="Anonymous Pro"/>
              </a:rPr>
              <a:t>1. ENHANCED SEARCH ENGINES</a:t>
            </a:r>
          </a:p>
          <a:p>
            <a:pPr algn="just">
              <a:lnSpc>
                <a:spcPts val="3504"/>
              </a:lnSpc>
            </a:pPr>
            <a:r>
              <a:rPr lang="en-US" sz="2503" dirty="0">
                <a:solidFill>
                  <a:srgbClr val="FFFFFF"/>
                </a:solidFill>
                <a:latin typeface="Anonymous Pro"/>
              </a:rPr>
              <a:t>2. INTELLIGENT VIRTUAL ASSISTANTS</a:t>
            </a:r>
          </a:p>
          <a:p>
            <a:pPr algn="just">
              <a:lnSpc>
                <a:spcPts val="3504"/>
              </a:lnSpc>
            </a:pPr>
            <a:r>
              <a:rPr lang="en-US" sz="2503" dirty="0">
                <a:solidFill>
                  <a:srgbClr val="FFFFFF"/>
                </a:solidFill>
                <a:latin typeface="Anonymous Pro"/>
              </a:rPr>
              <a:t>3. CONTENT SUMMARIZATION TOOLS</a:t>
            </a:r>
          </a:p>
          <a:p>
            <a:pPr algn="just">
              <a:lnSpc>
                <a:spcPts val="3504"/>
              </a:lnSpc>
            </a:pPr>
            <a:r>
              <a:rPr lang="en-US" sz="2503" dirty="0">
                <a:solidFill>
                  <a:srgbClr val="FFFFFF"/>
                </a:solidFill>
                <a:latin typeface="Anonymous Pro"/>
              </a:rPr>
              <a:t>4. QUESTION ANSWERING SYSTEMS</a:t>
            </a:r>
          </a:p>
          <a:p>
            <a:pPr algn="just">
              <a:lnSpc>
                <a:spcPts val="3504"/>
              </a:lnSpc>
            </a:pPr>
            <a:r>
              <a:rPr lang="en-US" sz="2503" dirty="0">
                <a:solidFill>
                  <a:srgbClr val="FFFFFF"/>
                </a:solidFill>
                <a:latin typeface="Anonymous Pro"/>
              </a:rPr>
              <a:t>5. PERSONALIZED RECOMMENDATIONS</a:t>
            </a:r>
          </a:p>
          <a:p>
            <a:pPr algn="just">
              <a:lnSpc>
                <a:spcPts val="3504"/>
              </a:lnSpc>
            </a:pPr>
            <a:r>
              <a:rPr lang="en-US" sz="2503" dirty="0">
                <a:solidFill>
                  <a:srgbClr val="FFFFFF"/>
                </a:solidFill>
                <a:latin typeface="Anonymous Pro"/>
              </a:rPr>
              <a:t>6. AUTOMATED CUSTOMER SUPPORT</a:t>
            </a:r>
          </a:p>
          <a:p>
            <a:pPr algn="just">
              <a:lnSpc>
                <a:spcPts val="3504"/>
              </a:lnSpc>
            </a:pPr>
            <a:r>
              <a:rPr lang="en-US" sz="2503" dirty="0">
                <a:solidFill>
                  <a:srgbClr val="FFFFFF"/>
                </a:solidFill>
                <a:latin typeface="Anonymous Pro"/>
              </a:rPr>
              <a:t>7. EDUCATIONAL TUTORING AND SUPPORT</a:t>
            </a:r>
          </a:p>
          <a:p>
            <a:pPr algn="just">
              <a:lnSpc>
                <a:spcPts val="3504"/>
              </a:lnSpc>
            </a:pPr>
            <a:r>
              <a:rPr lang="en-US" sz="2503" dirty="0">
                <a:solidFill>
                  <a:srgbClr val="FFFFFF"/>
                </a:solidFill>
                <a:latin typeface="Anonymous Pro"/>
              </a:rPr>
              <a:t>8. CONTENT GENERATION</a:t>
            </a:r>
          </a:p>
          <a:p>
            <a:pPr marL="0" lvl="0" indent="0" algn="just">
              <a:lnSpc>
                <a:spcPts val="3504"/>
              </a:lnSpc>
              <a:spcBef>
                <a:spcPct val="0"/>
              </a:spcBef>
            </a:pPr>
            <a:r>
              <a:rPr lang="en-US" sz="2503" dirty="0">
                <a:solidFill>
                  <a:srgbClr val="FFFFFF"/>
                </a:solidFill>
                <a:latin typeface="Anonymous Pro"/>
              </a:rPr>
              <a:t>9. KNOWLEDGE DISCOVERY AND DATA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927</Words>
  <Application>Microsoft Office PowerPoint</Application>
  <PresentationFormat>Custom</PresentationFormat>
  <Paragraphs>63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Anonymous Pro</vt:lpstr>
      <vt:lpstr>Helios Extended Bold</vt:lpstr>
      <vt:lpstr>Canva Sans Bold</vt:lpstr>
      <vt:lpstr>Inter</vt:lpstr>
      <vt:lpstr>Anonymous Pro Bold</vt:lpstr>
      <vt:lpstr>Calibri</vt:lpstr>
      <vt:lpstr>Arial</vt:lpstr>
      <vt:lpstr>Bahnschrift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Review 3</dc:title>
  <cp:lastModifiedBy>FAZIL</cp:lastModifiedBy>
  <cp:revision>11</cp:revision>
  <dcterms:created xsi:type="dcterms:W3CDTF">2006-08-16T00:00:00Z</dcterms:created>
  <dcterms:modified xsi:type="dcterms:W3CDTF">2024-05-10T07:21:56Z</dcterms:modified>
  <dc:identifier>DAF9NqgZaPs</dc:identifier>
</cp:coreProperties>
</file>