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56" r:id="rId2"/>
    <p:sldId id="293" r:id="rId3"/>
    <p:sldId id="257" r:id="rId4"/>
    <p:sldId id="258" r:id="rId5"/>
    <p:sldId id="259" r:id="rId6"/>
    <p:sldId id="261" r:id="rId7"/>
    <p:sldId id="260" r:id="rId8"/>
    <p:sldId id="264" r:id="rId9"/>
    <p:sldId id="265" r:id="rId10"/>
    <p:sldId id="305" r:id="rId11"/>
    <p:sldId id="312" r:id="rId12"/>
    <p:sldId id="310" r:id="rId13"/>
    <p:sldId id="307" r:id="rId14"/>
    <p:sldId id="306" r:id="rId15"/>
    <p:sldId id="308" r:id="rId16"/>
    <p:sldId id="311" r:id="rId17"/>
    <p:sldId id="266" r:id="rId18"/>
    <p:sldId id="300" r:id="rId19"/>
    <p:sldId id="309" r:id="rId20"/>
    <p:sldId id="313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Golos Text" panose="020B0604020202020204" charset="0"/>
      <p:regular r:id="rId24"/>
      <p:bold r:id="rId25"/>
    </p:embeddedFont>
    <p:embeddedFont>
      <p:font typeface="Golos Text Medium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0143E6-6433-46C8-8B9F-7590E7599E91}">
  <a:tblStyle styleId="{CA0143E6-6433-46C8-8B9F-7590E7599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ED388EC4-C5FD-C3EC-5EF7-31221B1AC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5F7DAAEF-8E4A-4F06-1411-BC66795B25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AB80D17F-181E-018D-0563-B0CDC3355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53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A300E0A8-966D-B123-B645-C19A7FF87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9AC74277-9159-BCB9-6E3B-B0885099CD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4EBFA3F4-8DAD-3AC5-0ECA-EC5263E8DF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56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1BCF84C8-1029-621D-04D0-31412F5D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6874F20D-5887-D574-715C-ECE2A9855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AAD4EAFD-AC2A-BCA9-4B49-DF5F9AC53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668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FA509796-6735-DF29-51D2-DC85EDA22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DF1FD634-A599-3DFE-56A9-324C7AF497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D3C14E20-F87A-966F-800E-CA6F9C59A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403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D42BE7A3-EDAB-3B2D-9301-F721F2D57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C64E6F3E-B613-1AF2-848B-9594E34701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D8C3A992-9455-E9B5-A5E5-89A3BDD35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82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AFA442D4-313D-579E-1A4F-60C1AAFBD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307B7D8A-A4F4-3D42-DD04-5CB238EF7E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0CE0E315-B94C-349C-D279-0BC054964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0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9221ED16-B16A-37C8-FA82-5D6635E09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7CFD097C-4FF0-276A-7D03-84CAF1C5D8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D3708F24-36BB-83FC-E9A9-00186C517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451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>
          <a:extLst>
            <a:ext uri="{FF2B5EF4-FFF2-40B4-BE49-F238E27FC236}">
              <a16:creationId xmlns:a16="http://schemas.microsoft.com/office/drawing/2014/main" id="{7EAE34D8-4167-7739-8C00-D1573242F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>
            <a:extLst>
              <a:ext uri="{FF2B5EF4-FFF2-40B4-BE49-F238E27FC236}">
                <a16:creationId xmlns:a16="http://schemas.microsoft.com/office/drawing/2014/main" id="{9C30CD20-837D-F1CB-5786-7794C1C05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>
            <a:extLst>
              <a:ext uri="{FF2B5EF4-FFF2-40B4-BE49-F238E27FC236}">
                <a16:creationId xmlns:a16="http://schemas.microsoft.com/office/drawing/2014/main" id="{B9A332B9-1D3C-CDEC-91FE-F7FFCD337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38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>
          <a:extLst>
            <a:ext uri="{FF2B5EF4-FFF2-40B4-BE49-F238E27FC236}">
              <a16:creationId xmlns:a16="http://schemas.microsoft.com/office/drawing/2014/main" id="{C7B1442D-8FBD-62CA-1C1B-E04C11EB4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>
            <a:extLst>
              <a:ext uri="{FF2B5EF4-FFF2-40B4-BE49-F238E27FC236}">
                <a16:creationId xmlns:a16="http://schemas.microsoft.com/office/drawing/2014/main" id="{DDB31615-1E6E-3B28-BAB8-4E77BA64B2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>
            <a:extLst>
              <a:ext uri="{FF2B5EF4-FFF2-40B4-BE49-F238E27FC236}">
                <a16:creationId xmlns:a16="http://schemas.microsoft.com/office/drawing/2014/main" id="{A6E2851F-EE79-4FDA-D3A7-20B3E536D5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32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6969E42B-8100-A211-D5BB-94119BF3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>
            <a:extLst>
              <a:ext uri="{FF2B5EF4-FFF2-40B4-BE49-F238E27FC236}">
                <a16:creationId xmlns:a16="http://schemas.microsoft.com/office/drawing/2014/main" id="{04CAD254-B0B3-EEF2-1790-9F986FB3FB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>
            <a:extLst>
              <a:ext uri="{FF2B5EF4-FFF2-40B4-BE49-F238E27FC236}">
                <a16:creationId xmlns:a16="http://schemas.microsoft.com/office/drawing/2014/main" id="{AA30E37D-EC4C-77D3-560F-E5FB444335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831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>
          <a:extLst>
            <a:ext uri="{FF2B5EF4-FFF2-40B4-BE49-F238E27FC236}">
              <a16:creationId xmlns:a16="http://schemas.microsoft.com/office/drawing/2014/main" id="{AB8EA824-9B58-951D-17EF-B989C78C6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>
            <a:extLst>
              <a:ext uri="{FF2B5EF4-FFF2-40B4-BE49-F238E27FC236}">
                <a16:creationId xmlns:a16="http://schemas.microsoft.com/office/drawing/2014/main" id="{3A0A6B31-0DE0-39CE-142B-22710FC1D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>
            <a:extLst>
              <a:ext uri="{FF2B5EF4-FFF2-40B4-BE49-F238E27FC236}">
                <a16:creationId xmlns:a16="http://schemas.microsoft.com/office/drawing/2014/main" id="{C4F39F8B-A305-1A0A-9453-CFF41CBB6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68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House Prices Prediction</a:t>
            </a:r>
            <a:br>
              <a:rPr lang="de-AT" dirty="0"/>
            </a:b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B36A4B-79E8-DBE2-D214-3DEE09068933}"/>
              </a:ext>
            </a:extLst>
          </p:cNvPr>
          <p:cNvSpPr txBox="1"/>
          <p:nvPr/>
        </p:nvSpPr>
        <p:spPr>
          <a:xfrm>
            <a:off x="2507166" y="3444312"/>
            <a:ext cx="50143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</a:rPr>
              <a:t>DR / Engy </a:t>
            </a:r>
            <a:r>
              <a:rPr lang="en-GB" sz="2000" b="1" dirty="0" err="1">
                <a:solidFill>
                  <a:schemeClr val="bg1">
                    <a:lumMod val="75000"/>
                  </a:schemeClr>
                </a:solidFill>
              </a:rPr>
              <a:t>Elshafeey</a:t>
            </a:r>
            <a:br>
              <a:rPr lang="en-GB" sz="2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2000" b="1" dirty="0">
                <a:solidFill>
                  <a:schemeClr val="bg1">
                    <a:lumMod val="75000"/>
                  </a:schemeClr>
                </a:solidFill>
              </a:rPr>
              <a:t>Eng / Gomaa </a:t>
            </a:r>
            <a:r>
              <a:rPr lang="en-GB" sz="2000" b="1" dirty="0" err="1">
                <a:solidFill>
                  <a:schemeClr val="bg1">
                    <a:lumMod val="75000"/>
                  </a:schemeClr>
                </a:solidFill>
              </a:rPr>
              <a:t>ElMokhtar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A21811B3-8005-B17D-38DB-957FAE5FA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>
            <a:extLst>
              <a:ext uri="{FF2B5EF4-FFF2-40B4-BE49-F238E27FC236}">
                <a16:creationId xmlns:a16="http://schemas.microsoft.com/office/drawing/2014/main" id="{A1F61A83-3DA9-7086-05ED-6417937A7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5088" y="-85192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b="1" dirty="0"/>
              <a:t>I</a:t>
            </a:r>
            <a:r>
              <a:rPr lang="en" b="1" dirty="0"/>
              <a:t>nformation about dataset </a:t>
            </a:r>
            <a:endParaRPr dirty="0"/>
          </a:p>
        </p:txBody>
      </p:sp>
      <p:cxnSp>
        <p:nvCxnSpPr>
          <p:cNvPr id="480" name="Google Shape;480;p30">
            <a:extLst>
              <a:ext uri="{FF2B5EF4-FFF2-40B4-BE49-F238E27FC236}">
                <a16:creationId xmlns:a16="http://schemas.microsoft.com/office/drawing/2014/main" id="{0FA7006D-104F-D267-8CBD-68E8111CCD47}"/>
              </a:ext>
            </a:extLst>
          </p:cNvPr>
          <p:cNvCxnSpPr/>
          <p:nvPr/>
        </p:nvCxnSpPr>
        <p:spPr>
          <a:xfrm>
            <a:off x="3915584" y="258628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1" name="Google Shape;481;p30">
            <a:extLst>
              <a:ext uri="{FF2B5EF4-FFF2-40B4-BE49-F238E27FC236}">
                <a16:creationId xmlns:a16="http://schemas.microsoft.com/office/drawing/2014/main" id="{F1D31CBB-9B23-DF06-8528-D38682BD4EFF}"/>
              </a:ext>
            </a:extLst>
          </p:cNvPr>
          <p:cNvCxnSpPr/>
          <p:nvPr/>
        </p:nvCxnSpPr>
        <p:spPr>
          <a:xfrm>
            <a:off x="2740950" y="3699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066E69-FE05-03E1-7866-610226FB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6" y="622208"/>
            <a:ext cx="7854950" cy="2229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569929-57E5-32BF-7E08-DF55B2133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16" y="2957456"/>
            <a:ext cx="7854950" cy="2103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723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73D35872-EB96-58E7-A4D2-6887EBFC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>
            <a:extLst>
              <a:ext uri="{FF2B5EF4-FFF2-40B4-BE49-F238E27FC236}">
                <a16:creationId xmlns:a16="http://schemas.microsoft.com/office/drawing/2014/main" id="{AE1616D6-4BE9-24F4-0D4D-DC5E95BA3F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5088" y="-85192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b="1" dirty="0"/>
              <a:t>I</a:t>
            </a:r>
            <a:r>
              <a:rPr lang="en" b="1" dirty="0"/>
              <a:t>nformation about dataset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C3FAA-97A9-A497-5C47-3ECF1018D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43" y="747850"/>
            <a:ext cx="5182323" cy="4229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82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8B637370-8761-7951-576B-62BAE8AF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>
            <a:extLst>
              <a:ext uri="{FF2B5EF4-FFF2-40B4-BE49-F238E27FC236}">
                <a16:creationId xmlns:a16="http://schemas.microsoft.com/office/drawing/2014/main" id="{483F95D2-254D-3DA6-C2FC-AD8D21151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5088" y="-85192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b="1" dirty="0"/>
              <a:t>I</a:t>
            </a:r>
            <a:r>
              <a:rPr lang="en" b="1" dirty="0"/>
              <a:t>nformation about dataset 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73A58B-35CA-52E6-6D8A-3C22D7D7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34" y="855291"/>
            <a:ext cx="5103534" cy="3864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768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FCDE3857-C46F-6992-FA18-71138E247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>
            <a:extLst>
              <a:ext uri="{FF2B5EF4-FFF2-40B4-BE49-F238E27FC236}">
                <a16:creationId xmlns:a16="http://schemas.microsoft.com/office/drawing/2014/main" id="{5D05320F-FF1C-FE56-5684-EBDDB57BF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3689" y="149383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200" b="1" dirty="0" err="1"/>
              <a:t>Encode</a:t>
            </a:r>
            <a:r>
              <a:rPr lang="de-AT" sz="3200" b="1" dirty="0"/>
              <a:t> &amp; P</a:t>
            </a:r>
            <a:r>
              <a:rPr lang="en" sz="3200" b="1" dirty="0"/>
              <a:t>repare data</a:t>
            </a:r>
            <a:endParaRPr lang="de-AT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FCA9A3-F975-E6E2-DC83-A274AF52E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8" y="1060304"/>
            <a:ext cx="6336290" cy="1234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B2EF456-51D7-6C0C-D23A-CC2457DD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19" y="2498796"/>
            <a:ext cx="8655161" cy="23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A4415A07-8158-F13B-A981-1BA66D450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>
            <a:extLst>
              <a:ext uri="{FF2B5EF4-FFF2-40B4-BE49-F238E27FC236}">
                <a16:creationId xmlns:a16="http://schemas.microsoft.com/office/drawing/2014/main" id="{1CF99FB5-3AC3-8B21-EFA6-B632C98C2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9211" y="140308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b="1" dirty="0"/>
              <a:t>        S</a:t>
            </a:r>
            <a:r>
              <a:rPr lang="en" b="1" dirty="0"/>
              <a:t>plit data</a:t>
            </a:r>
            <a:endParaRPr lang="de-AT" b="1" dirty="0"/>
          </a:p>
        </p:txBody>
      </p:sp>
      <p:cxnSp>
        <p:nvCxnSpPr>
          <p:cNvPr id="481" name="Google Shape;481;p30">
            <a:extLst>
              <a:ext uri="{FF2B5EF4-FFF2-40B4-BE49-F238E27FC236}">
                <a16:creationId xmlns:a16="http://schemas.microsoft.com/office/drawing/2014/main" id="{5807889B-A8AA-729A-8300-0D9BD8034877}"/>
              </a:ext>
            </a:extLst>
          </p:cNvPr>
          <p:cNvCxnSpPr/>
          <p:nvPr/>
        </p:nvCxnSpPr>
        <p:spPr>
          <a:xfrm>
            <a:off x="2740950" y="3699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3518E79-B545-E679-D2B0-6690E392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22" y="1276930"/>
            <a:ext cx="5772150" cy="628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C87E168-8ACC-5477-6A57-B99723B47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81" y="2840606"/>
            <a:ext cx="7325838" cy="1947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102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896F1844-8E87-E1A5-9F2A-3FDC28766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>
            <a:extLst>
              <a:ext uri="{FF2B5EF4-FFF2-40B4-BE49-F238E27FC236}">
                <a16:creationId xmlns:a16="http://schemas.microsoft.com/office/drawing/2014/main" id="{7101501F-1A59-A3C9-FD01-A500EFFE0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961" y="152374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         train model</a:t>
            </a:r>
            <a:endParaRPr lang="de-AT" b="1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8F11E0F-CCAD-3835-5009-7FD59600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124"/>
          <a:stretch/>
        </p:blipFill>
        <p:spPr>
          <a:xfrm>
            <a:off x="213047" y="1840824"/>
            <a:ext cx="4335827" cy="2047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E7D4E6F1-1818-BC0E-73E9-E9BEDB97CA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28174"/>
          <a:stretch/>
        </p:blipFill>
        <p:spPr>
          <a:xfrm>
            <a:off x="4863658" y="1840824"/>
            <a:ext cx="4015944" cy="2047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EEE491-B1F4-55C6-0744-9C30255F10FD}"/>
              </a:ext>
            </a:extLst>
          </p:cNvPr>
          <p:cNvSpPr txBox="1"/>
          <p:nvPr/>
        </p:nvSpPr>
        <p:spPr>
          <a:xfrm>
            <a:off x="4833259" y="1354723"/>
            <a:ext cx="4884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Model 2 : </a:t>
            </a:r>
            <a:r>
              <a:rPr lang="en-US" sz="1600" b="1" dirty="0" err="1"/>
              <a:t>LinearRegression</a:t>
            </a:r>
            <a:endParaRPr lang="en-US" sz="1600" dirty="0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19CBC51E-70D3-0647-EDB9-4C8089B7EE4D}"/>
              </a:ext>
            </a:extLst>
          </p:cNvPr>
          <p:cNvSpPr txBox="1"/>
          <p:nvPr/>
        </p:nvSpPr>
        <p:spPr>
          <a:xfrm>
            <a:off x="231526" y="1354723"/>
            <a:ext cx="4079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Model 1 : </a:t>
            </a:r>
            <a:r>
              <a:rPr lang="en-US" sz="1600" b="1" dirty="0" err="1"/>
              <a:t>DecisionTreeRegressor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365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5CEB55E0-A40B-B77B-E89A-7430A0AB5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>
            <a:extLst>
              <a:ext uri="{FF2B5EF4-FFF2-40B4-BE49-F238E27FC236}">
                <a16:creationId xmlns:a16="http://schemas.microsoft.com/office/drawing/2014/main" id="{8382402A-9577-EDCC-55A3-093FD6FD3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9380" y="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calculate accuracy</a:t>
            </a:r>
            <a:endParaRPr lang="de-AT" b="1" dirty="0"/>
          </a:p>
        </p:txBody>
      </p:sp>
      <p:pic>
        <p:nvPicPr>
          <p:cNvPr id="7" name="Picture 6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0492AAF1-0C5F-DF8E-653A-7616740F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8" y="1331583"/>
            <a:ext cx="7402039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19560E2-08A8-D3CE-B0A5-6A742CCC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98" y="3281054"/>
            <a:ext cx="7402039" cy="1469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146D5B-EB57-7ECE-A5AC-8CB4F68124CC}"/>
              </a:ext>
            </a:extLst>
          </p:cNvPr>
          <p:cNvSpPr txBox="1"/>
          <p:nvPr/>
        </p:nvSpPr>
        <p:spPr>
          <a:xfrm>
            <a:off x="409303" y="2804140"/>
            <a:ext cx="513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Model 2 : </a:t>
            </a:r>
            <a:r>
              <a:rPr lang="en-US" sz="1600" b="1" dirty="0" err="1"/>
              <a:t>LinearRegression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13B9-E899-C4A7-03B3-966D6F21B72D}"/>
              </a:ext>
            </a:extLst>
          </p:cNvPr>
          <p:cNvSpPr txBox="1"/>
          <p:nvPr/>
        </p:nvSpPr>
        <p:spPr>
          <a:xfrm>
            <a:off x="470255" y="815873"/>
            <a:ext cx="5135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Model 1 : </a:t>
            </a:r>
            <a:r>
              <a:rPr lang="en-US" sz="1600" b="1" dirty="0" err="1"/>
              <a:t>DecisionTreeRegressor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18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>
            <a:spLocks noGrp="1"/>
          </p:cNvSpPr>
          <p:nvPr>
            <p:ph type="title"/>
          </p:nvPr>
        </p:nvSpPr>
        <p:spPr>
          <a:xfrm>
            <a:off x="2594469" y="148801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b="1" dirty="0"/>
              <a:t>The</a:t>
            </a:r>
            <a:r>
              <a:rPr lang="en" b="1" dirty="0"/>
              <a:t> predictive code</a:t>
            </a:r>
            <a:endParaRPr b="1" dirty="0"/>
          </a:p>
        </p:txBody>
      </p:sp>
      <p:pic>
        <p:nvPicPr>
          <p:cNvPr id="7" name="Picture 6" descr="A screenshot of a computer code">
            <a:extLst>
              <a:ext uri="{FF2B5EF4-FFF2-40B4-BE49-F238E27FC236}">
                <a16:creationId xmlns:a16="http://schemas.microsoft.com/office/drawing/2014/main" id="{F737217C-8A71-2259-9B8B-10386334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913"/>
          <a:stretch/>
        </p:blipFill>
        <p:spPr>
          <a:xfrm>
            <a:off x="883920" y="1262370"/>
            <a:ext cx="739902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18AF5D2-C7C7-1AF3-0081-E01FAC05D6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113"/>
          <a:stretch/>
        </p:blipFill>
        <p:spPr>
          <a:xfrm>
            <a:off x="883920" y="2887738"/>
            <a:ext cx="7399020" cy="1806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>
          <a:extLst>
            <a:ext uri="{FF2B5EF4-FFF2-40B4-BE49-F238E27FC236}">
              <a16:creationId xmlns:a16="http://schemas.microsoft.com/office/drawing/2014/main" id="{DB99512F-8E61-A353-88E3-50825D23D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>
            <a:extLst>
              <a:ext uri="{FF2B5EF4-FFF2-40B4-BE49-F238E27FC236}">
                <a16:creationId xmlns:a16="http://schemas.microsoft.com/office/drawing/2014/main" id="{25F3D06F-5A11-9E81-BCE4-E08F141DC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470" name="Google Shape;470;p29">
            <a:extLst>
              <a:ext uri="{FF2B5EF4-FFF2-40B4-BE49-F238E27FC236}">
                <a16:creationId xmlns:a16="http://schemas.microsoft.com/office/drawing/2014/main" id="{B5CE2219-3751-A2CB-E94D-EF11F98FEF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1" name="Google Shape;471;p29">
            <a:extLst>
              <a:ext uri="{FF2B5EF4-FFF2-40B4-BE49-F238E27FC236}">
                <a16:creationId xmlns:a16="http://schemas.microsoft.com/office/drawing/2014/main" id="{51F784EF-8EE0-867A-3F91-9D351C663D4F}"/>
              </a:ext>
            </a:extLst>
          </p:cNvPr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2" name="Google Shape;472;p29">
            <a:extLst>
              <a:ext uri="{FF2B5EF4-FFF2-40B4-BE49-F238E27FC236}">
                <a16:creationId xmlns:a16="http://schemas.microsoft.com/office/drawing/2014/main" id="{0107A0DA-B3C2-D905-3D7E-69886C2D0041}"/>
              </a:ext>
            </a:extLst>
          </p:cNvPr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>
          <a:extLst>
            <a:ext uri="{FF2B5EF4-FFF2-40B4-BE49-F238E27FC236}">
              <a16:creationId xmlns:a16="http://schemas.microsoft.com/office/drawing/2014/main" id="{B21EB6B1-23F6-66B4-27DD-3E3024766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>
            <a:extLst>
              <a:ext uri="{FF2B5EF4-FFF2-40B4-BE49-F238E27FC236}">
                <a16:creationId xmlns:a16="http://schemas.microsoft.com/office/drawing/2014/main" id="{CE67FA4D-F647-7461-2777-C2856AD9A7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4831" y="244397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b="1" dirty="0"/>
              <a:t>The</a:t>
            </a:r>
            <a:r>
              <a:rPr lang="en" b="1" dirty="0"/>
              <a:t> Output</a:t>
            </a:r>
            <a:endParaRPr b="1" dirty="0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3793D5B-70BD-BAFB-6823-1BCA6C7E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438" r="14168"/>
          <a:stretch/>
        </p:blipFill>
        <p:spPr>
          <a:xfrm>
            <a:off x="1329551" y="1974840"/>
            <a:ext cx="6038989" cy="9741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64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3E3B3725-D5A7-CBF3-6C40-DFB106051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>
            <a:extLst>
              <a:ext uri="{FF2B5EF4-FFF2-40B4-BE49-F238E27FC236}">
                <a16:creationId xmlns:a16="http://schemas.microsoft.com/office/drawing/2014/main" id="{BBA0E987-1022-2550-A434-48AAD225A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69" y="1591575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85" name="Google Shape;185;p22">
            <a:extLst>
              <a:ext uri="{FF2B5EF4-FFF2-40B4-BE49-F238E27FC236}">
                <a16:creationId xmlns:a16="http://schemas.microsoft.com/office/drawing/2014/main" id="{C917B6C9-72C0-9E8C-8739-42E759DA1A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0188" y="1585765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Mohamed Gomaa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</a:rPr>
              <a:t>Marshoud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</a:rPr>
              <a:t>Ghwail</a:t>
            </a:r>
            <a:endParaRPr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6" name="Google Shape;186;p22">
            <a:extLst>
              <a:ext uri="{FF2B5EF4-FFF2-40B4-BE49-F238E27FC236}">
                <a16:creationId xmlns:a16="http://schemas.microsoft.com/office/drawing/2014/main" id="{715C8EAC-ABA7-E700-3364-95CD908603A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 members</a:t>
            </a:r>
            <a:endParaRPr b="1" dirty="0"/>
          </a:p>
        </p:txBody>
      </p:sp>
      <p:cxnSp>
        <p:nvCxnSpPr>
          <p:cNvPr id="187" name="Google Shape;187;p22">
            <a:extLst>
              <a:ext uri="{FF2B5EF4-FFF2-40B4-BE49-F238E27FC236}">
                <a16:creationId xmlns:a16="http://schemas.microsoft.com/office/drawing/2014/main" id="{5806D0AF-E975-CA2D-7C90-3001CFA9FAAF}"/>
              </a:ext>
            </a:extLst>
          </p:cNvPr>
          <p:cNvCxnSpPr/>
          <p:nvPr/>
        </p:nvCxnSpPr>
        <p:spPr>
          <a:xfrm>
            <a:off x="1105512" y="185422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>
            <a:extLst>
              <a:ext uri="{FF2B5EF4-FFF2-40B4-BE49-F238E27FC236}">
                <a16:creationId xmlns:a16="http://schemas.microsoft.com/office/drawing/2014/main" id="{0E37DF68-1859-2A23-9D0A-6976FDE4EEFB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75768" y="2672181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89" name="Google Shape;189;p22">
            <a:extLst>
              <a:ext uri="{FF2B5EF4-FFF2-40B4-BE49-F238E27FC236}">
                <a16:creationId xmlns:a16="http://schemas.microsoft.com/office/drawing/2014/main" id="{01CA80BF-5AE2-206B-3098-DD74406C77F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60188" y="266966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Ahmed Ayman Mohamed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</a:rPr>
              <a:t>SayedAhmed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</a:rPr>
              <a:t>Hassanin</a:t>
            </a:r>
            <a:endParaRPr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0" name="Google Shape;190;p22">
            <a:extLst>
              <a:ext uri="{FF2B5EF4-FFF2-40B4-BE49-F238E27FC236}">
                <a16:creationId xmlns:a16="http://schemas.microsoft.com/office/drawing/2014/main" id="{13E21F9E-9049-1B86-0D30-BD3D036E08B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75768" y="3670141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191" name="Google Shape;191;p22">
            <a:extLst>
              <a:ext uri="{FF2B5EF4-FFF2-40B4-BE49-F238E27FC236}">
                <a16:creationId xmlns:a16="http://schemas.microsoft.com/office/drawing/2014/main" id="{CDAEEAE2-3F9E-BBEA-1F58-0AF15E1AD26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658112" y="3660504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>
                    <a:lumMod val="50000"/>
                  </a:schemeClr>
                </a:solidFill>
              </a:rPr>
              <a:t>Ahmed Ashraf Khatab</a:t>
            </a:r>
            <a:endParaRPr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2" name="Google Shape;192;p22">
            <a:extLst>
              <a:ext uri="{FF2B5EF4-FFF2-40B4-BE49-F238E27FC236}">
                <a16:creationId xmlns:a16="http://schemas.microsoft.com/office/drawing/2014/main" id="{22CCFD91-FF7E-C02C-A389-85AAA87CEDE7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3236400" y="2134922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2400" dirty="0"/>
          </a:p>
        </p:txBody>
      </p:sp>
      <p:cxnSp>
        <p:nvCxnSpPr>
          <p:cNvPr id="194" name="Google Shape;194;p22">
            <a:extLst>
              <a:ext uri="{FF2B5EF4-FFF2-40B4-BE49-F238E27FC236}">
                <a16:creationId xmlns:a16="http://schemas.microsoft.com/office/drawing/2014/main" id="{FAE2D1C3-06E7-9715-FFF5-B99B76886F16}"/>
              </a:ext>
            </a:extLst>
          </p:cNvPr>
          <p:cNvCxnSpPr/>
          <p:nvPr/>
        </p:nvCxnSpPr>
        <p:spPr>
          <a:xfrm>
            <a:off x="1105512" y="2934831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>
            <a:extLst>
              <a:ext uri="{FF2B5EF4-FFF2-40B4-BE49-F238E27FC236}">
                <a16:creationId xmlns:a16="http://schemas.microsoft.com/office/drawing/2014/main" id="{2762F75E-C615-941E-8267-803251BE1015}"/>
              </a:ext>
            </a:extLst>
          </p:cNvPr>
          <p:cNvCxnSpPr/>
          <p:nvPr/>
        </p:nvCxnSpPr>
        <p:spPr>
          <a:xfrm>
            <a:off x="1105512" y="3932791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>
            <a:extLst>
              <a:ext uri="{FF2B5EF4-FFF2-40B4-BE49-F238E27FC236}">
                <a16:creationId xmlns:a16="http://schemas.microsoft.com/office/drawing/2014/main" id="{AE2AABCE-0A36-0791-9344-704DAF2C1C1F}"/>
              </a:ext>
            </a:extLst>
          </p:cNvPr>
          <p:cNvCxnSpPr/>
          <p:nvPr/>
        </p:nvCxnSpPr>
        <p:spPr>
          <a:xfrm>
            <a:off x="3838525" y="238715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Google Shape;192;p22">
            <a:extLst>
              <a:ext uri="{FF2B5EF4-FFF2-40B4-BE49-F238E27FC236}">
                <a16:creationId xmlns:a16="http://schemas.microsoft.com/office/drawing/2014/main" id="{476C911B-0AF5-92CF-5DB0-AABB345B0A68}"/>
              </a:ext>
            </a:extLst>
          </p:cNvPr>
          <p:cNvSpPr txBox="1">
            <a:spLocks/>
          </p:cNvSpPr>
          <p:nvPr/>
        </p:nvSpPr>
        <p:spPr>
          <a:xfrm>
            <a:off x="3306855" y="3144841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sz="2400" dirty="0"/>
              <a:t>05</a:t>
            </a:r>
          </a:p>
        </p:txBody>
      </p:sp>
      <p:sp>
        <p:nvSpPr>
          <p:cNvPr id="3" name="Google Shape;192;p22">
            <a:extLst>
              <a:ext uri="{FF2B5EF4-FFF2-40B4-BE49-F238E27FC236}">
                <a16:creationId xmlns:a16="http://schemas.microsoft.com/office/drawing/2014/main" id="{07249F13-5D8F-2C6D-C4CD-A1000E9BA9A2}"/>
              </a:ext>
            </a:extLst>
          </p:cNvPr>
          <p:cNvSpPr txBox="1">
            <a:spLocks/>
          </p:cNvSpPr>
          <p:nvPr/>
        </p:nvSpPr>
        <p:spPr>
          <a:xfrm>
            <a:off x="3306855" y="4186326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sz="2400" dirty="0"/>
              <a:t>06</a:t>
            </a:r>
          </a:p>
        </p:txBody>
      </p:sp>
      <p:cxnSp>
        <p:nvCxnSpPr>
          <p:cNvPr id="4" name="Google Shape;196;p22">
            <a:extLst>
              <a:ext uri="{FF2B5EF4-FFF2-40B4-BE49-F238E27FC236}">
                <a16:creationId xmlns:a16="http://schemas.microsoft.com/office/drawing/2014/main" id="{7341FF7C-1A31-6534-FA13-8A2409D251BA}"/>
              </a:ext>
            </a:extLst>
          </p:cNvPr>
          <p:cNvCxnSpPr/>
          <p:nvPr/>
        </p:nvCxnSpPr>
        <p:spPr>
          <a:xfrm>
            <a:off x="3866508" y="3407491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" name="Google Shape;196;p22">
            <a:extLst>
              <a:ext uri="{FF2B5EF4-FFF2-40B4-BE49-F238E27FC236}">
                <a16:creationId xmlns:a16="http://schemas.microsoft.com/office/drawing/2014/main" id="{EDDC300A-C180-A5A8-D594-3B85C147F021}"/>
              </a:ext>
            </a:extLst>
          </p:cNvPr>
          <p:cNvCxnSpPr/>
          <p:nvPr/>
        </p:nvCxnSpPr>
        <p:spPr>
          <a:xfrm>
            <a:off x="3906948" y="443229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287E70-2DC4-A285-61C9-E8744D5714B4}"/>
              </a:ext>
            </a:extLst>
          </p:cNvPr>
          <p:cNvSpPr txBox="1"/>
          <p:nvPr/>
        </p:nvSpPr>
        <p:spPr>
          <a:xfrm>
            <a:off x="4459548" y="220666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los Text Medium"/>
                <a:cs typeface="Golos Text Medium"/>
                <a:sym typeface="Golos Text Medium"/>
              </a:rPr>
              <a:t>Abdelrahman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Golos Text Medium"/>
                <a:cs typeface="Golos Text Medium"/>
                <a:sym typeface="Golos Text Medium"/>
              </a:rPr>
              <a:t>Zagloul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los Text Medium"/>
                <a:cs typeface="Golos Text Medium"/>
                <a:sym typeface="Golos Text Medium"/>
              </a:rPr>
              <a:t> Diab Mohamed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E5603-3685-371D-CCF0-C08A0397ED56}"/>
              </a:ext>
            </a:extLst>
          </p:cNvPr>
          <p:cNvSpPr txBox="1"/>
          <p:nvPr/>
        </p:nvSpPr>
        <p:spPr>
          <a:xfrm>
            <a:off x="4459548" y="321025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los Text Medium"/>
                <a:cs typeface="Golos Text Medium"/>
              </a:rPr>
              <a:t>Mahmoud Ashraf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Golos Text Medium"/>
                <a:cs typeface="Golos Text Medium"/>
              </a:rPr>
              <a:t>ELsheemy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Golos Text Medium"/>
              <a:cs typeface="Golos Text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7EB78-89E8-FADD-1F78-784B9F3735E1}"/>
              </a:ext>
            </a:extLst>
          </p:cNvPr>
          <p:cNvSpPr txBox="1"/>
          <p:nvPr/>
        </p:nvSpPr>
        <p:spPr>
          <a:xfrm>
            <a:off x="4459548" y="42595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los Text Medium"/>
                <a:cs typeface="Golos Text Medium"/>
              </a:rPr>
              <a:t>Mahmoud Amr Mahmoud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Golos Text Medium"/>
                <a:cs typeface="Golos Text Medium"/>
              </a:rPr>
              <a:t>Deasa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Golos Text Medium"/>
              <a:cs typeface="Golos T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3337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>
          <a:extLst>
            <a:ext uri="{FF2B5EF4-FFF2-40B4-BE49-F238E27FC236}">
              <a16:creationId xmlns:a16="http://schemas.microsoft.com/office/drawing/2014/main" id="{AF9CF1AC-FB47-0A7A-6FCE-A1B89A13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>
            <a:extLst>
              <a:ext uri="{FF2B5EF4-FFF2-40B4-BE49-F238E27FC236}">
                <a16:creationId xmlns:a16="http://schemas.microsoft.com/office/drawing/2014/main" id="{F2C628E5-AB99-7F35-BDEF-1CC1B3BF2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1660" y="186435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Thanks!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5177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idea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idea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3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4"/>
          <p:cNvGrpSpPr/>
          <p:nvPr/>
        </p:nvGrpSpPr>
        <p:grpSpPr>
          <a:xfrm flipH="1">
            <a:off x="5876711" y="2795881"/>
            <a:ext cx="3096303" cy="2207300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DB4D93D-FA51-B7BA-2A46-769E66AB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7" y="26061"/>
            <a:ext cx="7713900" cy="3337200"/>
          </a:xfrm>
        </p:spPr>
        <p:txBody>
          <a:bodyPr/>
          <a:lstStyle/>
          <a:p>
            <a:r>
              <a:rPr lang="en-US" sz="2800" b="1" dirty="0"/>
              <a:t>Project Idea: House Price Prediction</a:t>
            </a:r>
            <a:br>
              <a:rPr lang="en-US" sz="2800" b="1" dirty="0"/>
            </a:br>
            <a:r>
              <a:rPr lang="en-US" sz="2800" b="1" dirty="0"/>
              <a:t>Objective</a:t>
            </a:r>
            <a:br>
              <a:rPr lang="en-US" sz="2000" b="1" dirty="0"/>
            </a:br>
            <a:br>
              <a:rPr lang="en-US" sz="2000" dirty="0"/>
            </a:br>
            <a:r>
              <a:rPr lang="en-US" sz="2000" dirty="0"/>
              <a:t>Create a model to predict house prices based on key factors, helping buyers, sellers, and real estate agents make informed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ataset</a:t>
            </a:r>
            <a:endParaRPr dirty="0"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Google Shape;472;p29">
            <a:extLst>
              <a:ext uri="{FF2B5EF4-FFF2-40B4-BE49-F238E27FC236}">
                <a16:creationId xmlns:a16="http://schemas.microsoft.com/office/drawing/2014/main" id="{D9271A01-DAEF-A446-E587-4078435CFA71}"/>
              </a:ext>
            </a:extLst>
          </p:cNvPr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256650" y="151061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Dataset</a:t>
            </a:r>
            <a:endParaRPr b="1"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07252" y="7725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Dataset was used from Kaggle website to view it, you can do so through the link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6032514" y="1242400"/>
            <a:ext cx="2396386" cy="3232700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>
            <a:cxnSpLocks/>
          </p:cNvCxnSpPr>
          <p:nvPr/>
        </p:nvCxnSpPr>
        <p:spPr>
          <a:xfrm>
            <a:off x="5110450" y="4608500"/>
            <a:ext cx="39071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455;p27">
            <a:extLst>
              <a:ext uri="{FF2B5EF4-FFF2-40B4-BE49-F238E27FC236}">
                <a16:creationId xmlns:a16="http://schemas.microsoft.com/office/drawing/2014/main" id="{20C65305-DD31-FDB0-0C20-EA493B8CE820}"/>
              </a:ext>
            </a:extLst>
          </p:cNvPr>
          <p:cNvCxnSpPr/>
          <p:nvPr/>
        </p:nvCxnSpPr>
        <p:spPr>
          <a:xfrm>
            <a:off x="430952" y="1924769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9081B7-60DF-2C27-3D1A-C5FEEE1923CC}"/>
              </a:ext>
            </a:extLst>
          </p:cNvPr>
          <p:cNvSpPr txBox="1"/>
          <p:nvPr/>
        </p:nvSpPr>
        <p:spPr>
          <a:xfrm>
            <a:off x="787274" y="1969219"/>
            <a:ext cx="478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C0C0C0"/>
                </a:highlight>
              </a:rPr>
              <a:t>https://www.kaggle.com/datasets/yasserh/housing-prices-dataset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ADACC-AB2F-90F0-5036-61B17F462911}"/>
              </a:ext>
            </a:extLst>
          </p:cNvPr>
          <p:cNvSpPr txBox="1"/>
          <p:nvPr/>
        </p:nvSpPr>
        <p:spPr>
          <a:xfrm>
            <a:off x="592104" y="2813834"/>
            <a:ext cx="4702496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15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1600" b="1" i="0" dirty="0">
                <a:solidFill>
                  <a:srgbClr val="202124"/>
                </a:solidFill>
                <a:effectLst/>
                <a:latin typeface="Golos Text" panose="020B0604020202020204" charset="0"/>
                <a:cs typeface="Golos Text" panose="020B0604020202020204" charset="0"/>
              </a:rPr>
              <a:t>Description:</a:t>
            </a:r>
          </a:p>
          <a:p>
            <a:pPr algn="l" fontAlgn="base">
              <a:spcAft>
                <a:spcPts val="1200"/>
              </a:spcAft>
            </a:pPr>
            <a:r>
              <a:rPr lang="en-US" b="0" i="0" dirty="0">
                <a:solidFill>
                  <a:srgbClr val="3C4043"/>
                </a:solidFill>
                <a:effectLst/>
                <a:latin typeface="Golos Text" panose="020B0604020202020204" charset="0"/>
                <a:cs typeface="Golos Text" panose="020B0604020202020204" charset="0"/>
              </a:rPr>
              <a:t>A simple yet challenging project, to predict the housing price based on certain factors like house area, bedrooms, furnished, nearness to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Golos Text" panose="020B0604020202020204" charset="0"/>
                <a:cs typeface="Golos Text" panose="020B0604020202020204" charset="0"/>
              </a:rPr>
              <a:t>mainroad</a:t>
            </a:r>
            <a:r>
              <a:rPr lang="en-US" b="0" i="0" dirty="0">
                <a:solidFill>
                  <a:srgbClr val="3C4043"/>
                </a:solidFill>
                <a:effectLst/>
                <a:latin typeface="Golos Text" panose="020B0604020202020204" charset="0"/>
                <a:cs typeface="Golos Text" panose="020B0604020202020204" charset="0"/>
              </a:rPr>
              <a:t>, etc. The dataset is small yet, it's complexity arises due to the fact that it has strong multicollinearity. Can you overcome these obstacles &amp; build a decent predictive model?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2" name="Google Shape;472;p29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</a:rPr>
              <a:t>(AI)</a:t>
            </a:r>
            <a:endParaRPr sz="1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3017250" y="8527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b="1" dirty="0"/>
              <a:t>L</a:t>
            </a:r>
            <a:r>
              <a:rPr lang="en" b="1" dirty="0"/>
              <a:t>ibraries used</a:t>
            </a:r>
            <a:endParaRPr dirty="0"/>
          </a:p>
        </p:txBody>
      </p:sp>
      <p:cxnSp>
        <p:nvCxnSpPr>
          <p:cNvPr id="480" name="Google Shape;480;p30"/>
          <p:cNvCxnSpPr/>
          <p:nvPr/>
        </p:nvCxnSpPr>
        <p:spPr>
          <a:xfrm>
            <a:off x="3915584" y="258628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2740950" y="3699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08F149B-1A42-E335-57BE-A97A5212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5" y="1459475"/>
            <a:ext cx="8656870" cy="3149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259</Words>
  <Application>Microsoft Office PowerPoint</Application>
  <PresentationFormat>On-screen Show (16:9)</PresentationFormat>
  <Paragraphs>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Golos Text Medium</vt:lpstr>
      <vt:lpstr>Arial</vt:lpstr>
      <vt:lpstr>Golos Text</vt:lpstr>
      <vt:lpstr>Bebas Neue</vt:lpstr>
      <vt:lpstr>Artificial Intelligence by Slidesgo</vt:lpstr>
      <vt:lpstr> House Prices Prediction </vt:lpstr>
      <vt:lpstr>01</vt:lpstr>
      <vt:lpstr>01</vt:lpstr>
      <vt:lpstr>Project idea</vt:lpstr>
      <vt:lpstr>Project Idea: House Price Prediction Objective  Create a model to predict house prices based on key factors, helping buyers, sellers, and real estate agents make informed decisions.</vt:lpstr>
      <vt:lpstr>Dataset</vt:lpstr>
      <vt:lpstr>Dataset</vt:lpstr>
      <vt:lpstr>Code</vt:lpstr>
      <vt:lpstr>Libraries used</vt:lpstr>
      <vt:lpstr>Information about dataset </vt:lpstr>
      <vt:lpstr>Information about dataset </vt:lpstr>
      <vt:lpstr>Information about dataset </vt:lpstr>
      <vt:lpstr>Encode &amp; Prepare data</vt:lpstr>
      <vt:lpstr>        Split data</vt:lpstr>
      <vt:lpstr>         train model</vt:lpstr>
      <vt:lpstr>calculate accuracy</vt:lpstr>
      <vt:lpstr>The predictive code</vt:lpstr>
      <vt:lpstr>Output</vt:lpstr>
      <vt:lpstr>The 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khaled</cp:lastModifiedBy>
  <cp:revision>13</cp:revision>
  <dcterms:modified xsi:type="dcterms:W3CDTF">2024-12-19T17:26:24Z</dcterms:modified>
</cp:coreProperties>
</file>