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1" r:id="rId15"/>
    <p:sldId id="270" r:id="rId16"/>
    <p:sldId id="272" r:id="rId17"/>
    <p:sldId id="273" r:id="rId18"/>
    <p:sldId id="27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2DB68-825D-3D79-D098-F4A59540C2C7}" v="705" dt="2024-04-28T13:10:15.356"/>
    <p1510:client id="{383D11DC-0A42-6C5E-6809-FDB3E7C901E4}" v="438" dt="2024-04-28T10:31:36.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7" d="100"/>
          <a:sy n="107" d="100"/>
        </p:scale>
        <p:origin x="77"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435" y="336193"/>
            <a:ext cx="9385300" cy="1485900"/>
          </a:xfrm>
        </p:spPr>
        <p:txBody>
          <a:bodyPr>
            <a:normAutofit/>
          </a:bodyPr>
          <a:lstStyle/>
          <a:p>
            <a:r>
              <a:rPr lang="en-US" sz="2800" b="1" dirty="0">
                <a:ea typeface="+mj-lt"/>
                <a:cs typeface="+mj-lt"/>
              </a:rPr>
              <a:t>A Microcontroller-based Fire Protection System for the Safety of Industries in Bangladesh</a:t>
            </a:r>
            <a:endParaRPr lang="en-US" sz="2800" b="1"/>
          </a:p>
        </p:txBody>
      </p:sp>
      <p:sp>
        <p:nvSpPr>
          <p:cNvPr id="3" name="Subtitle 2"/>
          <p:cNvSpPr>
            <a:spLocks noGrp="1"/>
          </p:cNvSpPr>
          <p:nvPr>
            <p:ph type="subTitle" idx="1"/>
          </p:nvPr>
        </p:nvSpPr>
        <p:spPr>
          <a:xfrm>
            <a:off x="1524000" y="2689277"/>
            <a:ext cx="9169400" cy="3808987"/>
          </a:xfrm>
        </p:spPr>
        <p:txBody>
          <a:bodyPr vert="horz" lIns="91440" tIns="45720" rIns="91440" bIns="45720" rtlCol="0" anchor="t">
            <a:noAutofit/>
          </a:bodyPr>
          <a:lstStyle/>
          <a:p>
            <a:r>
              <a:rPr lang="en-US" sz="2000" dirty="0"/>
              <a:t>Under supervision of  Dr/ Laila Abou Hashem</a:t>
            </a:r>
          </a:p>
          <a:p>
            <a:r>
              <a:rPr lang="en-US" sz="2000" dirty="0"/>
              <a:t>By </a:t>
            </a:r>
          </a:p>
          <a:p>
            <a:r>
              <a:rPr lang="en-US" sz="2000" dirty="0"/>
              <a:t>1-Mazen Sayed </a:t>
            </a:r>
          </a:p>
          <a:p>
            <a:r>
              <a:rPr lang="en-US" sz="2000" dirty="0"/>
              <a:t>2-Aboubaker Adel</a:t>
            </a:r>
          </a:p>
          <a:p>
            <a:r>
              <a:rPr lang="en-US" sz="2000" dirty="0"/>
              <a:t>3-Mazen Magdy </a:t>
            </a:r>
          </a:p>
          <a:p>
            <a:r>
              <a:rPr lang="en-US" sz="2000" dirty="0"/>
              <a:t>4-Ahmed Gamal Aldin </a:t>
            </a:r>
          </a:p>
          <a:p>
            <a:r>
              <a:rPr lang="en-US" sz="2000" dirty="0"/>
              <a:t>5-Abdallah Mohamed</a:t>
            </a:r>
          </a:p>
          <a:p>
            <a:r>
              <a:rPr lang="en-US" sz="2000" dirty="0"/>
              <a:t>6-Khaled Mohamed</a:t>
            </a:r>
          </a:p>
          <a:p>
            <a:r>
              <a:rPr lang="en-US" sz="2000" dirty="0"/>
              <a:t>7-Mohamed Ahmed Galal</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34A4-2D3D-20B4-5E11-3AAEDD4B0C55}"/>
              </a:ext>
            </a:extLst>
          </p:cNvPr>
          <p:cNvSpPr>
            <a:spLocks noGrp="1"/>
          </p:cNvSpPr>
          <p:nvPr>
            <p:ph type="title"/>
          </p:nvPr>
        </p:nvSpPr>
        <p:spPr>
          <a:xfrm>
            <a:off x="839788" y="457200"/>
            <a:ext cx="3932237" cy="1231107"/>
          </a:xfrm>
        </p:spPr>
        <p:txBody>
          <a:bodyPr/>
          <a:lstStyle/>
          <a:p>
            <a:r>
              <a:rPr lang="en-US" sz="4400" dirty="0"/>
              <a:t>GSM module</a:t>
            </a:r>
            <a:r>
              <a:rPr lang="en-US" dirty="0"/>
              <a:t>.</a:t>
            </a:r>
          </a:p>
        </p:txBody>
      </p:sp>
      <p:pic>
        <p:nvPicPr>
          <p:cNvPr id="5" name="Content Placeholder 4" descr="A close-up of a circuit board&#10;&#10;Description automatically generated">
            <a:extLst>
              <a:ext uri="{FF2B5EF4-FFF2-40B4-BE49-F238E27FC236}">
                <a16:creationId xmlns:a16="http://schemas.microsoft.com/office/drawing/2014/main" id="{04FB76CC-C9D1-0743-2C06-3B1ABD6E7D7C}"/>
              </a:ext>
            </a:extLst>
          </p:cNvPr>
          <p:cNvPicPr>
            <a:picLocks noGrp="1" noChangeAspect="1"/>
          </p:cNvPicPr>
          <p:nvPr>
            <p:ph idx="1"/>
          </p:nvPr>
        </p:nvPicPr>
        <p:blipFill>
          <a:blip r:embed="rId2"/>
          <a:stretch>
            <a:fillRect/>
          </a:stretch>
        </p:blipFill>
        <p:spPr>
          <a:xfrm>
            <a:off x="7276308" y="2085975"/>
            <a:ext cx="3605212" cy="3200399"/>
          </a:xfrm>
        </p:spPr>
      </p:pic>
      <p:sp>
        <p:nvSpPr>
          <p:cNvPr id="4" name="Text Placeholder 3">
            <a:extLst>
              <a:ext uri="{FF2B5EF4-FFF2-40B4-BE49-F238E27FC236}">
                <a16:creationId xmlns:a16="http://schemas.microsoft.com/office/drawing/2014/main" id="{11ED5EE1-6B0B-8293-E943-980162C46C6C}"/>
              </a:ext>
            </a:extLst>
          </p:cNvPr>
          <p:cNvSpPr>
            <a:spLocks noGrp="1"/>
          </p:cNvSpPr>
          <p:nvPr>
            <p:ph type="body" sz="half" idx="2"/>
          </p:nvPr>
        </p:nvSpPr>
        <p:spPr>
          <a:xfrm>
            <a:off x="839788" y="2209126"/>
            <a:ext cx="3932237" cy="3811588"/>
          </a:xfrm>
        </p:spPr>
        <p:txBody>
          <a:bodyPr vert="horz" lIns="91440" tIns="45720" rIns="91440" bIns="45720" rtlCol="0" anchor="t">
            <a:noAutofit/>
          </a:bodyPr>
          <a:lstStyle/>
          <a:p>
            <a:pPr marL="285750" indent="-285750">
              <a:buChar char="•"/>
            </a:pPr>
            <a:r>
              <a:rPr lang="en-US" sz="2000" dirty="0">
                <a:solidFill>
                  <a:srgbClr val="000000"/>
                </a:solidFill>
                <a:ea typeface="+mn-lt"/>
                <a:cs typeface="+mn-lt"/>
              </a:rPr>
              <a:t>  is a specialized hardware device that utilizes GSM technology to enable communication capabilities through cellular networks. </a:t>
            </a:r>
            <a:r>
              <a:rPr lang="en-US" sz="2000" dirty="0">
                <a:ea typeface="+mn-lt"/>
                <a:cs typeface="+mn-lt"/>
              </a:rPr>
              <a:t>When incorporated into an application, it allows for bidirectional wireless communication by sending and receiving both data and voice calls.</a:t>
            </a:r>
          </a:p>
          <a:p>
            <a:pPr marL="285750" indent="-285750">
              <a:buChar char="•"/>
            </a:pPr>
            <a:r>
              <a:rPr lang="en-US" sz="2000" dirty="0">
                <a:ea typeface="+mn-lt"/>
                <a:cs typeface="+mn-lt"/>
              </a:rPr>
              <a:t>A SIM can be inserted in the module to send signals, messages, or to make calls</a:t>
            </a:r>
            <a:endParaRPr lang="en-US" sz="2000" dirty="0"/>
          </a:p>
        </p:txBody>
      </p:sp>
    </p:spTree>
    <p:extLst>
      <p:ext uri="{BB962C8B-B14F-4D97-AF65-F5344CB8AC3E}">
        <p14:creationId xmlns:p14="http://schemas.microsoft.com/office/powerpoint/2010/main" val="137130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4115-6577-B475-4C0D-5398A3A9E69E}"/>
              </a:ext>
            </a:extLst>
          </p:cNvPr>
          <p:cNvSpPr>
            <a:spLocks noGrp="1"/>
          </p:cNvSpPr>
          <p:nvPr>
            <p:ph type="title"/>
          </p:nvPr>
        </p:nvSpPr>
        <p:spPr>
          <a:xfrm>
            <a:off x="839788" y="457200"/>
            <a:ext cx="4594854" cy="933451"/>
          </a:xfrm>
        </p:spPr>
        <p:txBody>
          <a:bodyPr>
            <a:noAutofit/>
          </a:bodyPr>
          <a:lstStyle/>
          <a:p>
            <a:r>
              <a:rPr lang="en-US" sz="4400" dirty="0">
                <a:ea typeface="+mj-lt"/>
                <a:cs typeface="+mj-lt"/>
              </a:rPr>
              <a:t>Electric Gas Valve</a:t>
            </a:r>
            <a:endParaRPr lang="en-US" sz="4400" dirty="0"/>
          </a:p>
        </p:txBody>
      </p:sp>
      <p:pic>
        <p:nvPicPr>
          <p:cNvPr id="5" name="Content Placeholder 4" descr="A close-up of a green valve&#10;&#10;Description automatically generated">
            <a:extLst>
              <a:ext uri="{FF2B5EF4-FFF2-40B4-BE49-F238E27FC236}">
                <a16:creationId xmlns:a16="http://schemas.microsoft.com/office/drawing/2014/main" id="{9DDA8559-94F3-1D8E-E88C-91243121CCA0}"/>
              </a:ext>
            </a:extLst>
          </p:cNvPr>
          <p:cNvPicPr>
            <a:picLocks noGrp="1" noChangeAspect="1"/>
          </p:cNvPicPr>
          <p:nvPr>
            <p:ph idx="1"/>
          </p:nvPr>
        </p:nvPicPr>
        <p:blipFill>
          <a:blip r:embed="rId2"/>
          <a:stretch>
            <a:fillRect/>
          </a:stretch>
        </p:blipFill>
        <p:spPr>
          <a:xfrm>
            <a:off x="7371557" y="1557338"/>
            <a:ext cx="3712368" cy="2840831"/>
          </a:xfrm>
        </p:spPr>
      </p:pic>
      <p:sp>
        <p:nvSpPr>
          <p:cNvPr id="4" name="Text Placeholder 3">
            <a:extLst>
              <a:ext uri="{FF2B5EF4-FFF2-40B4-BE49-F238E27FC236}">
                <a16:creationId xmlns:a16="http://schemas.microsoft.com/office/drawing/2014/main" id="{FF44F563-32B1-B929-9066-081EE79B40E6}"/>
              </a:ext>
            </a:extLst>
          </p:cNvPr>
          <p:cNvSpPr>
            <a:spLocks noGrp="1"/>
          </p:cNvSpPr>
          <p:nvPr>
            <p:ph type="body" sz="half" idx="2"/>
          </p:nvPr>
        </p:nvSpPr>
        <p:spPr/>
        <p:txBody>
          <a:bodyPr vert="horz" lIns="91440" tIns="45720" rIns="91440" bIns="45720" rtlCol="0" anchor="t">
            <a:normAutofit/>
          </a:bodyPr>
          <a:lstStyle/>
          <a:p>
            <a:pPr marL="342900" indent="-342900">
              <a:buChar char="•"/>
            </a:pPr>
            <a:r>
              <a:rPr lang="en-US" sz="2400" dirty="0">
                <a:ea typeface="+mn-lt"/>
                <a:cs typeface="+mn-lt"/>
              </a:rPr>
              <a:t>is a high-quality solenoid valve that is used to control the flow of gas</a:t>
            </a:r>
          </a:p>
          <a:p>
            <a:pPr marL="342900" indent="-342900">
              <a:buChar char="•"/>
            </a:pPr>
            <a:r>
              <a:rPr lang="en-US" sz="2400" dirty="0">
                <a:ea typeface="+mn-lt"/>
                <a:cs typeface="+mn-lt"/>
              </a:rPr>
              <a:t>we use this electric valve to control the flow of the main gas valve when leakage smoke or fire is detected in the sensor.</a:t>
            </a:r>
            <a:endParaRPr lang="en-US" sz="2400" dirty="0"/>
          </a:p>
          <a:p>
            <a:pPr marL="342900" indent="-342900">
              <a:buChar char="•"/>
            </a:pPr>
            <a:endParaRPr lang="en-US" sz="2400" dirty="0"/>
          </a:p>
        </p:txBody>
      </p:sp>
    </p:spTree>
    <p:extLst>
      <p:ext uri="{BB962C8B-B14F-4D97-AF65-F5344CB8AC3E}">
        <p14:creationId xmlns:p14="http://schemas.microsoft.com/office/powerpoint/2010/main" val="272425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428C-2376-F192-EFBE-329B357F341B}"/>
              </a:ext>
            </a:extLst>
          </p:cNvPr>
          <p:cNvSpPr>
            <a:spLocks noGrp="1"/>
          </p:cNvSpPr>
          <p:nvPr>
            <p:ph type="title"/>
          </p:nvPr>
        </p:nvSpPr>
        <p:spPr>
          <a:xfrm>
            <a:off x="839788" y="457200"/>
            <a:ext cx="4836393" cy="1040607"/>
          </a:xfrm>
        </p:spPr>
        <p:txBody>
          <a:bodyPr>
            <a:noAutofit/>
          </a:bodyPr>
          <a:lstStyle/>
          <a:p>
            <a:r>
              <a:rPr lang="en-US" sz="4400" dirty="0">
                <a:ea typeface="+mj-lt"/>
                <a:cs typeface="+mj-lt"/>
              </a:rPr>
              <a:t>Magnetic Contactor</a:t>
            </a:r>
            <a:endParaRPr lang="en-US" sz="4400" dirty="0"/>
          </a:p>
        </p:txBody>
      </p:sp>
      <p:pic>
        <p:nvPicPr>
          <p:cNvPr id="5" name="Content Placeholder 4" descr="A white electrical device with three switches&#10;&#10;Description automatically generated">
            <a:extLst>
              <a:ext uri="{FF2B5EF4-FFF2-40B4-BE49-F238E27FC236}">
                <a16:creationId xmlns:a16="http://schemas.microsoft.com/office/drawing/2014/main" id="{1A70B823-7D4D-4365-F2EB-F16637716841}"/>
              </a:ext>
            </a:extLst>
          </p:cNvPr>
          <p:cNvPicPr>
            <a:picLocks noGrp="1" noChangeAspect="1"/>
          </p:cNvPicPr>
          <p:nvPr>
            <p:ph idx="1"/>
          </p:nvPr>
        </p:nvPicPr>
        <p:blipFill>
          <a:blip r:embed="rId2"/>
          <a:stretch>
            <a:fillRect/>
          </a:stretch>
        </p:blipFill>
        <p:spPr>
          <a:xfrm>
            <a:off x="7831138" y="1102519"/>
            <a:ext cx="2900362" cy="3821906"/>
          </a:xfrm>
        </p:spPr>
      </p:pic>
      <p:sp>
        <p:nvSpPr>
          <p:cNvPr id="4" name="Text Placeholder 3">
            <a:extLst>
              <a:ext uri="{FF2B5EF4-FFF2-40B4-BE49-F238E27FC236}">
                <a16:creationId xmlns:a16="http://schemas.microsoft.com/office/drawing/2014/main" id="{9F1A1A47-AF9C-BF79-78F2-5A187FF276B1}"/>
              </a:ext>
            </a:extLst>
          </p:cNvPr>
          <p:cNvSpPr>
            <a:spLocks noGrp="1"/>
          </p:cNvSpPr>
          <p:nvPr>
            <p:ph type="body" sz="half" idx="2"/>
          </p:nvPr>
        </p:nvSpPr>
        <p:spPr/>
        <p:txBody>
          <a:bodyPr vert="horz" lIns="91440" tIns="45720" rIns="91440" bIns="45720" rtlCol="0" anchor="t">
            <a:normAutofit/>
          </a:bodyPr>
          <a:lstStyle/>
          <a:p>
            <a:pPr marL="342900" indent="-342900">
              <a:buChar char="•"/>
            </a:pPr>
            <a:r>
              <a:rPr lang="en-US" sz="2400" dirty="0">
                <a:ea typeface="+mn-lt"/>
                <a:cs typeface="+mn-lt"/>
              </a:rPr>
              <a:t> In this system when smoke or fire is detected, the microcontroller sends a signal to this magnetic contactor or relay to turn off the main supply of electricity.</a:t>
            </a:r>
            <a:endParaRPr lang="en-US" sz="2400" dirty="0"/>
          </a:p>
        </p:txBody>
      </p:sp>
    </p:spTree>
    <p:extLst>
      <p:ext uri="{BB962C8B-B14F-4D97-AF65-F5344CB8AC3E}">
        <p14:creationId xmlns:p14="http://schemas.microsoft.com/office/powerpoint/2010/main" val="273042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1A1-F391-2F41-48F1-B58AC74FCA73}"/>
              </a:ext>
            </a:extLst>
          </p:cNvPr>
          <p:cNvSpPr>
            <a:spLocks noGrp="1"/>
          </p:cNvSpPr>
          <p:nvPr>
            <p:ph type="title"/>
          </p:nvPr>
        </p:nvSpPr>
        <p:spPr>
          <a:xfrm>
            <a:off x="774473" y="705740"/>
            <a:ext cx="3932237" cy="741784"/>
          </a:xfrm>
        </p:spPr>
        <p:txBody>
          <a:bodyPr>
            <a:normAutofit/>
          </a:bodyPr>
          <a:lstStyle/>
          <a:p>
            <a:r>
              <a:rPr lang="en-US" sz="4400" dirty="0"/>
              <a:t>SIMULATION</a:t>
            </a:r>
          </a:p>
        </p:txBody>
      </p:sp>
      <p:pic>
        <p:nvPicPr>
          <p:cNvPr id="6" name="Content Placeholder 5">
            <a:extLst>
              <a:ext uri="{FF2B5EF4-FFF2-40B4-BE49-F238E27FC236}">
                <a16:creationId xmlns:a16="http://schemas.microsoft.com/office/drawing/2014/main" id="{13497F4A-DCA7-BF8D-8A3E-1A8C159AC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5784" y="1447524"/>
            <a:ext cx="4887007" cy="3953427"/>
          </a:xfrm>
        </p:spPr>
      </p:pic>
      <p:sp>
        <p:nvSpPr>
          <p:cNvPr id="4" name="Text Placeholder 3">
            <a:extLst>
              <a:ext uri="{FF2B5EF4-FFF2-40B4-BE49-F238E27FC236}">
                <a16:creationId xmlns:a16="http://schemas.microsoft.com/office/drawing/2014/main" id="{FC574BAD-4D54-2DF1-3F51-110AEB34D2B1}"/>
              </a:ext>
            </a:extLst>
          </p:cNvPr>
          <p:cNvSpPr>
            <a:spLocks noGrp="1"/>
          </p:cNvSpPr>
          <p:nvPr>
            <p:ph type="body" sz="half" idx="2"/>
          </p:nvPr>
        </p:nvSpPr>
        <p:spPr>
          <a:xfrm>
            <a:off x="789821" y="1980577"/>
            <a:ext cx="3932237" cy="3420374"/>
          </a:xfrm>
        </p:spPr>
        <p:txBody>
          <a:bodyPr/>
          <a:lstStyle/>
          <a:p>
            <a:r>
              <a:rPr lang="en-US" sz="2000" dirty="0"/>
              <a:t>We have used </a:t>
            </a:r>
          </a:p>
          <a:p>
            <a:pPr marL="285750" indent="-285750">
              <a:buFont typeface="Arial" panose="020B0604020202020204" pitchFamily="34" charset="0"/>
              <a:buChar char="•"/>
            </a:pPr>
            <a:r>
              <a:rPr lang="en-US" sz="2000" dirty="0"/>
              <a:t>Arduino Mega 2560as the central processing unit</a:t>
            </a:r>
          </a:p>
          <a:p>
            <a:pPr marL="285750" indent="-285750">
              <a:buFont typeface="Arial" panose="020B0604020202020204" pitchFamily="34" charset="0"/>
              <a:buChar char="•"/>
            </a:pPr>
            <a:r>
              <a:rPr lang="en-US" sz="2000" dirty="0"/>
              <a:t>Flame sensor and a Gas senor as the input unit</a:t>
            </a:r>
          </a:p>
          <a:p>
            <a:pPr marL="285750" indent="-285750">
              <a:buFont typeface="Arial" panose="020B0604020202020204" pitchFamily="34" charset="0"/>
              <a:buChar char="•"/>
            </a:pPr>
            <a:r>
              <a:rPr lang="en-US" sz="2000" i="0" u="none" strike="noStrike" baseline="0" dirty="0">
                <a:solidFill>
                  <a:srgbClr val="000000"/>
                </a:solidFill>
                <a:latin typeface="Times New Roman" panose="02020603050405020304" pitchFamily="18" charset="0"/>
              </a:rPr>
              <a:t>load, emergency alarm, motor control valve, GSM &amp; GPS module, etc. as the output </a:t>
            </a:r>
            <a:endParaRPr lang="en-US" sz="2000" dirty="0"/>
          </a:p>
          <a:p>
            <a:endParaRPr lang="en-US" dirty="0"/>
          </a:p>
          <a:p>
            <a:endParaRPr lang="en-US" dirty="0"/>
          </a:p>
        </p:txBody>
      </p:sp>
    </p:spTree>
    <p:extLst>
      <p:ext uri="{BB962C8B-B14F-4D97-AF65-F5344CB8AC3E}">
        <p14:creationId xmlns:p14="http://schemas.microsoft.com/office/powerpoint/2010/main" val="32361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6389-BC8C-7F38-91B1-1BFD10F90A31}"/>
              </a:ext>
            </a:extLst>
          </p:cNvPr>
          <p:cNvSpPr>
            <a:spLocks noGrp="1"/>
          </p:cNvSpPr>
          <p:nvPr>
            <p:ph type="title"/>
          </p:nvPr>
        </p:nvSpPr>
        <p:spPr>
          <a:xfrm>
            <a:off x="327803" y="250166"/>
            <a:ext cx="6297283" cy="1319842"/>
          </a:xfrm>
        </p:spPr>
        <p:txBody>
          <a:bodyPr>
            <a:normAutofit/>
          </a:bodyPr>
          <a:lstStyle/>
          <a:p>
            <a:r>
              <a:rPr lang="en-US" sz="4400" dirty="0"/>
              <a:t>PRACTICAL EXPERIMENT</a:t>
            </a:r>
          </a:p>
        </p:txBody>
      </p:sp>
      <p:pic>
        <p:nvPicPr>
          <p:cNvPr id="6" name="Content Placeholder 5">
            <a:extLst>
              <a:ext uri="{FF2B5EF4-FFF2-40B4-BE49-F238E27FC236}">
                <a16:creationId xmlns:a16="http://schemas.microsoft.com/office/drawing/2014/main" id="{718CF183-0636-5470-7A8F-8D3B01646E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4394" y="992187"/>
            <a:ext cx="5462106" cy="4873625"/>
          </a:xfrm>
        </p:spPr>
      </p:pic>
      <p:sp>
        <p:nvSpPr>
          <p:cNvPr id="4" name="Text Placeholder 3">
            <a:extLst>
              <a:ext uri="{FF2B5EF4-FFF2-40B4-BE49-F238E27FC236}">
                <a16:creationId xmlns:a16="http://schemas.microsoft.com/office/drawing/2014/main" id="{70CDFD3B-A9E7-13B5-A7C6-49990829DCB0}"/>
              </a:ext>
            </a:extLst>
          </p:cNvPr>
          <p:cNvSpPr>
            <a:spLocks noGrp="1"/>
          </p:cNvSpPr>
          <p:nvPr>
            <p:ph type="body" sz="half" idx="2"/>
          </p:nvPr>
        </p:nvSpPr>
        <p:spPr/>
        <p:txBody>
          <a:bodyPr/>
          <a:lstStyle/>
          <a:p>
            <a:r>
              <a:rPr lang="en-US" dirty="0"/>
              <a:t>It's a copy of the simulation but we have  used </a:t>
            </a:r>
          </a:p>
          <a:p>
            <a:pPr marL="285750" indent="-285750">
              <a:buFont typeface="Arial" panose="020B0604020202020204" pitchFamily="34" charset="0"/>
              <a:buChar char="•"/>
            </a:pPr>
            <a:r>
              <a:rPr lang="en-US" dirty="0"/>
              <a:t>candle light as a fire source</a:t>
            </a:r>
          </a:p>
          <a:p>
            <a:pPr marL="285750" indent="-285750">
              <a:buFont typeface="Arial" panose="020B0604020202020204" pitchFamily="34" charset="0"/>
              <a:buChar char="•"/>
            </a:pPr>
            <a:r>
              <a:rPr lang="en-US" dirty="0"/>
              <a:t>a relay connected to a load as main power supply</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Motor as electric gas valve</a:t>
            </a:r>
          </a:p>
          <a:p>
            <a:pPr marL="285750" indent="-285750">
              <a:buFont typeface="Arial" panose="020B0604020202020204" pitchFamily="34" charset="0"/>
              <a:buChar char="•"/>
            </a:pPr>
            <a:r>
              <a:rPr lang="en-US" dirty="0"/>
              <a:t>Fan as exhaust fan of the industry</a:t>
            </a:r>
          </a:p>
        </p:txBody>
      </p:sp>
    </p:spTree>
    <p:extLst>
      <p:ext uri="{BB962C8B-B14F-4D97-AF65-F5344CB8AC3E}">
        <p14:creationId xmlns:p14="http://schemas.microsoft.com/office/powerpoint/2010/main" val="73894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BD6389-BC8C-7F38-91B1-1BFD10F90A31}"/>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4400" kern="1200">
                <a:solidFill>
                  <a:schemeClr val="tx1"/>
                </a:solidFill>
                <a:latin typeface="+mj-lt"/>
                <a:ea typeface="+mj-ea"/>
                <a:cs typeface="+mj-cs"/>
              </a:rPr>
              <a:t>Block Diagram</a:t>
            </a:r>
          </a:p>
        </p:txBody>
      </p:sp>
      <p:pic>
        <p:nvPicPr>
          <p:cNvPr id="1026" name="Picture 2" descr="A diagram of fire protection system&#10;&#10;Description automatically generated">
            <a:extLst>
              <a:ext uri="{FF2B5EF4-FFF2-40B4-BE49-F238E27FC236}">
                <a16:creationId xmlns:a16="http://schemas.microsoft.com/office/drawing/2014/main" id="{A151E221-FED3-662C-41C6-0223375A3A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895751" y="973565"/>
            <a:ext cx="5708649" cy="488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3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D6389-BC8C-7F38-91B1-1BFD10F90A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Schematic</a:t>
            </a:r>
          </a:p>
        </p:txBody>
      </p:sp>
      <p:sp>
        <p:nvSpPr>
          <p:cNvPr id="206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circuit board with many wires&#10;&#10;Description automatically generated">
            <a:extLst>
              <a:ext uri="{FF2B5EF4-FFF2-40B4-BE49-F238E27FC236}">
                <a16:creationId xmlns:a16="http://schemas.microsoft.com/office/drawing/2014/main" id="{8B4A45CC-DE69-1A0B-BA22-13F7201713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98388"/>
            <a:ext cx="7214616" cy="4833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94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D6389-BC8C-7F38-91B1-1BFD10F90A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Code</a:t>
            </a:r>
          </a:p>
        </p:txBody>
      </p:sp>
      <p:sp>
        <p:nvSpPr>
          <p:cNvPr id="207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white page&#10;&#10;Description automatically generated">
            <a:extLst>
              <a:ext uri="{FF2B5EF4-FFF2-40B4-BE49-F238E27FC236}">
                <a16:creationId xmlns:a16="http://schemas.microsoft.com/office/drawing/2014/main" id="{20C5E880-E0CE-0C60-47D7-2A53E20ED8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0540" y="175737"/>
            <a:ext cx="4762172" cy="6164626"/>
          </a:xfrm>
          <a:prstGeom prst="rect">
            <a:avLst/>
          </a:prstGeom>
        </p:spPr>
      </p:pic>
    </p:spTree>
    <p:extLst>
      <p:ext uri="{BB962C8B-B14F-4D97-AF65-F5344CB8AC3E}">
        <p14:creationId xmlns:p14="http://schemas.microsoft.com/office/powerpoint/2010/main" val="405825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D6389-BC8C-7F38-91B1-1BFD10F90A3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Code</a:t>
            </a:r>
          </a:p>
        </p:txBody>
      </p:sp>
      <p:sp>
        <p:nvSpPr>
          <p:cNvPr id="207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white page&#10;&#10;Description automatically generated">
            <a:extLst>
              <a:ext uri="{FF2B5EF4-FFF2-40B4-BE49-F238E27FC236}">
                <a16:creationId xmlns:a16="http://schemas.microsoft.com/office/drawing/2014/main" id="{272C3537-88EA-AF56-2227-88A67AFE4F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32458"/>
          <a:stretch/>
        </p:blipFill>
        <p:spPr>
          <a:xfrm>
            <a:off x="6117759" y="640080"/>
            <a:ext cx="4287689" cy="5550408"/>
          </a:xfrm>
          <a:prstGeom prst="rect">
            <a:avLst/>
          </a:prstGeom>
        </p:spPr>
      </p:pic>
    </p:spTree>
    <p:extLst>
      <p:ext uri="{BB962C8B-B14F-4D97-AF65-F5344CB8AC3E}">
        <p14:creationId xmlns:p14="http://schemas.microsoft.com/office/powerpoint/2010/main" val="393611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9A1D-FF09-0C85-27C7-FB970DFDF85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788DF5E-3E13-EE3E-E80D-0621895382C9}"/>
              </a:ext>
            </a:extLst>
          </p:cNvPr>
          <p:cNvSpPr>
            <a:spLocks noGrp="1"/>
          </p:cNvSpPr>
          <p:nvPr>
            <p:ph idx="1"/>
          </p:nvPr>
        </p:nvSpPr>
        <p:spPr/>
        <p:txBody>
          <a:bodyPr/>
          <a:lstStyle/>
          <a:p>
            <a:r>
              <a:rPr lang="en-US" dirty="0"/>
              <a:t>In this paper, we have proposed a microcontroller-based automated fire protection system that can detect any fire source and take immediate action to prevent it. At the same time, the system can also send an alert notification to the authority within a very short time to take extra measures</a:t>
            </a:r>
          </a:p>
        </p:txBody>
      </p:sp>
    </p:spTree>
    <p:extLst>
      <p:ext uri="{BB962C8B-B14F-4D97-AF65-F5344CB8AC3E}">
        <p14:creationId xmlns:p14="http://schemas.microsoft.com/office/powerpoint/2010/main" val="251264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D01D-4365-4283-F253-4F3DEC1F0C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B47084-E272-7405-870B-117F0688C7C6}"/>
              </a:ext>
            </a:extLst>
          </p:cNvPr>
          <p:cNvSpPr>
            <a:spLocks noGrp="1"/>
          </p:cNvSpPr>
          <p:nvPr>
            <p:ph idx="1"/>
          </p:nvPr>
        </p:nvSpPr>
        <p:spPr>
          <a:xfrm>
            <a:off x="838200" y="1716768"/>
            <a:ext cx="10515600" cy="4852080"/>
          </a:xfrm>
        </p:spPr>
        <p:txBody>
          <a:bodyPr vert="horz" lIns="91440" tIns="45720" rIns="91440" bIns="45720" rtlCol="0" anchor="t">
            <a:normAutofit lnSpcReduction="10000"/>
          </a:bodyPr>
          <a:lstStyle/>
          <a:p>
            <a:r>
              <a:rPr lang="en-US" dirty="0">
                <a:ea typeface="+mn-lt"/>
                <a:cs typeface="+mn-lt"/>
              </a:rPr>
              <a:t> 4621 registered garment industries in Bangladesh employ about 4 million workers.</a:t>
            </a:r>
          </a:p>
          <a:p>
            <a:r>
              <a:rPr lang="en-US" dirty="0">
                <a:ea typeface="+mn-lt"/>
                <a:cs typeface="+mn-lt"/>
              </a:rPr>
              <a:t>fire-safety has become a major concern as We have lost more than 140 lives the past year due to several fire incidents across the country.</a:t>
            </a:r>
          </a:p>
          <a:p>
            <a:r>
              <a:rPr lang="en-US" dirty="0">
                <a:ea typeface="+mn-lt"/>
                <a:cs typeface="+mn-lt"/>
              </a:rPr>
              <a:t>Most of Deaths reasons are short circuits, leaking gas, inadequate fire protection system, or lack of effective fire alarm.</a:t>
            </a:r>
          </a:p>
          <a:p>
            <a:r>
              <a:rPr lang="en-US" dirty="0">
                <a:ea typeface="+mn-lt"/>
                <a:cs typeface="+mn-lt"/>
              </a:rPr>
              <a:t>There is two type of fire protection:</a:t>
            </a:r>
          </a:p>
          <a:p>
            <a:pPr marL="0" indent="0">
              <a:buNone/>
            </a:pPr>
            <a:r>
              <a:rPr lang="en-US" dirty="0">
                <a:ea typeface="+mn-lt"/>
                <a:cs typeface="+mn-lt"/>
              </a:rPr>
              <a:t> 1-Early warning of fire detection.</a:t>
            </a:r>
          </a:p>
          <a:p>
            <a:pPr marL="0" indent="0">
              <a:buNone/>
            </a:pPr>
            <a:r>
              <a:rPr lang="en-US" dirty="0">
                <a:ea typeface="+mn-lt"/>
                <a:cs typeface="+mn-lt"/>
              </a:rPr>
              <a:t> 2- A system that will not only detect the fire but also take essential attempts to stop it.</a:t>
            </a:r>
          </a:p>
        </p:txBody>
      </p:sp>
    </p:spTree>
    <p:extLst>
      <p:ext uri="{BB962C8B-B14F-4D97-AF65-F5344CB8AC3E}">
        <p14:creationId xmlns:p14="http://schemas.microsoft.com/office/powerpoint/2010/main" val="148046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0EE-4E31-CC37-D337-536A316B2852}"/>
              </a:ext>
            </a:extLst>
          </p:cNvPr>
          <p:cNvSpPr>
            <a:spLocks noGrp="1"/>
          </p:cNvSpPr>
          <p:nvPr>
            <p:ph type="title"/>
          </p:nvPr>
        </p:nvSpPr>
        <p:spPr/>
        <p:txBody>
          <a:bodyPr/>
          <a:lstStyle/>
          <a:p>
            <a:pPr marL="571500" indent="-571500">
              <a:buFont typeface="Arial"/>
              <a:buChar char="•"/>
            </a:pPr>
            <a:r>
              <a:rPr lang="en-US" dirty="0">
                <a:ea typeface="+mj-lt"/>
                <a:cs typeface="+mj-lt"/>
              </a:rPr>
              <a:t>Block diagram of the system.</a:t>
            </a:r>
            <a:endParaRPr lang="en-US" dirty="0"/>
          </a:p>
        </p:txBody>
      </p:sp>
      <p:pic>
        <p:nvPicPr>
          <p:cNvPr id="4" name="Content Placeholder 3" descr="A diagram of a system&#10;&#10;Description automatically generated">
            <a:extLst>
              <a:ext uri="{FF2B5EF4-FFF2-40B4-BE49-F238E27FC236}">
                <a16:creationId xmlns:a16="http://schemas.microsoft.com/office/drawing/2014/main" id="{B342A29A-4C5D-91D2-E380-59BF9F4597FB}"/>
              </a:ext>
            </a:extLst>
          </p:cNvPr>
          <p:cNvPicPr>
            <a:picLocks noGrp="1" noChangeAspect="1"/>
          </p:cNvPicPr>
          <p:nvPr>
            <p:ph idx="1"/>
          </p:nvPr>
        </p:nvPicPr>
        <p:blipFill>
          <a:blip r:embed="rId2"/>
          <a:stretch>
            <a:fillRect/>
          </a:stretch>
        </p:blipFill>
        <p:spPr>
          <a:xfrm>
            <a:off x="3204930" y="1715295"/>
            <a:ext cx="5390257" cy="4593771"/>
          </a:xfrm>
        </p:spPr>
      </p:pic>
    </p:spTree>
    <p:extLst>
      <p:ext uri="{BB962C8B-B14F-4D97-AF65-F5344CB8AC3E}">
        <p14:creationId xmlns:p14="http://schemas.microsoft.com/office/powerpoint/2010/main" val="128545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99A1-ED78-B405-E556-2D0AA774A95A}"/>
              </a:ext>
            </a:extLst>
          </p:cNvPr>
          <p:cNvSpPr>
            <a:spLocks noGrp="1"/>
          </p:cNvSpPr>
          <p:nvPr>
            <p:ph type="title"/>
          </p:nvPr>
        </p:nvSpPr>
        <p:spPr/>
        <p:txBody>
          <a:bodyPr/>
          <a:lstStyle/>
          <a:p>
            <a:r>
              <a:rPr lang="en-US" dirty="0"/>
              <a:t>How it works ?</a:t>
            </a:r>
          </a:p>
        </p:txBody>
      </p:sp>
      <p:sp>
        <p:nvSpPr>
          <p:cNvPr id="3" name="Content Placeholder 2">
            <a:extLst>
              <a:ext uri="{FF2B5EF4-FFF2-40B4-BE49-F238E27FC236}">
                <a16:creationId xmlns:a16="http://schemas.microsoft.com/office/drawing/2014/main" id="{612A18A2-375A-B0EE-F6CD-D833DAE2CB75}"/>
              </a:ext>
            </a:extLst>
          </p:cNvPr>
          <p:cNvSpPr>
            <a:spLocks noGrp="1"/>
          </p:cNvSpPr>
          <p:nvPr>
            <p:ph idx="1"/>
          </p:nvPr>
        </p:nvSpPr>
        <p:spPr/>
        <p:txBody>
          <a:bodyPr vert="horz" lIns="91440" tIns="45720" rIns="91440" bIns="45720" rtlCol="0" anchor="t">
            <a:normAutofit/>
          </a:bodyPr>
          <a:lstStyle/>
          <a:p>
            <a:r>
              <a:rPr lang="en-US" sz="2400" dirty="0">
                <a:ea typeface="+mn-lt"/>
                <a:cs typeface="+mn-lt"/>
              </a:rPr>
              <a:t> When the system is powered on it automatically starts to sense the environment for toxic gas or flames. </a:t>
            </a:r>
          </a:p>
          <a:p>
            <a:r>
              <a:rPr lang="en-US" sz="2400" dirty="0">
                <a:ea typeface="+mn-lt"/>
                <a:cs typeface="+mn-lt"/>
              </a:rPr>
              <a:t> The sensors will send these data to Arduino UNO. Arduino UNO will examine them according to the installed program </a:t>
            </a:r>
          </a:p>
          <a:p>
            <a:r>
              <a:rPr lang="en-US" sz="2400" dirty="0">
                <a:ea typeface="+mn-lt"/>
                <a:cs typeface="+mn-lt"/>
              </a:rPr>
              <a:t>If the flame is detected the system will activate the emergency alarm, disconnect the building's primary power source, shut down the main gas valve to stop gas flow, activate an emergency high-pressure exhaust fan to remove leakage gas, and GSM &amp; GPS module to send notification and position to the firefighter and authority</a:t>
            </a:r>
          </a:p>
          <a:p>
            <a:r>
              <a:rPr lang="en-US" sz="2400" dirty="0">
                <a:ea typeface="+mn-lt"/>
                <a:cs typeface="+mn-lt"/>
              </a:rPr>
              <a:t>During gas leakage the gas valve will be shut off, the alarm &amp; exhaust fan will be activated and notification will be sent</a:t>
            </a:r>
            <a:endParaRPr lang="en-US" sz="2400" dirty="0"/>
          </a:p>
        </p:txBody>
      </p:sp>
    </p:spTree>
    <p:extLst>
      <p:ext uri="{BB962C8B-B14F-4D97-AF65-F5344CB8AC3E}">
        <p14:creationId xmlns:p14="http://schemas.microsoft.com/office/powerpoint/2010/main" val="240496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EB24-8192-2C42-4000-A39414B2D029}"/>
              </a:ext>
            </a:extLst>
          </p:cNvPr>
          <p:cNvSpPr>
            <a:spLocks noGrp="1"/>
          </p:cNvSpPr>
          <p:nvPr>
            <p:ph type="title"/>
          </p:nvPr>
        </p:nvSpPr>
        <p:spPr/>
        <p:txBody>
          <a:bodyPr/>
          <a:lstStyle/>
          <a:p>
            <a:r>
              <a:rPr lang="en-US" dirty="0">
                <a:ea typeface="+mj-lt"/>
                <a:cs typeface="+mj-lt"/>
              </a:rPr>
              <a:t>System </a:t>
            </a:r>
            <a:r>
              <a:rPr lang="en-US" dirty="0">
                <a:solidFill>
                  <a:srgbClr val="0F0F0F"/>
                </a:solidFill>
              </a:rPr>
              <a:t>'s</a:t>
            </a:r>
            <a:r>
              <a:rPr lang="en-US" dirty="0">
                <a:ea typeface="+mj-lt"/>
                <a:cs typeface="+mj-lt"/>
              </a:rPr>
              <a:t> components</a:t>
            </a:r>
            <a:endParaRPr lang="en-US" dirty="0"/>
          </a:p>
        </p:txBody>
      </p:sp>
      <p:sp>
        <p:nvSpPr>
          <p:cNvPr id="3" name="Content Placeholder 2">
            <a:extLst>
              <a:ext uri="{FF2B5EF4-FFF2-40B4-BE49-F238E27FC236}">
                <a16:creationId xmlns:a16="http://schemas.microsoft.com/office/drawing/2014/main" id="{57832543-846A-C3AE-D1C5-DF9840482614}"/>
              </a:ext>
            </a:extLst>
          </p:cNvPr>
          <p:cNvSpPr>
            <a:spLocks noGrp="1"/>
          </p:cNvSpPr>
          <p:nvPr>
            <p:ph idx="1"/>
          </p:nvPr>
        </p:nvSpPr>
        <p:spPr/>
        <p:txBody>
          <a:bodyPr vert="horz" lIns="91440" tIns="45720" rIns="91440" bIns="45720" rtlCol="0" anchor="t">
            <a:normAutofit/>
          </a:bodyPr>
          <a:lstStyle/>
          <a:p>
            <a:r>
              <a:rPr lang="en-US" dirty="0"/>
              <a:t>Flame</a:t>
            </a:r>
            <a:r>
              <a:rPr lang="en-US" dirty="0">
                <a:ea typeface="+mn-lt"/>
                <a:cs typeface="+mn-lt"/>
              </a:rPr>
              <a:t> Sensor </a:t>
            </a:r>
          </a:p>
          <a:p>
            <a:r>
              <a:rPr lang="en-US" dirty="0">
                <a:ea typeface="+mn-lt"/>
                <a:cs typeface="+mn-lt"/>
              </a:rPr>
              <a:t>Gas Sensor</a:t>
            </a:r>
          </a:p>
          <a:p>
            <a:r>
              <a:rPr lang="en-US" dirty="0">
                <a:ea typeface="+mn-lt"/>
                <a:cs typeface="+mn-lt"/>
              </a:rPr>
              <a:t>Arduino UNO</a:t>
            </a:r>
          </a:p>
          <a:p>
            <a:r>
              <a:rPr lang="en-US" dirty="0">
                <a:ea typeface="+mn-lt"/>
                <a:cs typeface="+mn-lt"/>
              </a:rPr>
              <a:t> GSM Modules</a:t>
            </a:r>
          </a:p>
          <a:p>
            <a:r>
              <a:rPr lang="en-US" dirty="0">
                <a:ea typeface="+mn-lt"/>
                <a:cs typeface="+mn-lt"/>
              </a:rPr>
              <a:t>Buzzer</a:t>
            </a:r>
          </a:p>
          <a:p>
            <a:r>
              <a:rPr lang="en-US" dirty="0">
                <a:ea typeface="+mn-lt"/>
                <a:cs typeface="+mn-lt"/>
              </a:rPr>
              <a:t>Electric Gas Valve</a:t>
            </a:r>
          </a:p>
          <a:p>
            <a:r>
              <a:rPr lang="en-US" dirty="0">
                <a:ea typeface="+mn-lt"/>
                <a:cs typeface="+mn-lt"/>
              </a:rPr>
              <a:t>Magnetic Contactor</a:t>
            </a:r>
          </a:p>
          <a:p>
            <a:endParaRPr lang="en-US" dirty="0">
              <a:ea typeface="+mn-lt"/>
              <a:cs typeface="+mn-lt"/>
            </a:endParaRPr>
          </a:p>
        </p:txBody>
      </p:sp>
    </p:spTree>
    <p:extLst>
      <p:ext uri="{BB962C8B-B14F-4D97-AF65-F5344CB8AC3E}">
        <p14:creationId xmlns:p14="http://schemas.microsoft.com/office/powerpoint/2010/main" val="37663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62A-5ECD-8F90-6491-1DFB6077BFD2}"/>
              </a:ext>
            </a:extLst>
          </p:cNvPr>
          <p:cNvSpPr>
            <a:spLocks noGrp="1"/>
          </p:cNvSpPr>
          <p:nvPr>
            <p:ph type="title"/>
          </p:nvPr>
        </p:nvSpPr>
        <p:spPr>
          <a:xfrm>
            <a:off x="839788" y="457200"/>
            <a:ext cx="3932237" cy="939800"/>
          </a:xfrm>
        </p:spPr>
        <p:txBody>
          <a:bodyPr>
            <a:normAutofit/>
          </a:bodyPr>
          <a:lstStyle/>
          <a:p>
            <a:r>
              <a:rPr lang="en-US" sz="4400" dirty="0"/>
              <a:t>Flame sensor </a:t>
            </a:r>
          </a:p>
        </p:txBody>
      </p:sp>
      <p:pic>
        <p:nvPicPr>
          <p:cNvPr id="4" name="Content Placeholder 3" descr="A blue rectangular object with buttons and a red arrow pointing at the top&#10;&#10;Description automatically generated">
            <a:extLst>
              <a:ext uri="{FF2B5EF4-FFF2-40B4-BE49-F238E27FC236}">
                <a16:creationId xmlns:a16="http://schemas.microsoft.com/office/drawing/2014/main" id="{FCC4FEAD-08A1-F2E6-D640-391949C75CAF}"/>
              </a:ext>
            </a:extLst>
          </p:cNvPr>
          <p:cNvPicPr>
            <a:picLocks noGrp="1" noChangeAspect="1"/>
          </p:cNvPicPr>
          <p:nvPr>
            <p:ph idx="1"/>
          </p:nvPr>
        </p:nvPicPr>
        <p:blipFill>
          <a:blip r:embed="rId2"/>
          <a:stretch>
            <a:fillRect/>
          </a:stretch>
        </p:blipFill>
        <p:spPr>
          <a:xfrm>
            <a:off x="5476316" y="2441172"/>
            <a:ext cx="5585944" cy="1966130"/>
          </a:xfrm>
        </p:spPr>
      </p:pic>
      <p:sp>
        <p:nvSpPr>
          <p:cNvPr id="5" name="Text Placeholder 4">
            <a:extLst>
              <a:ext uri="{FF2B5EF4-FFF2-40B4-BE49-F238E27FC236}">
                <a16:creationId xmlns:a16="http://schemas.microsoft.com/office/drawing/2014/main" id="{E049403F-8D77-7474-AC6F-410301AEFF80}"/>
              </a:ext>
            </a:extLst>
          </p:cNvPr>
          <p:cNvSpPr>
            <a:spLocks noGrp="1"/>
          </p:cNvSpPr>
          <p:nvPr>
            <p:ph type="body" sz="half" idx="2"/>
          </p:nvPr>
        </p:nvSpPr>
        <p:spPr>
          <a:xfrm>
            <a:off x="839788" y="1397000"/>
            <a:ext cx="3932237" cy="4007120"/>
          </a:xfrm>
        </p:spPr>
        <p:txBody>
          <a:bodyPr vert="horz" lIns="91440" tIns="45720" rIns="91440" bIns="45720" rtlCol="0" anchor="t">
            <a:noAutofit/>
          </a:bodyPr>
          <a:lstStyle/>
          <a:p>
            <a:pPr marL="285750" indent="-285750">
              <a:buChar char="•"/>
            </a:pPr>
            <a:r>
              <a:rPr lang="en-US" sz="2000" dirty="0">
                <a:ea typeface="+mn-lt"/>
                <a:cs typeface="+mn-lt"/>
              </a:rPr>
              <a:t>detecting the presence of flame or fire where it is placed using the infrared flame flash method.</a:t>
            </a:r>
          </a:p>
          <a:p>
            <a:pPr marL="285750" indent="-285750">
              <a:buChar char="•"/>
            </a:pPr>
            <a:r>
              <a:rPr lang="en-US" sz="2000" dirty="0"/>
              <a:t>Why we flame senso </a:t>
            </a:r>
            <a:r>
              <a:rPr lang="en-US" sz="2000" dirty="0" err="1"/>
              <a:t>insted</a:t>
            </a:r>
            <a:r>
              <a:rPr lang="en-US" sz="2000" dirty="0"/>
              <a:t> of  heat sensors?</a:t>
            </a:r>
          </a:p>
          <a:p>
            <a:pPr marL="285750" indent="-285750">
              <a:buChar char="•"/>
            </a:pPr>
            <a:r>
              <a:rPr lang="en-US" sz="2000" dirty="0">
                <a:ea typeface="+mn-lt"/>
                <a:cs typeface="+mn-lt"/>
              </a:rPr>
              <a:t> As it can respond faster and more accurately than a heat sensor for its mechanism</a:t>
            </a:r>
          </a:p>
          <a:p>
            <a:pPr marL="285750" indent="-285750">
              <a:buChar char="•"/>
            </a:pPr>
            <a:r>
              <a:rPr lang="en-US" sz="2000" dirty="0">
                <a:ea typeface="+mn-lt"/>
                <a:cs typeface="+mn-lt"/>
              </a:rPr>
              <a:t>When the sensor detects flame or fires it sends a signal to the microcontroller and the microcontroller simultaneously active the buzzer &amp; sends a notification to the authority through the GSM module. </a:t>
            </a:r>
          </a:p>
        </p:txBody>
      </p:sp>
    </p:spTree>
    <p:extLst>
      <p:ext uri="{BB962C8B-B14F-4D97-AF65-F5344CB8AC3E}">
        <p14:creationId xmlns:p14="http://schemas.microsoft.com/office/powerpoint/2010/main" val="425741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9CD3-1007-801B-4512-3E33FD3E32F3}"/>
              </a:ext>
            </a:extLst>
          </p:cNvPr>
          <p:cNvSpPr>
            <a:spLocks noGrp="1"/>
          </p:cNvSpPr>
          <p:nvPr>
            <p:ph type="title"/>
          </p:nvPr>
        </p:nvSpPr>
        <p:spPr>
          <a:xfrm>
            <a:off x="839788" y="433387"/>
            <a:ext cx="3932237" cy="659607"/>
          </a:xfrm>
        </p:spPr>
        <p:txBody>
          <a:bodyPr>
            <a:noAutofit/>
          </a:bodyPr>
          <a:lstStyle/>
          <a:p>
            <a:r>
              <a:rPr lang="en-US" sz="4400" dirty="0">
                <a:ea typeface="+mj-lt"/>
                <a:cs typeface="+mj-lt"/>
              </a:rPr>
              <a:t>Gas Sensor</a:t>
            </a:r>
            <a:endParaRPr lang="en-US" sz="4400" dirty="0"/>
          </a:p>
        </p:txBody>
      </p:sp>
      <p:pic>
        <p:nvPicPr>
          <p:cNvPr id="5" name="Content Placeholder 4" descr="A blue gas sensor with a round silver circle&#10;&#10;Description automatically generated">
            <a:extLst>
              <a:ext uri="{FF2B5EF4-FFF2-40B4-BE49-F238E27FC236}">
                <a16:creationId xmlns:a16="http://schemas.microsoft.com/office/drawing/2014/main" id="{8B1308EF-4A87-835F-AD34-55B374E6C689}"/>
              </a:ext>
            </a:extLst>
          </p:cNvPr>
          <p:cNvPicPr>
            <a:picLocks noGrp="1" noChangeAspect="1"/>
          </p:cNvPicPr>
          <p:nvPr>
            <p:ph idx="1"/>
          </p:nvPr>
        </p:nvPicPr>
        <p:blipFill>
          <a:blip r:embed="rId2"/>
          <a:stretch>
            <a:fillRect/>
          </a:stretch>
        </p:blipFill>
        <p:spPr>
          <a:xfrm>
            <a:off x="5949951" y="2162175"/>
            <a:ext cx="4638675" cy="2524125"/>
          </a:xfrm>
        </p:spPr>
      </p:pic>
      <p:sp>
        <p:nvSpPr>
          <p:cNvPr id="4" name="Text Placeholder 3">
            <a:extLst>
              <a:ext uri="{FF2B5EF4-FFF2-40B4-BE49-F238E27FC236}">
                <a16:creationId xmlns:a16="http://schemas.microsoft.com/office/drawing/2014/main" id="{7DD419CC-4A2E-9D01-2381-E603D9EF10ED}"/>
              </a:ext>
            </a:extLst>
          </p:cNvPr>
          <p:cNvSpPr>
            <a:spLocks noGrp="1"/>
          </p:cNvSpPr>
          <p:nvPr>
            <p:ph type="body" sz="half" idx="2"/>
          </p:nvPr>
        </p:nvSpPr>
        <p:spPr/>
        <p:txBody>
          <a:bodyPr vert="horz" lIns="91440" tIns="45720" rIns="91440" bIns="45720" rtlCol="0" anchor="t">
            <a:normAutofit lnSpcReduction="10000"/>
          </a:bodyPr>
          <a:lstStyle/>
          <a:p>
            <a:pPr marL="457200" indent="-457200">
              <a:buChar char="•"/>
            </a:pPr>
            <a:r>
              <a:rPr lang="en-US" sz="3200" dirty="0">
                <a:ea typeface="+mn-lt"/>
                <a:cs typeface="+mn-lt"/>
              </a:rPr>
              <a:t>we use MQ-2 as a gas or smoke detector sensor.</a:t>
            </a:r>
            <a:endParaRPr lang="en-US" dirty="0"/>
          </a:p>
          <a:p>
            <a:endParaRPr lang="en-US" sz="3200" dirty="0">
              <a:ea typeface="+mn-lt"/>
              <a:cs typeface="+mn-lt"/>
            </a:endParaRPr>
          </a:p>
          <a:p>
            <a:pPr marL="457200" indent="-457200">
              <a:buChar char="•"/>
            </a:pPr>
            <a:r>
              <a:rPr lang="en-US" sz="2800" dirty="0">
                <a:ea typeface="+mn-lt"/>
                <a:cs typeface="+mn-lt"/>
              </a:rPr>
              <a:t>It has a high sensitivity to detect flammables  having a concentration of 300- 10000ppm</a:t>
            </a:r>
            <a:endParaRPr lang="en-US"/>
          </a:p>
          <a:p>
            <a:endParaRPr lang="en-US" dirty="0">
              <a:ea typeface="+mn-lt"/>
              <a:cs typeface="+mn-lt"/>
            </a:endParaRPr>
          </a:p>
        </p:txBody>
      </p:sp>
    </p:spTree>
    <p:extLst>
      <p:ext uri="{BB962C8B-B14F-4D97-AF65-F5344CB8AC3E}">
        <p14:creationId xmlns:p14="http://schemas.microsoft.com/office/powerpoint/2010/main" val="219749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68E5-45A2-1DE1-8CFD-A368501FEEA5}"/>
              </a:ext>
            </a:extLst>
          </p:cNvPr>
          <p:cNvSpPr>
            <a:spLocks noGrp="1"/>
          </p:cNvSpPr>
          <p:nvPr>
            <p:ph type="title"/>
          </p:nvPr>
        </p:nvSpPr>
        <p:spPr>
          <a:xfrm>
            <a:off x="839788" y="457200"/>
            <a:ext cx="3932237" cy="957263"/>
          </a:xfrm>
        </p:spPr>
        <p:txBody>
          <a:bodyPr>
            <a:normAutofit/>
          </a:bodyPr>
          <a:lstStyle/>
          <a:p>
            <a:r>
              <a:rPr lang="en-US" sz="4400" dirty="0">
                <a:ea typeface="+mj-lt"/>
                <a:cs typeface="+mj-lt"/>
              </a:rPr>
              <a:t>Arduino UNO</a:t>
            </a:r>
            <a:endParaRPr lang="en-US" sz="4400" dirty="0"/>
          </a:p>
        </p:txBody>
      </p:sp>
      <p:pic>
        <p:nvPicPr>
          <p:cNvPr id="6" name="Content Placeholder 5" descr="A close-up of a blue circuit board&#10;&#10;Description automatically generated">
            <a:extLst>
              <a:ext uri="{FF2B5EF4-FFF2-40B4-BE49-F238E27FC236}">
                <a16:creationId xmlns:a16="http://schemas.microsoft.com/office/drawing/2014/main" id="{1189C361-A3B9-FB2F-7E1A-09B3EBCF031D}"/>
              </a:ext>
            </a:extLst>
          </p:cNvPr>
          <p:cNvPicPr>
            <a:picLocks noGrp="1" noChangeAspect="1"/>
          </p:cNvPicPr>
          <p:nvPr>
            <p:ph idx="1"/>
          </p:nvPr>
        </p:nvPicPr>
        <p:blipFill>
          <a:blip r:embed="rId2"/>
          <a:stretch>
            <a:fillRect/>
          </a:stretch>
        </p:blipFill>
        <p:spPr>
          <a:xfrm>
            <a:off x="6996704" y="-2382"/>
            <a:ext cx="5200261" cy="3686176"/>
          </a:xfrm>
        </p:spPr>
      </p:pic>
      <p:sp>
        <p:nvSpPr>
          <p:cNvPr id="5" name="Content Placeholder 4">
            <a:extLst>
              <a:ext uri="{FF2B5EF4-FFF2-40B4-BE49-F238E27FC236}">
                <a16:creationId xmlns:a16="http://schemas.microsoft.com/office/drawing/2014/main" id="{DEA3C1E3-4297-249B-FDD8-8ED3536D160A}"/>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sz="2000" dirty="0"/>
              <a:t>It is the central processing unit of the system.</a:t>
            </a:r>
          </a:p>
          <a:p>
            <a:pPr marL="285750" indent="-285750">
              <a:buChar char="•"/>
            </a:pPr>
            <a:r>
              <a:rPr lang="en-US" sz="2000" dirty="0">
                <a:ea typeface="+mn-lt"/>
                <a:cs typeface="+mn-lt"/>
              </a:rPr>
              <a:t>Consist of  </a:t>
            </a:r>
          </a:p>
          <a:p>
            <a:pPr marL="285750" indent="-285750">
              <a:buChar char="•"/>
            </a:pPr>
            <a:r>
              <a:rPr lang="en-US" sz="2000" dirty="0">
                <a:ea typeface="+mn-lt"/>
                <a:cs typeface="+mn-lt"/>
              </a:rPr>
              <a:t>It has 6 analog input pins </a:t>
            </a:r>
          </a:p>
          <a:p>
            <a:pPr marL="285750" indent="-285750">
              <a:buChar char="•"/>
            </a:pPr>
            <a:r>
              <a:rPr lang="en-US" sz="2000" dirty="0">
                <a:ea typeface="+mn-lt"/>
                <a:cs typeface="+mn-lt"/>
              </a:rPr>
              <a:t> 14 digital input/output pins (6 pins of it used as PWM output.</a:t>
            </a:r>
          </a:p>
          <a:p>
            <a:pPr marL="285750" indent="-285750">
              <a:buChar char="•"/>
            </a:pPr>
            <a:r>
              <a:rPr lang="en-US" sz="2000" dirty="0">
                <a:ea typeface="+mn-lt"/>
                <a:cs typeface="+mn-lt"/>
              </a:rPr>
              <a:t> It can be programmed with the help of Arduino IDE using a type B USB cable .</a:t>
            </a:r>
          </a:p>
          <a:p>
            <a:pPr marL="285750" indent="-285750">
              <a:buChar char="•"/>
            </a:pPr>
            <a:r>
              <a:rPr lang="en-US" sz="2000" dirty="0">
                <a:ea typeface="+mn-lt"/>
                <a:cs typeface="+mn-lt"/>
              </a:rPr>
              <a:t>It is operated at the voltage of 5V to 12V.</a:t>
            </a:r>
            <a:endParaRPr lang="en-US" sz="2000" dirty="0"/>
          </a:p>
          <a:p>
            <a:pPr marL="285750" indent="-285750">
              <a:buChar char="•"/>
            </a:pPr>
            <a:endParaRPr lang="en-US" sz="1800" dirty="0"/>
          </a:p>
        </p:txBody>
      </p:sp>
    </p:spTree>
    <p:extLst>
      <p:ext uri="{BB962C8B-B14F-4D97-AF65-F5344CB8AC3E}">
        <p14:creationId xmlns:p14="http://schemas.microsoft.com/office/powerpoint/2010/main" val="428156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D42A-74FB-FC1E-0310-39BB1309BDE3}"/>
              </a:ext>
            </a:extLst>
          </p:cNvPr>
          <p:cNvSpPr>
            <a:spLocks noGrp="1"/>
          </p:cNvSpPr>
          <p:nvPr>
            <p:ph type="title"/>
          </p:nvPr>
        </p:nvSpPr>
        <p:spPr>
          <a:xfrm>
            <a:off x="839788" y="457200"/>
            <a:ext cx="3932237" cy="992982"/>
          </a:xfrm>
        </p:spPr>
        <p:txBody>
          <a:bodyPr>
            <a:normAutofit/>
          </a:bodyPr>
          <a:lstStyle/>
          <a:p>
            <a:r>
              <a:rPr lang="en-US" sz="4400" dirty="0">
                <a:ea typeface="+mj-lt"/>
                <a:cs typeface="+mj-lt"/>
              </a:rPr>
              <a:t>Buzzer</a:t>
            </a:r>
            <a:endParaRPr lang="en-US" sz="4400" dirty="0"/>
          </a:p>
        </p:txBody>
      </p:sp>
      <p:pic>
        <p:nvPicPr>
          <p:cNvPr id="5" name="Content Placeholder 4" descr="A small black device with red and black wires&#10;&#10;Description automatically generated">
            <a:extLst>
              <a:ext uri="{FF2B5EF4-FFF2-40B4-BE49-F238E27FC236}">
                <a16:creationId xmlns:a16="http://schemas.microsoft.com/office/drawing/2014/main" id="{35B851E2-04CD-0C48-822F-C38E10089FE1}"/>
              </a:ext>
            </a:extLst>
          </p:cNvPr>
          <p:cNvPicPr>
            <a:picLocks noGrp="1" noChangeAspect="1"/>
          </p:cNvPicPr>
          <p:nvPr>
            <p:ph idx="1"/>
          </p:nvPr>
        </p:nvPicPr>
        <p:blipFill>
          <a:blip r:embed="rId2"/>
          <a:stretch>
            <a:fillRect/>
          </a:stretch>
        </p:blipFill>
        <p:spPr>
          <a:xfrm>
            <a:off x="7021513" y="1604963"/>
            <a:ext cx="3936206" cy="2662237"/>
          </a:xfrm>
        </p:spPr>
      </p:pic>
      <p:sp>
        <p:nvSpPr>
          <p:cNvPr id="4" name="Text Placeholder 3">
            <a:extLst>
              <a:ext uri="{FF2B5EF4-FFF2-40B4-BE49-F238E27FC236}">
                <a16:creationId xmlns:a16="http://schemas.microsoft.com/office/drawing/2014/main" id="{0C30E0E5-7AA4-3E10-A833-1DED3DD7FBD2}"/>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sz="2400" dirty="0">
                <a:ea typeface="+mn-lt"/>
                <a:cs typeface="+mn-lt"/>
              </a:rPr>
              <a:t> known as a beeper.</a:t>
            </a:r>
          </a:p>
          <a:p>
            <a:pPr marL="285750" indent="-285750">
              <a:buChar char="•"/>
            </a:pPr>
            <a:r>
              <a:rPr lang="en-US" sz="2400" dirty="0">
                <a:ea typeface="+mn-lt"/>
                <a:cs typeface="+mn-lt"/>
              </a:rPr>
              <a:t>It converts electrical energy into sound energy with the help of transistors &amp; capacitors. It is widely used in alarm &amp; timer circuits. In our system, it is used to get alerts when the sensor detects smoke or fire. </a:t>
            </a:r>
            <a:endParaRPr lang="en-US" sz="2400" dirty="0"/>
          </a:p>
        </p:txBody>
      </p:sp>
    </p:spTree>
    <p:extLst>
      <p:ext uri="{BB962C8B-B14F-4D97-AF65-F5344CB8AC3E}">
        <p14:creationId xmlns:p14="http://schemas.microsoft.com/office/powerpoint/2010/main" val="52774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780</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A Microcontroller-based Fire Protection System for the Safety of Industries in Bangladesh</vt:lpstr>
      <vt:lpstr>Introduction</vt:lpstr>
      <vt:lpstr>Block diagram of the system.</vt:lpstr>
      <vt:lpstr>How it works ?</vt:lpstr>
      <vt:lpstr>System 's components</vt:lpstr>
      <vt:lpstr>Flame sensor </vt:lpstr>
      <vt:lpstr>Gas Sensor</vt:lpstr>
      <vt:lpstr>Arduino UNO</vt:lpstr>
      <vt:lpstr>Buzzer</vt:lpstr>
      <vt:lpstr>GSM module.</vt:lpstr>
      <vt:lpstr>Electric Gas Valve</vt:lpstr>
      <vt:lpstr>Magnetic Contactor</vt:lpstr>
      <vt:lpstr>SIMULATION</vt:lpstr>
      <vt:lpstr>PRACTICAL EXPERIMENT</vt:lpstr>
      <vt:lpstr>Block Diagram</vt:lpstr>
      <vt:lpstr>Schematic</vt:lpstr>
      <vt:lpstr>Code</vt:lpstr>
      <vt:lpstr>Code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MAZEN</dc:creator>
  <cp:lastModifiedBy>MohamedAhmedGalal</cp:lastModifiedBy>
  <cp:revision>474</cp:revision>
  <dcterms:created xsi:type="dcterms:W3CDTF">2024-04-28T09:53:57Z</dcterms:created>
  <dcterms:modified xsi:type="dcterms:W3CDTF">2024-04-29T23:57:44Z</dcterms:modified>
</cp:coreProperties>
</file>