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1"/>
  </p:notesMasterIdLst>
  <p:handoutMasterIdLst>
    <p:handoutMasterId r:id="rId12"/>
  </p:handoutMasterIdLst>
  <p:sldIdLst>
    <p:sldId id="729" r:id="rId2"/>
    <p:sldId id="662" r:id="rId3"/>
    <p:sldId id="694" r:id="rId4"/>
    <p:sldId id="750" r:id="rId5"/>
    <p:sldId id="751" r:id="rId6"/>
    <p:sldId id="752" r:id="rId7"/>
    <p:sldId id="753" r:id="rId8"/>
    <p:sldId id="754" r:id="rId9"/>
    <p:sldId id="755" r:id="rId10"/>
  </p:sldIdLst>
  <p:sldSz cx="12192000" cy="6858000"/>
  <p:notesSz cx="7315200" cy="9601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ECFF"/>
    <a:srgbClr val="C39BE1"/>
    <a:srgbClr val="C198E0"/>
    <a:srgbClr val="0066CC"/>
    <a:srgbClr val="BD92DE"/>
    <a:srgbClr val="BEE395"/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86870" autoAdjust="0"/>
  </p:normalViewPr>
  <p:slideViewPr>
    <p:cSldViewPr>
      <p:cViewPr varScale="1">
        <p:scale>
          <a:sx n="71" d="100"/>
          <a:sy n="71" d="100"/>
        </p:scale>
        <p:origin x="10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63147F5-8EB9-406F-9119-AB0022D5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F4042F3-6AC5-4F69-BFDB-D78DEF387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31169-8967-4479-BD8E-A9DFFFA5AB03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0AB1-FB9A-4CFC-A058-E74AFD1029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6918-8EE8-41BC-8655-5862D016B2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49B-9F02-4A5C-B982-4DFD370F1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E20-2558-4548-9145-31A1CE74B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36CE-9816-47A4-A648-59C94611F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7DB1-08A8-4DA3-8792-9FE41D7CAC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15A0-5737-488C-ABBC-0B423BC02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99FA-73C5-4A44-820B-A2808797D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3802-8813-400D-A5BB-9C50C37AC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85C0E-EF3F-4D12-BC26-7AC478A256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DD5B9B9-0596-4755-A407-4C3F5264CB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r>
              <a:rPr lang="en-US" sz="3200" b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Machine Intelligence - Research Assignment</a:t>
            </a:r>
            <a:br>
              <a:rPr lang="en-US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/>
              <a:t>HTN Guided Adversarial Planning for RTS Games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76200" y="5511229"/>
            <a:ext cx="12192000" cy="58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Instructors: Dan Klein and Pieter Abbeel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University of California, Berkeley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511753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0567235-F6A2-AD2B-AA53-840931EF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2398762"/>
            <a:ext cx="5791199" cy="367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6002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Name: HTN Guided Adversarial Planning for RTS Games</a:t>
            </a:r>
            <a:endParaRPr lang="en-US" sz="2400" dirty="0"/>
          </a:p>
          <a:p>
            <a:pPr eaLnBrk="1" hangingPunct="1"/>
            <a:r>
              <a:rPr lang="en-US" sz="2800" dirty="0"/>
              <a:t>Published IEEE, November 2020</a:t>
            </a:r>
          </a:p>
          <a:p>
            <a:pPr eaLnBrk="1" hangingPunct="1"/>
            <a:r>
              <a:rPr lang="en-US" sz="2800" dirty="0"/>
              <a:t>Published by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Sun Lin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Zhu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Anshi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Li Bo, Fan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Xiaoshi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Paper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Paper’s Topic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Real-Time Strategy (RTS) Games:</a:t>
            </a:r>
          </a:p>
          <a:p>
            <a:pPr lvl="1"/>
            <a:r>
              <a:rPr lang="en-US" sz="2400" dirty="0">
                <a:sym typeface="Symbol" pitchFamily="18" charset="2"/>
              </a:rPr>
              <a:t>Large State space</a:t>
            </a:r>
          </a:p>
          <a:p>
            <a:pPr lvl="1"/>
            <a:r>
              <a:rPr lang="en-US" sz="2400" dirty="0">
                <a:sym typeface="Symbol" pitchFamily="18" charset="2"/>
              </a:rPr>
              <a:t>Durative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Actions</a:t>
            </a:r>
          </a:p>
          <a:p>
            <a:pPr lvl="1"/>
            <a:r>
              <a:rPr lang="en-US" sz="2400" dirty="0">
                <a:sym typeface="Symbol" pitchFamily="18" charset="2"/>
              </a:rPr>
              <a:t>No Turns</a:t>
            </a:r>
          </a:p>
          <a:p>
            <a:pPr lvl="1"/>
            <a:r>
              <a:rPr lang="en-US" sz="2400" dirty="0">
                <a:sym typeface="Symbol" pitchFamily="18" charset="2"/>
              </a:rPr>
              <a:t>Partially observable environment</a:t>
            </a:r>
            <a:endParaRPr lang="en-US" sz="2800" dirty="0">
              <a:sym typeface="Symbol" pitchFamily="18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F362D-52FC-012D-88F7-CFDFC4930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701" y="1219200"/>
            <a:ext cx="4065899" cy="4654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Paper’s Topic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 of the proposed methods for RTS games:</a:t>
            </a:r>
          </a:p>
          <a:p>
            <a:pPr lvl="1"/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Alpha Beta</a:t>
            </a:r>
            <a:endParaRPr lang="en-US" sz="2400" dirty="0">
              <a:ea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HTN</a:t>
            </a:r>
          </a:p>
          <a:p>
            <a:pPr lvl="1"/>
            <a:r>
              <a:rPr lang="en-US" sz="2400" dirty="0">
                <a:sym typeface="Symbol" pitchFamily="18" charset="2"/>
              </a:rPr>
              <a:t>AHTN</a:t>
            </a:r>
          </a:p>
          <a:p>
            <a:pPr lvl="1"/>
            <a:endParaRPr lang="en-US" sz="2400" dirty="0">
              <a:sym typeface="Symbol" pitchFamily="18" charset="2"/>
            </a:endParaRPr>
          </a:p>
          <a:p>
            <a:pPr marL="514345" indent="-457200"/>
            <a:r>
              <a:rPr lang="en-US" sz="2800" dirty="0">
                <a:sym typeface="Symbol" pitchFamily="18" charset="2"/>
              </a:rPr>
              <a:t>Added value:</a:t>
            </a:r>
          </a:p>
          <a:p>
            <a:pPr marL="914376" lvl="1" indent="-457200"/>
            <a:r>
              <a:rPr lang="en-US" sz="2400" dirty="0">
                <a:sym typeface="Symbol" pitchFamily="18" charset="2"/>
              </a:rPr>
              <a:t>AHTNCO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65495-2925-5367-12FE-425578F28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057400"/>
            <a:ext cx="4084174" cy="3646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03716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AHTN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Advantages:</a:t>
            </a:r>
          </a:p>
          <a:p>
            <a:pPr lvl="1"/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Covered </a:t>
            </a:r>
            <a:r>
              <a:rPr lang="en-US" sz="2400" dirty="0">
                <a:sym typeface="Symbol" pitchFamily="18" charset="2"/>
              </a:rPr>
              <a:t>Durative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Actions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Disadvantages:</a:t>
            </a:r>
          </a:p>
          <a:p>
            <a:pPr lvl="1"/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simultaneous actions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neither consider the opponent strategies or the time constraint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9E0324B-9B35-D863-4CF1-3A61A751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8237"/>
            <a:ext cx="4038600" cy="1884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A17C0-0366-C758-7A3E-352D9A90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0" y="1905000"/>
            <a:ext cx="3738283" cy="2647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427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AHTNCO: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etter considers the concurrent nature of the problem by incorporating the opponent adversarial strategy in the search through generating min nodes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tilizes a time constraint in the search</a:t>
            </a:r>
          </a:p>
          <a:p>
            <a:pPr marL="457176" lvl="1" indent="0">
              <a:buNone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time limitation used for the paper is </a:t>
            </a:r>
            <a:r>
              <a:rPr lang="en-US" sz="18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baseline="-25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n-US" sz="18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/ d</a:t>
            </a: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where d is the current tree depth.</a:t>
            </a:r>
          </a:p>
          <a:p>
            <a:pPr marL="457176" lvl="1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89D33AF-7985-D83F-9A33-7BDBFF3A3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765" y="3505200"/>
            <a:ext cx="337804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36702-2ED4-8244-03FC-1519A644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962400"/>
            <a:ext cx="3068150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05437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AHTNCO: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67B94876-3FD9-611E-5769-99E25EC82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117600"/>
            <a:ext cx="7391400" cy="5740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6077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ime limitation </a:t>
            </a:r>
            <a:r>
              <a:rPr lang="en-US" sz="2800" dirty="0"/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ore flexible time limitation functions can be used which can better capture the effect of different tree branching factors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xploitation and Exploration?</a:t>
            </a:r>
          </a:p>
          <a:p>
            <a:pPr marL="457176" lvl="1" indent="0">
              <a:buNone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baseline="-25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n-US" sz="18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8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b^d</a:t>
            </a: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will ensure that the agent will spend equal time in all branches but at the </a:t>
            </a:r>
          </a:p>
          <a:p>
            <a:pPr marL="457176" lvl="1" indent="0">
              <a:buNone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compromise of how far into the future the agent searches</a:t>
            </a:r>
            <a:endParaRPr lang="en-US" sz="1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9B268-8F47-6251-D8F5-E68DD0C2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543" y="4114800"/>
            <a:ext cx="330891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67519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312A47-C0DF-4CFA-25B6-FE9F8CD6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 descr="A group of toys&#10;&#10;Description automatically generated with low confidence">
            <a:extLst>
              <a:ext uri="{FF2B5EF4-FFF2-40B4-BE49-F238E27FC236}">
                <a16:creationId xmlns:a16="http://schemas.microsoft.com/office/drawing/2014/main" id="{295E7B82-C052-E01C-C4ED-70B7BE07E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295400"/>
            <a:ext cx="8915400" cy="5326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8814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0</TotalTime>
  <Words>262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dan-berkeley-nlp-v1</vt:lpstr>
      <vt:lpstr>Machine Intelligence - Research Assignment  </vt:lpstr>
      <vt:lpstr>Paper</vt:lpstr>
      <vt:lpstr>Paper’s Topic</vt:lpstr>
      <vt:lpstr>Paper’s Topic</vt:lpstr>
      <vt:lpstr>AHTN</vt:lpstr>
      <vt:lpstr>Findings</vt:lpstr>
      <vt:lpstr>Findings</vt:lpstr>
      <vt:lpstr>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محمد حسن محمد عبدالباقى امين</cp:lastModifiedBy>
  <cp:revision>2102</cp:revision>
  <cp:lastPrinted>2014-02-06T19:31:47Z</cp:lastPrinted>
  <dcterms:created xsi:type="dcterms:W3CDTF">2004-08-27T04:16:05Z</dcterms:created>
  <dcterms:modified xsi:type="dcterms:W3CDTF">2023-01-02T01:34:48Z</dcterms:modified>
</cp:coreProperties>
</file>